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05" r:id="rId4"/>
    <p:sldMasterId id="2147483657" r:id="rId5"/>
  </p:sldMasterIdLst>
  <p:notesMasterIdLst>
    <p:notesMasterId r:id="rId137"/>
  </p:notesMasterIdLst>
  <p:handoutMasterIdLst>
    <p:handoutMasterId r:id="rId138"/>
  </p:handoutMasterIdLst>
  <p:sldIdLst>
    <p:sldId id="552" r:id="rId6"/>
    <p:sldId id="553" r:id="rId7"/>
    <p:sldId id="554" r:id="rId8"/>
    <p:sldId id="702" r:id="rId9"/>
    <p:sldId id="703" r:id="rId10"/>
    <p:sldId id="704" r:id="rId11"/>
    <p:sldId id="705" r:id="rId12"/>
    <p:sldId id="573" r:id="rId13"/>
    <p:sldId id="574" r:id="rId14"/>
    <p:sldId id="575" r:id="rId15"/>
    <p:sldId id="576" r:id="rId16"/>
    <p:sldId id="577" r:id="rId17"/>
    <p:sldId id="578" r:id="rId18"/>
    <p:sldId id="579" r:id="rId19"/>
    <p:sldId id="580" r:id="rId20"/>
    <p:sldId id="581" r:id="rId21"/>
    <p:sldId id="582" r:id="rId22"/>
    <p:sldId id="583" r:id="rId23"/>
    <p:sldId id="584" r:id="rId24"/>
    <p:sldId id="585" r:id="rId25"/>
    <p:sldId id="586" r:id="rId26"/>
    <p:sldId id="587" r:id="rId27"/>
    <p:sldId id="706" r:id="rId28"/>
    <p:sldId id="590" r:id="rId29"/>
    <p:sldId id="591" r:id="rId30"/>
    <p:sldId id="594" r:id="rId31"/>
    <p:sldId id="595" r:id="rId32"/>
    <p:sldId id="596" r:id="rId33"/>
    <p:sldId id="597" r:id="rId34"/>
    <p:sldId id="598" r:id="rId35"/>
    <p:sldId id="599" r:id="rId36"/>
    <p:sldId id="600" r:id="rId37"/>
    <p:sldId id="601" r:id="rId38"/>
    <p:sldId id="602" r:id="rId39"/>
    <p:sldId id="603" r:id="rId40"/>
    <p:sldId id="604" r:id="rId41"/>
    <p:sldId id="605" r:id="rId42"/>
    <p:sldId id="606" r:id="rId43"/>
    <p:sldId id="607" r:id="rId44"/>
    <p:sldId id="608" r:id="rId45"/>
    <p:sldId id="609" r:id="rId46"/>
    <p:sldId id="610" r:id="rId47"/>
    <p:sldId id="611" r:id="rId48"/>
    <p:sldId id="612" r:id="rId49"/>
    <p:sldId id="613" r:id="rId50"/>
    <p:sldId id="614" r:id="rId51"/>
    <p:sldId id="615" r:id="rId52"/>
    <p:sldId id="616" r:id="rId53"/>
    <p:sldId id="617" r:id="rId54"/>
    <p:sldId id="618" r:id="rId55"/>
    <p:sldId id="619" r:id="rId56"/>
    <p:sldId id="620" r:id="rId57"/>
    <p:sldId id="621" r:id="rId58"/>
    <p:sldId id="622" r:id="rId59"/>
    <p:sldId id="623" r:id="rId60"/>
    <p:sldId id="624" r:id="rId61"/>
    <p:sldId id="625" r:id="rId62"/>
    <p:sldId id="626" r:id="rId63"/>
    <p:sldId id="627" r:id="rId64"/>
    <p:sldId id="628" r:id="rId65"/>
    <p:sldId id="629" r:id="rId66"/>
    <p:sldId id="630" r:id="rId67"/>
    <p:sldId id="631" r:id="rId68"/>
    <p:sldId id="632" r:id="rId69"/>
    <p:sldId id="633" r:id="rId70"/>
    <p:sldId id="634" r:id="rId71"/>
    <p:sldId id="635" r:id="rId72"/>
    <p:sldId id="636" r:id="rId73"/>
    <p:sldId id="637" r:id="rId74"/>
    <p:sldId id="724" r:id="rId75"/>
    <p:sldId id="725" r:id="rId76"/>
    <p:sldId id="726" r:id="rId77"/>
    <p:sldId id="727" r:id="rId78"/>
    <p:sldId id="728" r:id="rId79"/>
    <p:sldId id="729" r:id="rId80"/>
    <p:sldId id="730" r:id="rId81"/>
    <p:sldId id="731" r:id="rId82"/>
    <p:sldId id="732" r:id="rId83"/>
    <p:sldId id="733" r:id="rId84"/>
    <p:sldId id="734" r:id="rId85"/>
    <p:sldId id="735" r:id="rId86"/>
    <p:sldId id="736" r:id="rId87"/>
    <p:sldId id="737" r:id="rId88"/>
    <p:sldId id="738" r:id="rId89"/>
    <p:sldId id="739" r:id="rId90"/>
    <p:sldId id="638" r:id="rId91"/>
    <p:sldId id="639" r:id="rId92"/>
    <p:sldId id="640" r:id="rId93"/>
    <p:sldId id="709" r:id="rId94"/>
    <p:sldId id="711" r:id="rId95"/>
    <p:sldId id="712" r:id="rId96"/>
    <p:sldId id="713" r:id="rId97"/>
    <p:sldId id="714" r:id="rId98"/>
    <p:sldId id="715" r:id="rId99"/>
    <p:sldId id="716" r:id="rId100"/>
    <p:sldId id="717" r:id="rId101"/>
    <p:sldId id="718" r:id="rId102"/>
    <p:sldId id="719" r:id="rId103"/>
    <p:sldId id="720" r:id="rId104"/>
    <p:sldId id="721" r:id="rId105"/>
    <p:sldId id="722" r:id="rId106"/>
    <p:sldId id="723" r:id="rId107"/>
    <p:sldId id="641" r:id="rId108"/>
    <p:sldId id="642" r:id="rId109"/>
    <p:sldId id="643" r:id="rId110"/>
    <p:sldId id="644" r:id="rId111"/>
    <p:sldId id="645" r:id="rId112"/>
    <p:sldId id="646" r:id="rId113"/>
    <p:sldId id="647" r:id="rId114"/>
    <p:sldId id="648" r:id="rId115"/>
    <p:sldId id="649" r:id="rId116"/>
    <p:sldId id="650" r:id="rId117"/>
    <p:sldId id="651" r:id="rId118"/>
    <p:sldId id="652" r:id="rId119"/>
    <p:sldId id="653" r:id="rId120"/>
    <p:sldId id="695" r:id="rId121"/>
    <p:sldId id="696" r:id="rId122"/>
    <p:sldId id="697" r:id="rId123"/>
    <p:sldId id="698" r:id="rId124"/>
    <p:sldId id="699" r:id="rId125"/>
    <p:sldId id="700" r:id="rId126"/>
    <p:sldId id="654" r:id="rId127"/>
    <p:sldId id="707" r:id="rId128"/>
    <p:sldId id="692" r:id="rId129"/>
    <p:sldId id="693" r:id="rId130"/>
    <p:sldId id="694" r:id="rId131"/>
    <p:sldId id="708" r:id="rId132"/>
    <p:sldId id="655" r:id="rId133"/>
    <p:sldId id="658" r:id="rId134"/>
    <p:sldId id="740" r:id="rId135"/>
    <p:sldId id="690" r:id="rId136"/>
  </p:sldIdLst>
  <p:sldSz cx="12192000" cy="6858000"/>
  <p:notesSz cx="7315200" cy="9601200"/>
  <p:custDataLst>
    <p:tags r:id="rId139"/>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onnie Glendinning" initials="" lastIdx="12" clrIdx="0"/>
  <p:cmAuthor id="1" name="Herrmann Stephan-R70157" initials="HS" lastIdx="40" clrIdx="1">
    <p:extLst>
      <p:ext uri="{19B8F6BF-5375-455C-9EA6-DF929625EA0E}">
        <p15:presenceInfo xmlns:p15="http://schemas.microsoft.com/office/powerpoint/2012/main" userId="S-1-5-21-1757981266-1326574676-839522115-1092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933E"/>
    <a:srgbClr val="537F9F"/>
    <a:srgbClr val="34ACDE"/>
    <a:srgbClr val="00BABA"/>
    <a:srgbClr val="F67B44"/>
    <a:srgbClr val="F3540D"/>
    <a:srgbClr val="586068"/>
    <a:srgbClr val="EFF0F1"/>
    <a:srgbClr val="FDB183"/>
    <a:srgbClr val="F9B9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87" autoAdjust="0"/>
    <p:restoredTop sz="99762" autoAdjust="0"/>
  </p:normalViewPr>
  <p:slideViewPr>
    <p:cSldViewPr snapToGrid="0">
      <p:cViewPr varScale="1">
        <p:scale>
          <a:sx n="81" d="100"/>
          <a:sy n="81" d="100"/>
        </p:scale>
        <p:origin x="58" y="350"/>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40" d="100"/>
          <a:sy n="40" d="100"/>
        </p:scale>
        <p:origin x="2808" y="4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handoutMaster" Target="handoutMasters/handoutMaster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tags" Target="tags/tag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6-13T10:47:40.381" idx="23">
    <p:pos x="1230" y="198"/>
    <p:text>This is not the most impaoitant tool</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4-28T09:45:37.582" idx="18">
    <p:pos x="1003" y="1086"/>
    <p:text>Syntax changed... the implicit W is now explicit in the instruction
I have fixed this here!</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131FED-6CF5-43A2-9CDE-4E936A849E5B}" type="doc">
      <dgm:prSet loTypeId="urn:microsoft.com/office/officeart/2005/8/layout/chevron1" loCatId="process" qsTypeId="urn:microsoft.com/office/officeart/2005/8/quickstyle/simple5" qsCatId="simple" csTypeId="urn:microsoft.com/office/officeart/2005/8/colors/colorful3" csCatId="colorful" phldr="1"/>
      <dgm:spPr/>
    </dgm:pt>
    <dgm:pt modelId="{E89F3D3D-0CD3-4C1C-9676-1A0F31AC6BC1}">
      <dgm:prSet phldrT="[Text]" custT="1"/>
      <dgm:spPr>
        <a:solidFill>
          <a:schemeClr val="accent2"/>
        </a:solidFill>
        <a:effectLst/>
        <a:scene3d>
          <a:camera prst="orthographicFront">
            <a:rot lat="0" lon="0" rev="0"/>
          </a:camera>
          <a:lightRig rig="threePt" dir="t">
            <a:rot lat="0" lon="0" rev="1200000"/>
          </a:lightRig>
        </a:scene3d>
        <a:sp3d/>
      </dgm:spPr>
      <dgm:t>
        <a:bodyPr/>
        <a:lstStyle/>
        <a:p>
          <a:r>
            <a:rPr lang="en-US" sz="1200" b="1" dirty="0">
              <a:solidFill>
                <a:schemeClr val="tx1"/>
              </a:solidFill>
            </a:rPr>
            <a:t>Image Pre- Processing</a:t>
          </a:r>
        </a:p>
      </dgm:t>
    </dgm:pt>
    <dgm:pt modelId="{E8F25D3B-C3DE-46DA-A230-1F721276FFF5}" type="parTrans" cxnId="{4E42AEAD-B648-47F4-AF9D-448575FB1CDB}">
      <dgm:prSet/>
      <dgm:spPr/>
      <dgm:t>
        <a:bodyPr/>
        <a:lstStyle/>
        <a:p>
          <a:endParaRPr lang="en-US"/>
        </a:p>
      </dgm:t>
    </dgm:pt>
    <dgm:pt modelId="{94E31719-232F-4D35-B401-83388A980359}" type="sibTrans" cxnId="{4E42AEAD-B648-47F4-AF9D-448575FB1CDB}">
      <dgm:prSet/>
      <dgm:spPr/>
      <dgm:t>
        <a:bodyPr/>
        <a:lstStyle/>
        <a:p>
          <a:endParaRPr lang="en-US"/>
        </a:p>
      </dgm:t>
    </dgm:pt>
    <dgm:pt modelId="{963C9385-4EFA-4B2E-8E30-0AAF32744549}">
      <dgm:prSet phldrT="[Text]" custT="1"/>
      <dgm:spPr>
        <a:solidFill>
          <a:schemeClr val="accent2"/>
        </a:solidFill>
        <a:effectLst/>
        <a:scene3d>
          <a:camera prst="orthographicFront">
            <a:rot lat="0" lon="0" rev="0"/>
          </a:camera>
          <a:lightRig rig="threePt" dir="t">
            <a:rot lat="0" lon="0" rev="1200000"/>
          </a:lightRig>
        </a:scene3d>
        <a:sp3d/>
      </dgm:spPr>
      <dgm:t>
        <a:bodyPr/>
        <a:lstStyle/>
        <a:p>
          <a:r>
            <a:rPr lang="en-US" sz="1200" b="1" dirty="0">
              <a:solidFill>
                <a:schemeClr val="tx1"/>
              </a:solidFill>
            </a:rPr>
            <a:t>Features Extraction</a:t>
          </a:r>
        </a:p>
      </dgm:t>
    </dgm:pt>
    <dgm:pt modelId="{324F34F3-EB18-47C3-85CD-C12909B2A3E1}" type="parTrans" cxnId="{0D032732-B6A1-4F8F-B8B8-B1F8FEEE88A3}">
      <dgm:prSet/>
      <dgm:spPr/>
      <dgm:t>
        <a:bodyPr/>
        <a:lstStyle/>
        <a:p>
          <a:endParaRPr lang="en-US"/>
        </a:p>
      </dgm:t>
    </dgm:pt>
    <dgm:pt modelId="{1DA6AC6B-A8F4-40B0-969D-F0B1D0A34586}" type="sibTrans" cxnId="{0D032732-B6A1-4F8F-B8B8-B1F8FEEE88A3}">
      <dgm:prSet/>
      <dgm:spPr/>
      <dgm:t>
        <a:bodyPr/>
        <a:lstStyle/>
        <a:p>
          <a:endParaRPr lang="en-US"/>
        </a:p>
      </dgm:t>
    </dgm:pt>
    <dgm:pt modelId="{066A0C04-B9F7-4149-84B1-2BBD42B2051B}">
      <dgm:prSet phldrT="[Text]" custT="1"/>
      <dgm:spPr>
        <a:gradFill rotWithShape="0">
          <a:gsLst>
            <a:gs pos="21000">
              <a:schemeClr val="accent2"/>
            </a:gs>
            <a:gs pos="60000">
              <a:schemeClr val="accent1"/>
            </a:gs>
          </a:gsLst>
          <a:lin ang="0" scaled="1"/>
        </a:gradFill>
        <a:effectLst/>
        <a:scene3d>
          <a:camera prst="orthographicFront">
            <a:rot lat="0" lon="0" rev="0"/>
          </a:camera>
          <a:lightRig rig="threePt" dir="t">
            <a:rot lat="0" lon="0" rev="1200000"/>
          </a:lightRig>
        </a:scene3d>
        <a:sp3d/>
      </dgm:spPr>
      <dgm:t>
        <a:bodyPr/>
        <a:lstStyle/>
        <a:p>
          <a:r>
            <a:rPr lang="en-US" sz="1200" b="1" dirty="0">
              <a:solidFill>
                <a:schemeClr val="tx1"/>
              </a:solidFill>
            </a:rPr>
            <a:t>Features Classification</a:t>
          </a:r>
          <a:br>
            <a:rPr lang="en-US" sz="1200" b="1" dirty="0">
              <a:solidFill>
                <a:schemeClr val="tx1"/>
              </a:solidFill>
            </a:rPr>
          </a:br>
          <a:r>
            <a:rPr lang="en-US" sz="1200" b="1" dirty="0">
              <a:solidFill>
                <a:schemeClr val="tx1"/>
              </a:solidFill>
            </a:rPr>
            <a:t>&amp; Prediction</a:t>
          </a:r>
        </a:p>
      </dgm:t>
    </dgm:pt>
    <dgm:pt modelId="{77B67211-2C18-4405-8579-4529B51CDB4B}" type="parTrans" cxnId="{E58E3ABF-241C-43E3-940C-42E5290B238F}">
      <dgm:prSet/>
      <dgm:spPr/>
      <dgm:t>
        <a:bodyPr/>
        <a:lstStyle/>
        <a:p>
          <a:endParaRPr lang="en-US"/>
        </a:p>
      </dgm:t>
    </dgm:pt>
    <dgm:pt modelId="{B788682E-4F8E-40B4-BCB3-2335CE7F140E}" type="sibTrans" cxnId="{E58E3ABF-241C-43E3-940C-42E5290B238F}">
      <dgm:prSet/>
      <dgm:spPr/>
      <dgm:t>
        <a:bodyPr/>
        <a:lstStyle/>
        <a:p>
          <a:endParaRPr lang="en-US"/>
        </a:p>
      </dgm:t>
    </dgm:pt>
    <dgm:pt modelId="{9FE79B06-02A4-4C7D-A309-85931E165706}">
      <dgm:prSet phldrT="[Text]" custT="1"/>
      <dgm:spPr>
        <a:solidFill>
          <a:schemeClr val="accent1"/>
        </a:solidFill>
        <a:effectLst/>
        <a:scene3d>
          <a:camera prst="orthographicFront">
            <a:rot lat="0" lon="0" rev="0"/>
          </a:camera>
          <a:lightRig rig="threePt" dir="t">
            <a:rot lat="0" lon="0" rev="1200000"/>
          </a:lightRig>
        </a:scene3d>
        <a:sp3d/>
      </dgm:spPr>
      <dgm:t>
        <a:bodyPr/>
        <a:lstStyle/>
        <a:p>
          <a:r>
            <a:rPr lang="en-US" sz="1200" b="1" dirty="0">
              <a:solidFill>
                <a:schemeClr val="tx1"/>
              </a:solidFill>
            </a:rPr>
            <a:t>Multi Image Processing</a:t>
          </a:r>
        </a:p>
      </dgm:t>
    </dgm:pt>
    <dgm:pt modelId="{49C1F93D-15B4-400D-A49B-96028B6FFF0A}" type="parTrans" cxnId="{0D4189BC-3B37-428E-9F56-7A884E952EC3}">
      <dgm:prSet/>
      <dgm:spPr/>
      <dgm:t>
        <a:bodyPr/>
        <a:lstStyle/>
        <a:p>
          <a:endParaRPr lang="en-US"/>
        </a:p>
      </dgm:t>
    </dgm:pt>
    <dgm:pt modelId="{F3E12031-52A3-48CB-A79A-A1707A167507}" type="sibTrans" cxnId="{0D4189BC-3B37-428E-9F56-7A884E952EC3}">
      <dgm:prSet/>
      <dgm:spPr/>
      <dgm:t>
        <a:bodyPr/>
        <a:lstStyle/>
        <a:p>
          <a:endParaRPr lang="en-US"/>
        </a:p>
      </dgm:t>
    </dgm:pt>
    <dgm:pt modelId="{60D64181-A423-41AC-9626-47BDC4082A0E}">
      <dgm:prSet phldrT="[Text]" custT="1"/>
      <dgm:spPr>
        <a:solidFill>
          <a:schemeClr val="accent1"/>
        </a:solidFill>
        <a:effectLst/>
        <a:scene3d>
          <a:camera prst="orthographicFront">
            <a:rot lat="0" lon="0" rev="0"/>
          </a:camera>
          <a:lightRig rig="threePt" dir="t">
            <a:rot lat="0" lon="0" rev="1200000"/>
          </a:lightRig>
        </a:scene3d>
        <a:sp3d/>
      </dgm:spPr>
      <dgm:t>
        <a:bodyPr/>
        <a:lstStyle/>
        <a:p>
          <a:r>
            <a:rPr lang="en-US" sz="1200" b="1" dirty="0">
              <a:solidFill>
                <a:schemeClr val="tx1"/>
              </a:solidFill>
            </a:rPr>
            <a:t>Object Recognition &amp; Fusion</a:t>
          </a:r>
        </a:p>
      </dgm:t>
    </dgm:pt>
    <dgm:pt modelId="{53B23888-E30A-44A6-B7FF-EB5EEA970DA7}" type="parTrans" cxnId="{A9F240B5-BA71-46D8-A81A-1C6B3F478A29}">
      <dgm:prSet/>
      <dgm:spPr/>
      <dgm:t>
        <a:bodyPr/>
        <a:lstStyle/>
        <a:p>
          <a:endParaRPr lang="en-US"/>
        </a:p>
      </dgm:t>
    </dgm:pt>
    <dgm:pt modelId="{F030FE14-4548-43AC-9C31-405E48DFEC10}" type="sibTrans" cxnId="{A9F240B5-BA71-46D8-A81A-1C6B3F478A29}">
      <dgm:prSet/>
      <dgm:spPr/>
      <dgm:t>
        <a:bodyPr/>
        <a:lstStyle/>
        <a:p>
          <a:endParaRPr lang="en-US"/>
        </a:p>
      </dgm:t>
    </dgm:pt>
    <dgm:pt modelId="{498740BA-D101-4A42-A91F-466158DDC32C}">
      <dgm:prSet phldrT="[Text]" custT="1"/>
      <dgm:spPr/>
      <dgm:t>
        <a:bodyPr/>
        <a:lstStyle/>
        <a:p>
          <a:r>
            <a:rPr lang="en-US" sz="1200" dirty="0"/>
            <a:t>ISP</a:t>
          </a:r>
        </a:p>
      </dgm:t>
    </dgm:pt>
    <dgm:pt modelId="{35159CDF-611F-44E4-8B0D-FDD22C69623E}" type="parTrans" cxnId="{3E6912CE-247D-4974-8961-9AD5061153D3}">
      <dgm:prSet/>
      <dgm:spPr/>
      <dgm:t>
        <a:bodyPr/>
        <a:lstStyle/>
        <a:p>
          <a:endParaRPr lang="en-US"/>
        </a:p>
      </dgm:t>
    </dgm:pt>
    <dgm:pt modelId="{B3D189D5-84EB-4A0F-BEDE-9D7822060804}" type="sibTrans" cxnId="{3E6912CE-247D-4974-8961-9AD5061153D3}">
      <dgm:prSet/>
      <dgm:spPr/>
      <dgm:t>
        <a:bodyPr/>
        <a:lstStyle/>
        <a:p>
          <a:endParaRPr lang="en-US"/>
        </a:p>
      </dgm:t>
    </dgm:pt>
    <dgm:pt modelId="{084B737E-A9D1-47F9-9B3E-9E2A616FCF7A}">
      <dgm:prSet phldrT="[Text]" custT="1"/>
      <dgm:spPr/>
      <dgm:t>
        <a:bodyPr/>
        <a:lstStyle/>
        <a:p>
          <a:r>
            <a:rPr lang="en-US" sz="1200" dirty="0" smtClean="0"/>
            <a:t>Corners</a:t>
          </a:r>
          <a:endParaRPr lang="en-US" sz="1200" dirty="0"/>
        </a:p>
      </dgm:t>
    </dgm:pt>
    <dgm:pt modelId="{E7A8C2A0-2852-47B0-B58D-0C6B121675C2}" type="parTrans" cxnId="{F9CC6E91-BAF1-48C5-91BA-BAE129DE4C18}">
      <dgm:prSet/>
      <dgm:spPr/>
      <dgm:t>
        <a:bodyPr/>
        <a:lstStyle/>
        <a:p>
          <a:endParaRPr lang="en-US"/>
        </a:p>
      </dgm:t>
    </dgm:pt>
    <dgm:pt modelId="{0F40417C-A8A8-4450-9CC4-C28003DF815D}" type="sibTrans" cxnId="{F9CC6E91-BAF1-48C5-91BA-BAE129DE4C18}">
      <dgm:prSet/>
      <dgm:spPr/>
      <dgm:t>
        <a:bodyPr/>
        <a:lstStyle/>
        <a:p>
          <a:endParaRPr lang="en-US"/>
        </a:p>
      </dgm:t>
    </dgm:pt>
    <dgm:pt modelId="{4602C281-871D-4694-85FB-7FA78F03C1A2}">
      <dgm:prSet phldrT="[Text]" custT="1"/>
      <dgm:spPr/>
      <dgm:t>
        <a:bodyPr/>
        <a:lstStyle/>
        <a:p>
          <a:r>
            <a:rPr lang="en-US" sz="1200" dirty="0"/>
            <a:t>Multi-streams </a:t>
          </a:r>
          <a:r>
            <a:rPr lang="en-US" sz="1200" dirty="0" smtClean="0"/>
            <a:t>connectivity</a:t>
          </a:r>
          <a:endParaRPr lang="en-US" sz="1200" dirty="0"/>
        </a:p>
      </dgm:t>
    </dgm:pt>
    <dgm:pt modelId="{0BE0BDB8-2666-4F34-B41C-BCDF0BA3E455}" type="parTrans" cxnId="{D4471D7E-F53E-4ED7-98B2-A57B292D6C73}">
      <dgm:prSet/>
      <dgm:spPr/>
      <dgm:t>
        <a:bodyPr/>
        <a:lstStyle/>
        <a:p>
          <a:endParaRPr lang="en-US"/>
        </a:p>
      </dgm:t>
    </dgm:pt>
    <dgm:pt modelId="{83913EA9-1370-4277-871E-FEB4123794BE}" type="sibTrans" cxnId="{D4471D7E-F53E-4ED7-98B2-A57B292D6C73}">
      <dgm:prSet/>
      <dgm:spPr/>
      <dgm:t>
        <a:bodyPr/>
        <a:lstStyle/>
        <a:p>
          <a:endParaRPr lang="en-US"/>
        </a:p>
      </dgm:t>
    </dgm:pt>
    <dgm:pt modelId="{E858FC2C-527A-4C49-BBD7-9BC27E1FEF64}">
      <dgm:prSet phldrT="[Text]" custT="1"/>
      <dgm:spPr/>
      <dgm:t>
        <a:bodyPr/>
        <a:lstStyle/>
        <a:p>
          <a:r>
            <a:rPr lang="en-US" sz="1200" dirty="0" err="1"/>
            <a:t>Adaboost</a:t>
          </a:r>
          <a:endParaRPr lang="en-US" sz="1200" dirty="0"/>
        </a:p>
      </dgm:t>
    </dgm:pt>
    <dgm:pt modelId="{970A334A-9B55-4FED-B02E-1EBCF8057D00}" type="parTrans" cxnId="{F04BB344-CF09-4FDC-AE29-9BA7D49F109D}">
      <dgm:prSet/>
      <dgm:spPr/>
      <dgm:t>
        <a:bodyPr/>
        <a:lstStyle/>
        <a:p>
          <a:endParaRPr lang="en-US"/>
        </a:p>
      </dgm:t>
    </dgm:pt>
    <dgm:pt modelId="{91A4C57A-595B-47E1-B358-DAB1A73BD76B}" type="sibTrans" cxnId="{F04BB344-CF09-4FDC-AE29-9BA7D49F109D}">
      <dgm:prSet/>
      <dgm:spPr/>
      <dgm:t>
        <a:bodyPr/>
        <a:lstStyle/>
        <a:p>
          <a:endParaRPr lang="en-US"/>
        </a:p>
      </dgm:t>
    </dgm:pt>
    <dgm:pt modelId="{7ABA4409-11AE-49B4-91DE-87E15AEAB5CA}">
      <dgm:prSet phldrT="[Text]" custT="1"/>
      <dgm:spPr/>
      <dgm:t>
        <a:bodyPr/>
        <a:lstStyle/>
        <a:p>
          <a:r>
            <a:rPr lang="en-US" sz="1200" dirty="0" smtClean="0"/>
            <a:t>Tracking, motion estimation</a:t>
          </a:r>
          <a:endParaRPr lang="en-US" sz="1200" dirty="0"/>
        </a:p>
      </dgm:t>
    </dgm:pt>
    <dgm:pt modelId="{1B872846-8148-4AFD-B5B9-C08B9EDBDF20}" type="parTrans" cxnId="{131AAE28-8C74-4586-A9A9-699DFFA4F6B1}">
      <dgm:prSet/>
      <dgm:spPr/>
      <dgm:t>
        <a:bodyPr/>
        <a:lstStyle/>
        <a:p>
          <a:endParaRPr lang="en-US"/>
        </a:p>
      </dgm:t>
    </dgm:pt>
    <dgm:pt modelId="{EA3134F7-295C-4B2F-9730-4EB2C9B08E8A}" type="sibTrans" cxnId="{131AAE28-8C74-4586-A9A9-699DFFA4F6B1}">
      <dgm:prSet/>
      <dgm:spPr/>
      <dgm:t>
        <a:bodyPr/>
        <a:lstStyle/>
        <a:p>
          <a:endParaRPr lang="en-US"/>
        </a:p>
      </dgm:t>
    </dgm:pt>
    <dgm:pt modelId="{F54BAFA6-3341-43B5-89DA-F925647F3C7B}">
      <dgm:prSet phldrT="[Text]" custT="1"/>
      <dgm:spPr/>
      <dgm:t>
        <a:bodyPr/>
        <a:lstStyle/>
        <a:p>
          <a:r>
            <a:rPr lang="en-US" sz="1200" smtClean="0"/>
            <a:t>Stitching</a:t>
          </a:r>
          <a:endParaRPr lang="en-US" sz="1200" dirty="0"/>
        </a:p>
      </dgm:t>
    </dgm:pt>
    <dgm:pt modelId="{D2796C79-C3D8-4DE7-8531-6835391C40D6}" type="parTrans" cxnId="{0ABF4460-7614-4F2F-BC0A-E43272EE490F}">
      <dgm:prSet/>
      <dgm:spPr/>
      <dgm:t>
        <a:bodyPr/>
        <a:lstStyle/>
        <a:p>
          <a:endParaRPr lang="en-US"/>
        </a:p>
      </dgm:t>
    </dgm:pt>
    <dgm:pt modelId="{F56E7D95-75C9-48CA-AA87-FFFAE5ED4BFA}" type="sibTrans" cxnId="{0ABF4460-7614-4F2F-BC0A-E43272EE490F}">
      <dgm:prSet/>
      <dgm:spPr/>
      <dgm:t>
        <a:bodyPr/>
        <a:lstStyle/>
        <a:p>
          <a:endParaRPr lang="en-US"/>
        </a:p>
      </dgm:t>
    </dgm:pt>
    <dgm:pt modelId="{EFC01115-0C7E-4D78-BF2D-836346A09900}">
      <dgm:prSet phldrT="[Text]" custT="1"/>
      <dgm:spPr/>
      <dgm:t>
        <a:bodyPr/>
        <a:lstStyle/>
        <a:p>
          <a:r>
            <a:rPr lang="en-US" sz="1200" dirty="0" smtClean="0"/>
            <a:t>Optical flow &amp; disparity</a:t>
          </a:r>
          <a:endParaRPr lang="en-US" sz="1200" dirty="0"/>
        </a:p>
      </dgm:t>
    </dgm:pt>
    <dgm:pt modelId="{43810BCE-1891-46F6-A181-2CBC37C09367}" type="parTrans" cxnId="{DF4A8EEF-1A81-4ABE-B749-F5F793B39BF0}">
      <dgm:prSet/>
      <dgm:spPr/>
      <dgm:t>
        <a:bodyPr/>
        <a:lstStyle/>
        <a:p>
          <a:endParaRPr lang="en-US"/>
        </a:p>
      </dgm:t>
    </dgm:pt>
    <dgm:pt modelId="{80760FD1-D066-4C3B-912B-99A8AF3BE27D}" type="sibTrans" cxnId="{DF4A8EEF-1A81-4ABE-B749-F5F793B39BF0}">
      <dgm:prSet/>
      <dgm:spPr/>
      <dgm:t>
        <a:bodyPr/>
        <a:lstStyle/>
        <a:p>
          <a:endParaRPr lang="en-US"/>
        </a:p>
      </dgm:t>
    </dgm:pt>
    <dgm:pt modelId="{A738D202-017C-4DCA-89A4-5FF97E939316}">
      <dgm:prSet phldrT="[Text]" custT="1"/>
      <dgm:spPr/>
      <dgm:t>
        <a:bodyPr/>
        <a:lstStyle/>
        <a:p>
          <a:r>
            <a:rPr lang="en-US" sz="1200" dirty="0"/>
            <a:t>Object </a:t>
          </a:r>
          <a:r>
            <a:rPr lang="en-US" sz="1200" dirty="0" smtClean="0"/>
            <a:t>recognition/pedestrian</a:t>
          </a:r>
          <a:endParaRPr lang="en-US" sz="1200" dirty="0"/>
        </a:p>
      </dgm:t>
    </dgm:pt>
    <dgm:pt modelId="{9FC49199-3E3A-479D-B0B7-8D5AD7669681}" type="parTrans" cxnId="{575C4D53-54AA-49A3-962F-AB21D9B16D3A}">
      <dgm:prSet/>
      <dgm:spPr/>
      <dgm:t>
        <a:bodyPr/>
        <a:lstStyle/>
        <a:p>
          <a:endParaRPr lang="en-US"/>
        </a:p>
      </dgm:t>
    </dgm:pt>
    <dgm:pt modelId="{1895A944-8B6E-4FB7-B48C-598D8E184BDF}" type="sibTrans" cxnId="{575C4D53-54AA-49A3-962F-AB21D9B16D3A}">
      <dgm:prSet/>
      <dgm:spPr/>
      <dgm:t>
        <a:bodyPr/>
        <a:lstStyle/>
        <a:p>
          <a:endParaRPr lang="en-US"/>
        </a:p>
      </dgm:t>
    </dgm:pt>
    <dgm:pt modelId="{9BA8D14A-F57A-490B-954B-357D176E3FEE}">
      <dgm:prSet phldrT="[Text]" custT="1"/>
      <dgm:spPr/>
      <dgm:t>
        <a:bodyPr/>
        <a:lstStyle/>
        <a:p>
          <a:r>
            <a:rPr lang="en-US" sz="1200" dirty="0"/>
            <a:t>Augmented </a:t>
          </a:r>
          <a:r>
            <a:rPr lang="en-US" sz="1200" dirty="0" smtClean="0"/>
            <a:t>reality</a:t>
          </a:r>
          <a:endParaRPr lang="en-US" sz="1200" dirty="0"/>
        </a:p>
      </dgm:t>
    </dgm:pt>
    <dgm:pt modelId="{23A5AF44-EDAF-4444-857B-295E63B1D52A}" type="parTrans" cxnId="{B7140272-18C8-4002-AD59-02840F1931DC}">
      <dgm:prSet/>
      <dgm:spPr/>
      <dgm:t>
        <a:bodyPr/>
        <a:lstStyle/>
        <a:p>
          <a:endParaRPr lang="en-US"/>
        </a:p>
      </dgm:t>
    </dgm:pt>
    <dgm:pt modelId="{DA50406B-D9C3-4F40-A23F-D40F0CA4DF7A}" type="sibTrans" cxnId="{B7140272-18C8-4002-AD59-02840F1931DC}">
      <dgm:prSet/>
      <dgm:spPr/>
      <dgm:t>
        <a:bodyPr/>
        <a:lstStyle/>
        <a:p>
          <a:endParaRPr lang="en-US"/>
        </a:p>
      </dgm:t>
    </dgm:pt>
    <dgm:pt modelId="{37B48495-46CA-4930-B569-65F688018B99}">
      <dgm:prSet phldrT="[Text]" custT="1"/>
      <dgm:spPr/>
      <dgm:t>
        <a:bodyPr/>
        <a:lstStyle/>
        <a:p>
          <a:r>
            <a:rPr lang="en-US" sz="1200" dirty="0"/>
            <a:t>Face </a:t>
          </a:r>
          <a:r>
            <a:rPr lang="en-US" sz="1200" dirty="0" smtClean="0"/>
            <a:t>detection</a:t>
          </a:r>
          <a:endParaRPr lang="en-US" sz="1200" dirty="0"/>
        </a:p>
      </dgm:t>
    </dgm:pt>
    <dgm:pt modelId="{833B11A0-CCB0-40BB-AF06-019658DEBFF3}" type="parTrans" cxnId="{98F8B22A-5FA7-441C-84E5-1B04F386F57B}">
      <dgm:prSet/>
      <dgm:spPr/>
      <dgm:t>
        <a:bodyPr/>
        <a:lstStyle/>
        <a:p>
          <a:endParaRPr lang="en-US"/>
        </a:p>
      </dgm:t>
    </dgm:pt>
    <dgm:pt modelId="{153E4802-AAEA-4D45-883D-07D0F70B7722}" type="sibTrans" cxnId="{98F8B22A-5FA7-441C-84E5-1B04F386F57B}">
      <dgm:prSet/>
      <dgm:spPr/>
      <dgm:t>
        <a:bodyPr/>
        <a:lstStyle/>
        <a:p>
          <a:endParaRPr lang="en-US"/>
        </a:p>
      </dgm:t>
    </dgm:pt>
    <dgm:pt modelId="{FFD05010-B40B-4936-865D-6534F7B6F9ED}">
      <dgm:prSet phldrT="[Text]" custT="1"/>
      <dgm:spPr>
        <a:solidFill>
          <a:schemeClr val="accent3"/>
        </a:solidFill>
        <a:effectLst/>
        <a:scene3d>
          <a:camera prst="orthographicFront">
            <a:rot lat="0" lon="0" rev="0"/>
          </a:camera>
          <a:lightRig rig="threePt" dir="t">
            <a:rot lat="0" lon="0" rev="1200000"/>
          </a:lightRig>
        </a:scene3d>
        <a:sp3d/>
      </dgm:spPr>
      <dgm:t>
        <a:bodyPr/>
        <a:lstStyle/>
        <a:p>
          <a:r>
            <a:rPr lang="en-US" sz="1200" b="1" dirty="0" smtClean="0">
              <a:solidFill>
                <a:schemeClr val="tx1"/>
              </a:solidFill>
            </a:rPr>
            <a:t>GFX </a:t>
          </a:r>
          <a:r>
            <a:rPr lang="en-US" sz="1200" b="1" dirty="0">
              <a:solidFill>
                <a:schemeClr val="tx1"/>
              </a:solidFill>
            </a:rPr>
            <a:t>Overlay  &amp; Video Distribution</a:t>
          </a:r>
        </a:p>
      </dgm:t>
    </dgm:pt>
    <dgm:pt modelId="{0B853784-66AE-4E7D-9F01-90AE58FE9425}" type="parTrans" cxnId="{7C29A997-6614-4761-8EFE-FD7C909E68D0}">
      <dgm:prSet/>
      <dgm:spPr/>
      <dgm:t>
        <a:bodyPr/>
        <a:lstStyle/>
        <a:p>
          <a:endParaRPr lang="en-US"/>
        </a:p>
      </dgm:t>
    </dgm:pt>
    <dgm:pt modelId="{61FAF857-21B3-4646-BA41-6DD1806DB41E}" type="sibTrans" cxnId="{7C29A997-6614-4761-8EFE-FD7C909E68D0}">
      <dgm:prSet/>
      <dgm:spPr/>
      <dgm:t>
        <a:bodyPr/>
        <a:lstStyle/>
        <a:p>
          <a:endParaRPr lang="en-US"/>
        </a:p>
      </dgm:t>
    </dgm:pt>
    <dgm:pt modelId="{8B88E122-45EE-4C80-8E05-4DE2DD0DF702}">
      <dgm:prSet phldrT="[Text]" custT="1"/>
      <dgm:spPr/>
      <dgm:t>
        <a:bodyPr/>
        <a:lstStyle/>
        <a:p>
          <a:r>
            <a:rPr lang="en-US" sz="1200" dirty="0"/>
            <a:t>Safe </a:t>
          </a:r>
          <a:r>
            <a:rPr lang="en-US" sz="1200" dirty="0" smtClean="0"/>
            <a:t>fusion</a:t>
          </a:r>
          <a:endParaRPr lang="en-US" sz="1200" dirty="0"/>
        </a:p>
      </dgm:t>
    </dgm:pt>
    <dgm:pt modelId="{C5677795-491F-4AC3-B0AC-B604D7FD077E}" type="parTrans" cxnId="{DAA3A356-CF33-4527-8B4E-FB78F6049FDD}">
      <dgm:prSet/>
      <dgm:spPr/>
      <dgm:t>
        <a:bodyPr/>
        <a:lstStyle/>
        <a:p>
          <a:endParaRPr lang="en-US"/>
        </a:p>
      </dgm:t>
    </dgm:pt>
    <dgm:pt modelId="{8D347E02-15AF-45E2-BD5A-9ACDB365A63B}" type="sibTrans" cxnId="{DAA3A356-CF33-4527-8B4E-FB78F6049FDD}">
      <dgm:prSet/>
      <dgm:spPr/>
      <dgm:t>
        <a:bodyPr/>
        <a:lstStyle/>
        <a:p>
          <a:endParaRPr lang="en-US"/>
        </a:p>
      </dgm:t>
    </dgm:pt>
    <dgm:pt modelId="{503840AF-F446-47D7-8179-0B8C1D19FBF3}">
      <dgm:prSet phldrT="[Text]" custT="1"/>
      <dgm:spPr/>
      <dgm:t>
        <a:bodyPr/>
        <a:lstStyle/>
        <a:p>
          <a:r>
            <a:rPr lang="en-US" sz="1200" dirty="0"/>
            <a:t>Graphic </a:t>
          </a:r>
          <a:r>
            <a:rPr lang="en-US" sz="1200" dirty="0" smtClean="0"/>
            <a:t>overlay &amp; display</a:t>
          </a:r>
          <a:endParaRPr lang="en-US" sz="1200" dirty="0"/>
        </a:p>
      </dgm:t>
    </dgm:pt>
    <dgm:pt modelId="{705EAE0B-52A7-4929-9A59-FE88F6A5DF47}" type="parTrans" cxnId="{3557D901-103F-4CE4-8D6A-15901E7F34D4}">
      <dgm:prSet/>
      <dgm:spPr/>
      <dgm:t>
        <a:bodyPr/>
        <a:lstStyle/>
        <a:p>
          <a:endParaRPr lang="en-US"/>
        </a:p>
      </dgm:t>
    </dgm:pt>
    <dgm:pt modelId="{E40E7E50-8E01-4EC0-9EDE-9DD66C21DE84}" type="sibTrans" cxnId="{3557D901-103F-4CE4-8D6A-15901E7F34D4}">
      <dgm:prSet/>
      <dgm:spPr/>
      <dgm:t>
        <a:bodyPr/>
        <a:lstStyle/>
        <a:p>
          <a:endParaRPr lang="en-US"/>
        </a:p>
      </dgm:t>
    </dgm:pt>
    <dgm:pt modelId="{81754E88-FB58-41F4-A2A1-EF20C65F384E}">
      <dgm:prSet phldrT="[Text]" custT="1"/>
      <dgm:spPr/>
      <dgm:t>
        <a:bodyPr/>
        <a:lstStyle/>
        <a:p>
          <a:r>
            <a:rPr lang="en-US" sz="1200" dirty="0"/>
            <a:t>2D vs. 3D </a:t>
          </a:r>
          <a:r>
            <a:rPr lang="en-US" sz="1200" dirty="0" smtClean="0"/>
            <a:t>projection</a:t>
          </a:r>
          <a:endParaRPr lang="en-US" sz="1200" dirty="0"/>
        </a:p>
      </dgm:t>
    </dgm:pt>
    <dgm:pt modelId="{7DE34290-256D-4789-AF98-105E309FE680}" type="parTrans" cxnId="{AE4C2FAA-7670-4ABA-8823-994BF06C77FB}">
      <dgm:prSet/>
      <dgm:spPr/>
      <dgm:t>
        <a:bodyPr/>
        <a:lstStyle/>
        <a:p>
          <a:endParaRPr lang="en-US"/>
        </a:p>
      </dgm:t>
    </dgm:pt>
    <dgm:pt modelId="{2C721F9B-CDF4-49DC-9548-3350A68DC774}" type="sibTrans" cxnId="{AE4C2FAA-7670-4ABA-8823-994BF06C77FB}">
      <dgm:prSet/>
      <dgm:spPr/>
      <dgm:t>
        <a:bodyPr/>
        <a:lstStyle/>
        <a:p>
          <a:endParaRPr lang="en-US"/>
        </a:p>
      </dgm:t>
    </dgm:pt>
    <dgm:pt modelId="{909AB049-3AAB-4DFF-AAC0-7A50F0337C80}">
      <dgm:prSet phldrT="[Text]" custT="1"/>
      <dgm:spPr/>
      <dgm:t>
        <a:bodyPr/>
        <a:lstStyle/>
        <a:p>
          <a:r>
            <a:rPr lang="en-US" sz="1200" dirty="0"/>
            <a:t>SVM</a:t>
          </a:r>
        </a:p>
      </dgm:t>
    </dgm:pt>
    <dgm:pt modelId="{C71C9E1D-2437-4A46-A1FE-3897986FD1D0}" type="parTrans" cxnId="{89B6FB03-5E36-4571-B7F4-1D0AC59F7F2A}">
      <dgm:prSet/>
      <dgm:spPr/>
      <dgm:t>
        <a:bodyPr/>
        <a:lstStyle/>
        <a:p>
          <a:endParaRPr lang="en-US"/>
        </a:p>
      </dgm:t>
    </dgm:pt>
    <dgm:pt modelId="{0CEA4A86-B0E0-4F45-AC30-6A686D754FF9}" type="sibTrans" cxnId="{89B6FB03-5E36-4571-B7F4-1D0AC59F7F2A}">
      <dgm:prSet/>
      <dgm:spPr/>
      <dgm:t>
        <a:bodyPr/>
        <a:lstStyle/>
        <a:p>
          <a:endParaRPr lang="en-US"/>
        </a:p>
      </dgm:t>
    </dgm:pt>
    <dgm:pt modelId="{518E17F2-F398-4016-B7F4-8CA1014305CA}">
      <dgm:prSet phldrT="[Text]" custT="1"/>
      <dgm:spPr/>
      <dgm:t>
        <a:bodyPr/>
        <a:lstStyle/>
        <a:p>
          <a:r>
            <a:rPr lang="en-US" sz="1200" dirty="0" smtClean="0"/>
            <a:t>Edges</a:t>
          </a:r>
          <a:endParaRPr lang="en-US" sz="1200" dirty="0"/>
        </a:p>
      </dgm:t>
    </dgm:pt>
    <dgm:pt modelId="{CD273CFD-9EB3-4986-970A-12776BCBB1C4}" type="parTrans" cxnId="{366CA920-7F32-4EEF-A242-26C7DA26330E}">
      <dgm:prSet/>
      <dgm:spPr/>
      <dgm:t>
        <a:bodyPr/>
        <a:lstStyle/>
        <a:p>
          <a:endParaRPr lang="en-US"/>
        </a:p>
      </dgm:t>
    </dgm:pt>
    <dgm:pt modelId="{E7FE9B15-06DA-4CEF-B0BF-8D3BCE2CB090}" type="sibTrans" cxnId="{366CA920-7F32-4EEF-A242-26C7DA26330E}">
      <dgm:prSet/>
      <dgm:spPr/>
      <dgm:t>
        <a:bodyPr/>
        <a:lstStyle/>
        <a:p>
          <a:endParaRPr lang="en-US"/>
        </a:p>
      </dgm:t>
    </dgm:pt>
    <dgm:pt modelId="{D55A9FB7-1C30-4BDD-90D5-E2737B7A2E0E}">
      <dgm:prSet phldrT="[Text]" custT="1"/>
      <dgm:spPr/>
      <dgm:t>
        <a:bodyPr/>
        <a:lstStyle/>
        <a:p>
          <a:r>
            <a:rPr lang="en-US" sz="1200" dirty="0" smtClean="0"/>
            <a:t>Shapes</a:t>
          </a:r>
          <a:endParaRPr lang="en-US" sz="1200" dirty="0"/>
        </a:p>
      </dgm:t>
    </dgm:pt>
    <dgm:pt modelId="{874035CE-DCF9-494B-BF2E-C023C5214B3E}" type="parTrans" cxnId="{58F86CC6-8385-4AE8-9C41-6ABBCE887040}">
      <dgm:prSet/>
      <dgm:spPr/>
      <dgm:t>
        <a:bodyPr/>
        <a:lstStyle/>
        <a:p>
          <a:endParaRPr lang="en-US"/>
        </a:p>
      </dgm:t>
    </dgm:pt>
    <dgm:pt modelId="{9AE1D51D-B123-4D7A-A763-E28CA3217363}" type="sibTrans" cxnId="{58F86CC6-8385-4AE8-9C41-6ABBCE887040}">
      <dgm:prSet/>
      <dgm:spPr/>
      <dgm:t>
        <a:bodyPr/>
        <a:lstStyle/>
        <a:p>
          <a:endParaRPr lang="en-US"/>
        </a:p>
      </dgm:t>
    </dgm:pt>
    <dgm:pt modelId="{98102289-0E46-4912-90E9-3B6E1201D2BA}">
      <dgm:prSet phldrT="[Text]" custT="1"/>
      <dgm:spPr/>
      <dgm:t>
        <a:bodyPr/>
        <a:lstStyle/>
        <a:p>
          <a:r>
            <a:rPr lang="en-US" sz="1200" dirty="0"/>
            <a:t>Intensity gradients</a:t>
          </a:r>
        </a:p>
      </dgm:t>
    </dgm:pt>
    <dgm:pt modelId="{A3A18949-B11C-43AA-8355-754142F9BFC0}" type="parTrans" cxnId="{C85A2AF5-C107-4D07-8360-0F76F658750E}">
      <dgm:prSet/>
      <dgm:spPr/>
      <dgm:t>
        <a:bodyPr/>
        <a:lstStyle/>
        <a:p>
          <a:endParaRPr lang="en-US"/>
        </a:p>
      </dgm:t>
    </dgm:pt>
    <dgm:pt modelId="{5679DF77-F758-42FF-BF35-FBB3E5D0DD82}" type="sibTrans" cxnId="{C85A2AF5-C107-4D07-8360-0F76F658750E}">
      <dgm:prSet/>
      <dgm:spPr/>
      <dgm:t>
        <a:bodyPr/>
        <a:lstStyle/>
        <a:p>
          <a:endParaRPr lang="en-US"/>
        </a:p>
      </dgm:t>
    </dgm:pt>
    <dgm:pt modelId="{FD41917A-47E5-4479-9601-F8083A85FECE}">
      <dgm:prSet phldrT="[Text]" custT="1"/>
      <dgm:spPr/>
      <dgm:t>
        <a:bodyPr/>
        <a:lstStyle/>
        <a:p>
          <a:r>
            <a:rPr lang="en-US" sz="1200" dirty="0"/>
            <a:t>K-nearest </a:t>
          </a:r>
          <a:r>
            <a:rPr lang="en-US" sz="1200" dirty="0" smtClean="0"/>
            <a:t>neighbor</a:t>
          </a:r>
          <a:endParaRPr lang="en-US" sz="1200" dirty="0"/>
        </a:p>
      </dgm:t>
    </dgm:pt>
    <dgm:pt modelId="{50203164-60E7-4574-A36D-808BB0023F04}" type="parTrans" cxnId="{D255B8BA-8BFE-4081-A329-E1B4BD502066}">
      <dgm:prSet/>
      <dgm:spPr/>
      <dgm:t>
        <a:bodyPr/>
        <a:lstStyle/>
        <a:p>
          <a:endParaRPr lang="en-US"/>
        </a:p>
      </dgm:t>
    </dgm:pt>
    <dgm:pt modelId="{DA8F871D-512D-4FED-9807-D9170D1FC026}" type="sibTrans" cxnId="{D255B8BA-8BFE-4081-A329-E1B4BD502066}">
      <dgm:prSet/>
      <dgm:spPr/>
      <dgm:t>
        <a:bodyPr/>
        <a:lstStyle/>
        <a:p>
          <a:endParaRPr lang="en-US"/>
        </a:p>
      </dgm:t>
    </dgm:pt>
    <dgm:pt modelId="{07507457-B5CB-4A5F-873F-158B1235705F}">
      <dgm:prSet phldrT="[Text]" custT="1"/>
      <dgm:spPr/>
      <dgm:t>
        <a:bodyPr/>
        <a:lstStyle/>
        <a:p>
          <a:r>
            <a:rPr lang="en-US" sz="1200" dirty="0" smtClean="0"/>
            <a:t>CNN</a:t>
          </a:r>
          <a:endParaRPr lang="en-US" sz="1200" dirty="0"/>
        </a:p>
      </dgm:t>
    </dgm:pt>
    <dgm:pt modelId="{6D0C18CD-0EC4-4442-B441-1A540C07C99D}" type="parTrans" cxnId="{3A0DD9B4-9AF1-4FFB-A0C3-1D70D98D68A9}">
      <dgm:prSet/>
      <dgm:spPr/>
    </dgm:pt>
    <dgm:pt modelId="{900FD71A-DC8A-40D5-AB44-89A050BF2380}" type="sibTrans" cxnId="{3A0DD9B4-9AF1-4FFB-A0C3-1D70D98D68A9}">
      <dgm:prSet/>
      <dgm:spPr/>
    </dgm:pt>
    <dgm:pt modelId="{7F3ED8EB-9737-451C-8064-488F806E20CB}">
      <dgm:prSet phldrT="[Text]" custT="1"/>
      <dgm:spPr/>
      <dgm:t>
        <a:bodyPr/>
        <a:lstStyle/>
        <a:p>
          <a:r>
            <a:rPr lang="en-US" sz="1200" dirty="0" smtClean="0"/>
            <a:t>Deep Learning</a:t>
          </a:r>
          <a:endParaRPr lang="en-US" sz="1200" dirty="0"/>
        </a:p>
      </dgm:t>
    </dgm:pt>
    <dgm:pt modelId="{78946BE4-56B4-432E-AEBA-F1D5F1FD7648}" type="parTrans" cxnId="{09D2F32E-951A-4E0C-A534-5B9C76127A86}">
      <dgm:prSet/>
      <dgm:spPr/>
    </dgm:pt>
    <dgm:pt modelId="{632D560D-FDDD-4DF2-B2C2-264BB5FBECD1}" type="sibTrans" cxnId="{09D2F32E-951A-4E0C-A534-5B9C76127A86}">
      <dgm:prSet/>
      <dgm:spPr/>
    </dgm:pt>
    <dgm:pt modelId="{C36C31A9-A51E-4463-B685-21831E7DB829}" type="pres">
      <dgm:prSet presAssocID="{38131FED-6CF5-43A2-9CDE-4E936A849E5B}" presName="Name0" presStyleCnt="0">
        <dgm:presLayoutVars>
          <dgm:dir/>
          <dgm:animLvl val="lvl"/>
          <dgm:resizeHandles val="exact"/>
        </dgm:presLayoutVars>
      </dgm:prSet>
      <dgm:spPr/>
    </dgm:pt>
    <dgm:pt modelId="{4D5FE20F-CA8E-47E8-8EFC-434E7C2975A0}" type="pres">
      <dgm:prSet presAssocID="{E89F3D3D-0CD3-4C1C-9676-1A0F31AC6BC1}" presName="composite" presStyleCnt="0"/>
      <dgm:spPr/>
    </dgm:pt>
    <dgm:pt modelId="{3E9BEC91-E5D7-4EE6-A194-B69431CEA10A}" type="pres">
      <dgm:prSet presAssocID="{E89F3D3D-0CD3-4C1C-9676-1A0F31AC6BC1}" presName="parTx" presStyleLbl="node1" presStyleIdx="0" presStyleCnt="6">
        <dgm:presLayoutVars>
          <dgm:chMax val="0"/>
          <dgm:chPref val="0"/>
          <dgm:bulletEnabled val="1"/>
        </dgm:presLayoutVars>
      </dgm:prSet>
      <dgm:spPr/>
      <dgm:t>
        <a:bodyPr/>
        <a:lstStyle/>
        <a:p>
          <a:endParaRPr lang="fr-FR"/>
        </a:p>
      </dgm:t>
    </dgm:pt>
    <dgm:pt modelId="{A3FAA237-4FF1-461A-A5C9-B737B214B2A4}" type="pres">
      <dgm:prSet presAssocID="{E89F3D3D-0CD3-4C1C-9676-1A0F31AC6BC1}" presName="desTx" presStyleLbl="revTx" presStyleIdx="0" presStyleCnt="6">
        <dgm:presLayoutVars>
          <dgm:bulletEnabled val="1"/>
        </dgm:presLayoutVars>
      </dgm:prSet>
      <dgm:spPr/>
      <dgm:t>
        <a:bodyPr/>
        <a:lstStyle/>
        <a:p>
          <a:endParaRPr lang="fr-FR"/>
        </a:p>
      </dgm:t>
    </dgm:pt>
    <dgm:pt modelId="{2D1F5D9A-EA78-451C-A87B-DC4592754261}" type="pres">
      <dgm:prSet presAssocID="{94E31719-232F-4D35-B401-83388A980359}" presName="space" presStyleCnt="0"/>
      <dgm:spPr/>
    </dgm:pt>
    <dgm:pt modelId="{AC7D58C9-E6DD-4359-912E-0B91FCD6B4C4}" type="pres">
      <dgm:prSet presAssocID="{963C9385-4EFA-4B2E-8E30-0AAF32744549}" presName="composite" presStyleCnt="0"/>
      <dgm:spPr/>
    </dgm:pt>
    <dgm:pt modelId="{C2A03D79-F380-46C3-A937-5401096E08C1}" type="pres">
      <dgm:prSet presAssocID="{963C9385-4EFA-4B2E-8E30-0AAF32744549}" presName="parTx" presStyleLbl="node1" presStyleIdx="1" presStyleCnt="6" custLinFactNeighborX="-1906">
        <dgm:presLayoutVars>
          <dgm:chMax val="0"/>
          <dgm:chPref val="0"/>
          <dgm:bulletEnabled val="1"/>
        </dgm:presLayoutVars>
      </dgm:prSet>
      <dgm:spPr/>
      <dgm:t>
        <a:bodyPr/>
        <a:lstStyle/>
        <a:p>
          <a:endParaRPr lang="fr-FR"/>
        </a:p>
      </dgm:t>
    </dgm:pt>
    <dgm:pt modelId="{187719DB-5DEA-4BA5-B2D5-AFB5F284FACB}" type="pres">
      <dgm:prSet presAssocID="{963C9385-4EFA-4B2E-8E30-0AAF32744549}" presName="desTx" presStyleLbl="revTx" presStyleIdx="1" presStyleCnt="6" custScaleX="111194">
        <dgm:presLayoutVars>
          <dgm:bulletEnabled val="1"/>
        </dgm:presLayoutVars>
      </dgm:prSet>
      <dgm:spPr/>
      <dgm:t>
        <a:bodyPr/>
        <a:lstStyle/>
        <a:p>
          <a:endParaRPr lang="fr-FR"/>
        </a:p>
      </dgm:t>
    </dgm:pt>
    <dgm:pt modelId="{AE324CA8-D08E-41BA-AD3D-4FCA30077F96}" type="pres">
      <dgm:prSet presAssocID="{1DA6AC6B-A8F4-40B0-969D-F0B1D0A34586}" presName="space" presStyleCnt="0"/>
      <dgm:spPr/>
    </dgm:pt>
    <dgm:pt modelId="{8CBAEEB3-5223-4A5C-8651-2331536C99BE}" type="pres">
      <dgm:prSet presAssocID="{066A0C04-B9F7-4149-84B1-2BBD42B2051B}" presName="composite" presStyleCnt="0"/>
      <dgm:spPr/>
    </dgm:pt>
    <dgm:pt modelId="{232FC659-8711-4106-8E90-2D8B50C093AA}" type="pres">
      <dgm:prSet presAssocID="{066A0C04-B9F7-4149-84B1-2BBD42B2051B}" presName="parTx" presStyleLbl="node1" presStyleIdx="2" presStyleCnt="6">
        <dgm:presLayoutVars>
          <dgm:chMax val="0"/>
          <dgm:chPref val="0"/>
          <dgm:bulletEnabled val="1"/>
        </dgm:presLayoutVars>
      </dgm:prSet>
      <dgm:spPr/>
      <dgm:t>
        <a:bodyPr/>
        <a:lstStyle/>
        <a:p>
          <a:endParaRPr lang="fr-FR"/>
        </a:p>
      </dgm:t>
    </dgm:pt>
    <dgm:pt modelId="{A91FE17D-F19F-43C8-B4E7-5698213ACD68}" type="pres">
      <dgm:prSet presAssocID="{066A0C04-B9F7-4149-84B1-2BBD42B2051B}" presName="desTx" presStyleLbl="revTx" presStyleIdx="2" presStyleCnt="6">
        <dgm:presLayoutVars>
          <dgm:bulletEnabled val="1"/>
        </dgm:presLayoutVars>
      </dgm:prSet>
      <dgm:spPr/>
      <dgm:t>
        <a:bodyPr/>
        <a:lstStyle/>
        <a:p>
          <a:endParaRPr lang="fr-FR"/>
        </a:p>
      </dgm:t>
    </dgm:pt>
    <dgm:pt modelId="{A2C4BE78-E9B5-4BEA-B981-35D95CC6EDBA}" type="pres">
      <dgm:prSet presAssocID="{B788682E-4F8E-40B4-BCB3-2335CE7F140E}" presName="space" presStyleCnt="0"/>
      <dgm:spPr/>
    </dgm:pt>
    <dgm:pt modelId="{67126A3E-FA27-4764-A6A8-1201431044C4}" type="pres">
      <dgm:prSet presAssocID="{9FE79B06-02A4-4C7D-A309-85931E165706}" presName="composite" presStyleCnt="0"/>
      <dgm:spPr/>
    </dgm:pt>
    <dgm:pt modelId="{3A3FD5D8-4DF1-40B9-A886-4F75F45D0628}" type="pres">
      <dgm:prSet presAssocID="{9FE79B06-02A4-4C7D-A309-85931E165706}" presName="parTx" presStyleLbl="node1" presStyleIdx="3" presStyleCnt="6">
        <dgm:presLayoutVars>
          <dgm:chMax val="0"/>
          <dgm:chPref val="0"/>
          <dgm:bulletEnabled val="1"/>
        </dgm:presLayoutVars>
      </dgm:prSet>
      <dgm:spPr/>
      <dgm:t>
        <a:bodyPr/>
        <a:lstStyle/>
        <a:p>
          <a:endParaRPr lang="fr-FR"/>
        </a:p>
      </dgm:t>
    </dgm:pt>
    <dgm:pt modelId="{454C995E-B9F4-4370-8108-A203A82E90CD}" type="pres">
      <dgm:prSet presAssocID="{9FE79B06-02A4-4C7D-A309-85931E165706}" presName="desTx" presStyleLbl="revTx" presStyleIdx="3" presStyleCnt="6">
        <dgm:presLayoutVars>
          <dgm:bulletEnabled val="1"/>
        </dgm:presLayoutVars>
      </dgm:prSet>
      <dgm:spPr/>
      <dgm:t>
        <a:bodyPr/>
        <a:lstStyle/>
        <a:p>
          <a:endParaRPr lang="fr-FR"/>
        </a:p>
      </dgm:t>
    </dgm:pt>
    <dgm:pt modelId="{C489F45A-3C9D-4910-8779-F1EB16BEC8AC}" type="pres">
      <dgm:prSet presAssocID="{F3E12031-52A3-48CB-A79A-A1707A167507}" presName="space" presStyleCnt="0"/>
      <dgm:spPr/>
    </dgm:pt>
    <dgm:pt modelId="{937817F4-30A8-430F-A2A2-B1DFA83056AB}" type="pres">
      <dgm:prSet presAssocID="{60D64181-A423-41AC-9626-47BDC4082A0E}" presName="composite" presStyleCnt="0"/>
      <dgm:spPr/>
    </dgm:pt>
    <dgm:pt modelId="{F5ADD5BE-E694-486C-9195-609BFD80E043}" type="pres">
      <dgm:prSet presAssocID="{60D64181-A423-41AC-9626-47BDC4082A0E}" presName="parTx" presStyleLbl="node1" presStyleIdx="4" presStyleCnt="6">
        <dgm:presLayoutVars>
          <dgm:chMax val="0"/>
          <dgm:chPref val="0"/>
          <dgm:bulletEnabled val="1"/>
        </dgm:presLayoutVars>
      </dgm:prSet>
      <dgm:spPr/>
      <dgm:t>
        <a:bodyPr/>
        <a:lstStyle/>
        <a:p>
          <a:endParaRPr lang="fr-FR"/>
        </a:p>
      </dgm:t>
    </dgm:pt>
    <dgm:pt modelId="{6E4B0669-FA01-400A-B6F5-64EFD8088DAD}" type="pres">
      <dgm:prSet presAssocID="{60D64181-A423-41AC-9626-47BDC4082A0E}" presName="desTx" presStyleLbl="revTx" presStyleIdx="4" presStyleCnt="6" custScaleX="108180">
        <dgm:presLayoutVars>
          <dgm:bulletEnabled val="1"/>
        </dgm:presLayoutVars>
      </dgm:prSet>
      <dgm:spPr/>
      <dgm:t>
        <a:bodyPr/>
        <a:lstStyle/>
        <a:p>
          <a:endParaRPr lang="fr-FR"/>
        </a:p>
      </dgm:t>
    </dgm:pt>
    <dgm:pt modelId="{769C425F-0F0E-49A9-83CD-069066F04F6E}" type="pres">
      <dgm:prSet presAssocID="{F030FE14-4548-43AC-9C31-405E48DFEC10}" presName="space" presStyleCnt="0"/>
      <dgm:spPr/>
    </dgm:pt>
    <dgm:pt modelId="{3F59E160-268A-4AFE-B6E5-82C822AEC3A8}" type="pres">
      <dgm:prSet presAssocID="{FFD05010-B40B-4936-865D-6534F7B6F9ED}" presName="composite" presStyleCnt="0"/>
      <dgm:spPr/>
    </dgm:pt>
    <dgm:pt modelId="{E747F4DD-E673-4468-A8B8-0DE5BC12FA9F}" type="pres">
      <dgm:prSet presAssocID="{FFD05010-B40B-4936-865D-6534F7B6F9ED}" presName="parTx" presStyleLbl="node1" presStyleIdx="5" presStyleCnt="6">
        <dgm:presLayoutVars>
          <dgm:chMax val="0"/>
          <dgm:chPref val="0"/>
          <dgm:bulletEnabled val="1"/>
        </dgm:presLayoutVars>
      </dgm:prSet>
      <dgm:spPr/>
      <dgm:t>
        <a:bodyPr/>
        <a:lstStyle/>
        <a:p>
          <a:endParaRPr lang="fr-FR"/>
        </a:p>
      </dgm:t>
    </dgm:pt>
    <dgm:pt modelId="{2F919646-2258-4438-B834-38ABE67A9447}" type="pres">
      <dgm:prSet presAssocID="{FFD05010-B40B-4936-865D-6534F7B6F9ED}" presName="desTx" presStyleLbl="revTx" presStyleIdx="5" presStyleCnt="6">
        <dgm:presLayoutVars>
          <dgm:bulletEnabled val="1"/>
        </dgm:presLayoutVars>
      </dgm:prSet>
      <dgm:spPr/>
      <dgm:t>
        <a:bodyPr/>
        <a:lstStyle/>
        <a:p>
          <a:endParaRPr lang="fr-FR"/>
        </a:p>
      </dgm:t>
    </dgm:pt>
  </dgm:ptLst>
  <dgm:cxnLst>
    <dgm:cxn modelId="{1C22DF2E-D157-4B42-92DB-B8247011C863}" type="presOf" srcId="{963C9385-4EFA-4B2E-8E30-0AAF32744549}" destId="{C2A03D79-F380-46C3-A937-5401096E08C1}" srcOrd="0" destOrd="0" presId="urn:microsoft.com/office/officeart/2005/8/layout/chevron1"/>
    <dgm:cxn modelId="{D27FF47B-AA8F-41D4-AEB6-2698CC47B480}" type="presOf" srcId="{E858FC2C-527A-4C49-BBD7-9BC27E1FEF64}" destId="{A91FE17D-F19F-43C8-B4E7-5698213ACD68}" srcOrd="0" destOrd="1" presId="urn:microsoft.com/office/officeart/2005/8/layout/chevron1"/>
    <dgm:cxn modelId="{13B5ADFA-7D28-4C96-8839-E7D2F891D83A}" type="presOf" srcId="{81754E88-FB58-41F4-A2A1-EF20C65F384E}" destId="{2F919646-2258-4438-B834-38ABE67A9447}" srcOrd="0" destOrd="2" presId="urn:microsoft.com/office/officeart/2005/8/layout/chevron1"/>
    <dgm:cxn modelId="{EB033E3F-DCE2-4814-BE85-346364E213D1}" type="presOf" srcId="{EFC01115-0C7E-4D78-BF2D-836346A09900}" destId="{454C995E-B9F4-4370-8108-A203A82E90CD}" srcOrd="0" destOrd="1" presId="urn:microsoft.com/office/officeart/2005/8/layout/chevron1"/>
    <dgm:cxn modelId="{3A0DD9B4-9AF1-4FFB-A0C3-1D70D98D68A9}" srcId="{066A0C04-B9F7-4149-84B1-2BBD42B2051B}" destId="{07507457-B5CB-4A5F-873F-158B1235705F}" srcOrd="2" destOrd="0" parTransId="{6D0C18CD-0EC4-4442-B441-1A540C07C99D}" sibTransId="{900FD71A-DC8A-40D5-AB44-89A050BF2380}"/>
    <dgm:cxn modelId="{F04BB344-CF09-4FDC-AE29-9BA7D49F109D}" srcId="{066A0C04-B9F7-4149-84B1-2BBD42B2051B}" destId="{E858FC2C-527A-4C49-BBD7-9BC27E1FEF64}" srcOrd="1" destOrd="0" parTransId="{970A334A-9B55-4FED-B02E-1EBCF8057D00}" sibTransId="{91A4C57A-595B-47E1-B358-DAB1A73BD76B}"/>
    <dgm:cxn modelId="{4E42AEAD-B648-47F4-AF9D-448575FB1CDB}" srcId="{38131FED-6CF5-43A2-9CDE-4E936A849E5B}" destId="{E89F3D3D-0CD3-4C1C-9676-1A0F31AC6BC1}" srcOrd="0" destOrd="0" parTransId="{E8F25D3B-C3DE-46DA-A230-1F721276FFF5}" sibTransId="{94E31719-232F-4D35-B401-83388A980359}"/>
    <dgm:cxn modelId="{F9CC6E91-BAF1-48C5-91BA-BAE129DE4C18}" srcId="{963C9385-4EFA-4B2E-8E30-0AAF32744549}" destId="{084B737E-A9D1-47F9-9B3E-9E2A616FCF7A}" srcOrd="0" destOrd="0" parTransId="{E7A8C2A0-2852-47B0-B58D-0C6B121675C2}" sibTransId="{0F40417C-A8A8-4450-9CC4-C28003DF815D}"/>
    <dgm:cxn modelId="{131AAE28-8C74-4586-A9A9-699DFFA4F6B1}" srcId="{9FE79B06-02A4-4C7D-A309-85931E165706}" destId="{7ABA4409-11AE-49B4-91DE-87E15AEAB5CA}" srcOrd="0" destOrd="0" parTransId="{1B872846-8148-4AFD-B5B9-C08B9EDBDF20}" sibTransId="{EA3134F7-295C-4B2F-9730-4EB2C9B08E8A}"/>
    <dgm:cxn modelId="{B4DE5849-FC13-482E-8DD1-CF8240888C6C}" type="presOf" srcId="{909AB049-3AAB-4DFF-AAC0-7A50F0337C80}" destId="{A91FE17D-F19F-43C8-B4E7-5698213ACD68}" srcOrd="0" destOrd="0" presId="urn:microsoft.com/office/officeart/2005/8/layout/chevron1"/>
    <dgm:cxn modelId="{A3036B4A-5302-4302-B970-FCDD9FF6096B}" type="presOf" srcId="{066A0C04-B9F7-4149-84B1-2BBD42B2051B}" destId="{232FC659-8711-4106-8E90-2D8B50C093AA}" srcOrd="0" destOrd="0" presId="urn:microsoft.com/office/officeart/2005/8/layout/chevron1"/>
    <dgm:cxn modelId="{4E15C46B-8EB4-4AD3-81BF-7501C0EB1DBF}" type="presOf" srcId="{FD41917A-47E5-4479-9601-F8083A85FECE}" destId="{A91FE17D-F19F-43C8-B4E7-5698213ACD68}" srcOrd="0" destOrd="4" presId="urn:microsoft.com/office/officeart/2005/8/layout/chevron1"/>
    <dgm:cxn modelId="{71D9E743-0B62-4D47-B4C0-497272B2E4E2}" type="presOf" srcId="{9BA8D14A-F57A-490B-954B-357D176E3FEE}" destId="{6E4B0669-FA01-400A-B6F5-64EFD8088DAD}" srcOrd="0" destOrd="1" presId="urn:microsoft.com/office/officeart/2005/8/layout/chevron1"/>
    <dgm:cxn modelId="{D4471D7E-F53E-4ED7-98B2-A57B292D6C73}" srcId="{E89F3D3D-0CD3-4C1C-9676-1A0F31AC6BC1}" destId="{4602C281-871D-4694-85FB-7FA78F03C1A2}" srcOrd="1" destOrd="0" parTransId="{0BE0BDB8-2666-4F34-B41C-BCDF0BA3E455}" sibTransId="{83913EA9-1370-4277-871E-FEB4123794BE}"/>
    <dgm:cxn modelId="{3557D901-103F-4CE4-8D6A-15901E7F34D4}" srcId="{FFD05010-B40B-4936-865D-6534F7B6F9ED}" destId="{503840AF-F446-47D7-8179-0B8C1D19FBF3}" srcOrd="1" destOrd="0" parTransId="{705EAE0B-52A7-4929-9A59-FE88F6A5DF47}" sibTransId="{E40E7E50-8E01-4EC0-9EDE-9DD66C21DE84}"/>
    <dgm:cxn modelId="{6308C9BD-D1AC-46F7-A95F-973EF3803180}" type="presOf" srcId="{E89F3D3D-0CD3-4C1C-9676-1A0F31AC6BC1}" destId="{3E9BEC91-E5D7-4EE6-A194-B69431CEA10A}" srcOrd="0" destOrd="0" presId="urn:microsoft.com/office/officeart/2005/8/layout/chevron1"/>
    <dgm:cxn modelId="{90017909-4D44-4871-A6E4-4D55F2E3A7A3}" type="presOf" srcId="{A738D202-017C-4DCA-89A4-5FF97E939316}" destId="{6E4B0669-FA01-400A-B6F5-64EFD8088DAD}" srcOrd="0" destOrd="0" presId="urn:microsoft.com/office/officeart/2005/8/layout/chevron1"/>
    <dgm:cxn modelId="{98F8B22A-5FA7-441C-84E5-1B04F386F57B}" srcId="{60D64181-A423-41AC-9626-47BDC4082A0E}" destId="{37B48495-46CA-4930-B569-65F688018B99}" srcOrd="2" destOrd="0" parTransId="{833B11A0-CCB0-40BB-AF06-019658DEBFF3}" sibTransId="{153E4802-AAEA-4D45-883D-07D0F70B7722}"/>
    <dgm:cxn modelId="{577862B9-66D7-4FA5-888D-E442C0CD3B47}" type="presOf" srcId="{7ABA4409-11AE-49B4-91DE-87E15AEAB5CA}" destId="{454C995E-B9F4-4370-8108-A203A82E90CD}" srcOrd="0" destOrd="0" presId="urn:microsoft.com/office/officeart/2005/8/layout/chevron1"/>
    <dgm:cxn modelId="{04F46B74-F10B-46D8-A8E7-BAB0A695F6A1}" type="presOf" srcId="{084B737E-A9D1-47F9-9B3E-9E2A616FCF7A}" destId="{187719DB-5DEA-4BA5-B2D5-AFB5F284FACB}" srcOrd="0" destOrd="0" presId="urn:microsoft.com/office/officeart/2005/8/layout/chevron1"/>
    <dgm:cxn modelId="{366CA920-7F32-4EEF-A242-26C7DA26330E}" srcId="{963C9385-4EFA-4B2E-8E30-0AAF32744549}" destId="{518E17F2-F398-4016-B7F4-8CA1014305CA}" srcOrd="1" destOrd="0" parTransId="{CD273CFD-9EB3-4986-970A-12776BCBB1C4}" sibTransId="{E7FE9B15-06DA-4CEF-B0BF-8D3BCE2CB090}"/>
    <dgm:cxn modelId="{89B6FB03-5E36-4571-B7F4-1D0AC59F7F2A}" srcId="{066A0C04-B9F7-4149-84B1-2BBD42B2051B}" destId="{909AB049-3AAB-4DFF-AAC0-7A50F0337C80}" srcOrd="0" destOrd="0" parTransId="{C71C9E1D-2437-4A46-A1FE-3897986FD1D0}" sibTransId="{0CEA4A86-B0E0-4F45-AC30-6A686D754FF9}"/>
    <dgm:cxn modelId="{617DF53F-F61C-4BCA-B601-05D5C9D90D0B}" type="presOf" srcId="{98102289-0E46-4912-90E9-3B6E1201D2BA}" destId="{187719DB-5DEA-4BA5-B2D5-AFB5F284FACB}" srcOrd="0" destOrd="2" presId="urn:microsoft.com/office/officeart/2005/8/layout/chevron1"/>
    <dgm:cxn modelId="{0D4189BC-3B37-428E-9F56-7A884E952EC3}" srcId="{38131FED-6CF5-43A2-9CDE-4E936A849E5B}" destId="{9FE79B06-02A4-4C7D-A309-85931E165706}" srcOrd="3" destOrd="0" parTransId="{49C1F93D-15B4-400D-A49B-96028B6FFF0A}" sibTransId="{F3E12031-52A3-48CB-A79A-A1707A167507}"/>
    <dgm:cxn modelId="{575C4D53-54AA-49A3-962F-AB21D9B16D3A}" srcId="{60D64181-A423-41AC-9626-47BDC4082A0E}" destId="{A738D202-017C-4DCA-89A4-5FF97E939316}" srcOrd="0" destOrd="0" parTransId="{9FC49199-3E3A-479D-B0B7-8D5AD7669681}" sibTransId="{1895A944-8B6E-4FB7-B48C-598D8E184BDF}"/>
    <dgm:cxn modelId="{3E6912CE-247D-4974-8961-9AD5061153D3}" srcId="{E89F3D3D-0CD3-4C1C-9676-1A0F31AC6BC1}" destId="{498740BA-D101-4A42-A91F-466158DDC32C}" srcOrd="0" destOrd="0" parTransId="{35159CDF-611F-44E4-8B0D-FDD22C69623E}" sibTransId="{B3D189D5-84EB-4A0F-BEDE-9D7822060804}"/>
    <dgm:cxn modelId="{232C3B3F-E89A-4A9A-B61C-28628079939E}" type="presOf" srcId="{8B88E122-45EE-4C80-8E05-4DE2DD0DF702}" destId="{2F919646-2258-4438-B834-38ABE67A9447}" srcOrd="0" destOrd="0" presId="urn:microsoft.com/office/officeart/2005/8/layout/chevron1"/>
    <dgm:cxn modelId="{0ABF4460-7614-4F2F-BC0A-E43272EE490F}" srcId="{9FE79B06-02A4-4C7D-A309-85931E165706}" destId="{F54BAFA6-3341-43B5-89DA-F925647F3C7B}" srcOrd="2" destOrd="0" parTransId="{D2796C79-C3D8-4DE7-8531-6835391C40D6}" sibTransId="{F56E7D95-75C9-48CA-AA87-FFFAE5ED4BFA}"/>
    <dgm:cxn modelId="{AE4C2FAA-7670-4ABA-8823-994BF06C77FB}" srcId="{FFD05010-B40B-4936-865D-6534F7B6F9ED}" destId="{81754E88-FB58-41F4-A2A1-EF20C65F384E}" srcOrd="2" destOrd="0" parTransId="{7DE34290-256D-4789-AF98-105E309FE680}" sibTransId="{2C721F9B-CDF4-49DC-9548-3350A68DC774}"/>
    <dgm:cxn modelId="{09D2F32E-951A-4E0C-A534-5B9C76127A86}" srcId="{066A0C04-B9F7-4149-84B1-2BBD42B2051B}" destId="{7F3ED8EB-9737-451C-8064-488F806E20CB}" srcOrd="3" destOrd="0" parTransId="{78946BE4-56B4-432E-AEBA-F1D5F1FD7648}" sibTransId="{632D560D-FDDD-4DF2-B2C2-264BB5FBECD1}"/>
    <dgm:cxn modelId="{0D032732-B6A1-4F8F-B8B8-B1F8FEEE88A3}" srcId="{38131FED-6CF5-43A2-9CDE-4E936A849E5B}" destId="{963C9385-4EFA-4B2E-8E30-0AAF32744549}" srcOrd="1" destOrd="0" parTransId="{324F34F3-EB18-47C3-85CD-C12909B2A3E1}" sibTransId="{1DA6AC6B-A8F4-40B0-969D-F0B1D0A34586}"/>
    <dgm:cxn modelId="{BDE6A0F4-0A9B-4B8F-9D5A-386E9DAFDD5C}" type="presOf" srcId="{D55A9FB7-1C30-4BDD-90D5-E2737B7A2E0E}" destId="{187719DB-5DEA-4BA5-B2D5-AFB5F284FACB}" srcOrd="0" destOrd="3" presId="urn:microsoft.com/office/officeart/2005/8/layout/chevron1"/>
    <dgm:cxn modelId="{7B6F511F-745F-4D4C-B235-9F747D37DE13}" type="presOf" srcId="{F54BAFA6-3341-43B5-89DA-F925647F3C7B}" destId="{454C995E-B9F4-4370-8108-A203A82E90CD}" srcOrd="0" destOrd="2" presId="urn:microsoft.com/office/officeart/2005/8/layout/chevron1"/>
    <dgm:cxn modelId="{E7025F26-8D7E-428F-A252-DC72B6E37F47}" type="presOf" srcId="{518E17F2-F398-4016-B7F4-8CA1014305CA}" destId="{187719DB-5DEA-4BA5-B2D5-AFB5F284FACB}" srcOrd="0" destOrd="1" presId="urn:microsoft.com/office/officeart/2005/8/layout/chevron1"/>
    <dgm:cxn modelId="{D255B8BA-8BFE-4081-A329-E1B4BD502066}" srcId="{066A0C04-B9F7-4149-84B1-2BBD42B2051B}" destId="{FD41917A-47E5-4479-9601-F8083A85FECE}" srcOrd="4" destOrd="0" parTransId="{50203164-60E7-4574-A36D-808BB0023F04}" sibTransId="{DA8F871D-512D-4FED-9807-D9170D1FC026}"/>
    <dgm:cxn modelId="{626737B5-3860-4B22-86D3-225F12FA9B62}" type="presOf" srcId="{503840AF-F446-47D7-8179-0B8C1D19FBF3}" destId="{2F919646-2258-4438-B834-38ABE67A9447}" srcOrd="0" destOrd="1" presId="urn:microsoft.com/office/officeart/2005/8/layout/chevron1"/>
    <dgm:cxn modelId="{DF4A8EEF-1A81-4ABE-B749-F5F793B39BF0}" srcId="{9FE79B06-02A4-4C7D-A309-85931E165706}" destId="{EFC01115-0C7E-4D78-BF2D-836346A09900}" srcOrd="1" destOrd="0" parTransId="{43810BCE-1891-46F6-A181-2CBC37C09367}" sibTransId="{80760FD1-D066-4C3B-912B-99A8AF3BE27D}"/>
    <dgm:cxn modelId="{DAA3A356-CF33-4527-8B4E-FB78F6049FDD}" srcId="{FFD05010-B40B-4936-865D-6534F7B6F9ED}" destId="{8B88E122-45EE-4C80-8E05-4DE2DD0DF702}" srcOrd="0" destOrd="0" parTransId="{C5677795-491F-4AC3-B0AC-B604D7FD077E}" sibTransId="{8D347E02-15AF-45E2-BD5A-9ACDB365A63B}"/>
    <dgm:cxn modelId="{7C29A997-6614-4761-8EFE-FD7C909E68D0}" srcId="{38131FED-6CF5-43A2-9CDE-4E936A849E5B}" destId="{FFD05010-B40B-4936-865D-6534F7B6F9ED}" srcOrd="5" destOrd="0" parTransId="{0B853784-66AE-4E7D-9F01-90AE58FE9425}" sibTransId="{61FAF857-21B3-4646-BA41-6DD1806DB41E}"/>
    <dgm:cxn modelId="{BFE6513E-C996-4410-8337-2208F4874271}" type="presOf" srcId="{37B48495-46CA-4930-B569-65F688018B99}" destId="{6E4B0669-FA01-400A-B6F5-64EFD8088DAD}" srcOrd="0" destOrd="2" presId="urn:microsoft.com/office/officeart/2005/8/layout/chevron1"/>
    <dgm:cxn modelId="{E58E3ABF-241C-43E3-940C-42E5290B238F}" srcId="{38131FED-6CF5-43A2-9CDE-4E936A849E5B}" destId="{066A0C04-B9F7-4149-84B1-2BBD42B2051B}" srcOrd="2" destOrd="0" parTransId="{77B67211-2C18-4405-8579-4529B51CDB4B}" sibTransId="{B788682E-4F8E-40B4-BCB3-2335CE7F140E}"/>
    <dgm:cxn modelId="{C85A2AF5-C107-4D07-8360-0F76F658750E}" srcId="{963C9385-4EFA-4B2E-8E30-0AAF32744549}" destId="{98102289-0E46-4912-90E9-3B6E1201D2BA}" srcOrd="2" destOrd="0" parTransId="{A3A18949-B11C-43AA-8355-754142F9BFC0}" sibTransId="{5679DF77-F758-42FF-BF35-FBB3E5D0DD82}"/>
    <dgm:cxn modelId="{1649204E-0F52-4B72-B430-5BF2ADF403E5}" type="presOf" srcId="{60D64181-A423-41AC-9626-47BDC4082A0E}" destId="{F5ADD5BE-E694-486C-9195-609BFD80E043}" srcOrd="0" destOrd="0" presId="urn:microsoft.com/office/officeart/2005/8/layout/chevron1"/>
    <dgm:cxn modelId="{B7140272-18C8-4002-AD59-02840F1931DC}" srcId="{60D64181-A423-41AC-9626-47BDC4082A0E}" destId="{9BA8D14A-F57A-490B-954B-357D176E3FEE}" srcOrd="1" destOrd="0" parTransId="{23A5AF44-EDAF-4444-857B-295E63B1D52A}" sibTransId="{DA50406B-D9C3-4F40-A23F-D40F0CA4DF7A}"/>
    <dgm:cxn modelId="{057FE869-AB9B-4733-AEDE-8ACAAD4AAF73}" type="presOf" srcId="{4602C281-871D-4694-85FB-7FA78F03C1A2}" destId="{A3FAA237-4FF1-461A-A5C9-B737B214B2A4}" srcOrd="0" destOrd="1" presId="urn:microsoft.com/office/officeart/2005/8/layout/chevron1"/>
    <dgm:cxn modelId="{1FAE06EB-A555-4F20-9402-E245C0A8F9FA}" type="presOf" srcId="{7F3ED8EB-9737-451C-8064-488F806E20CB}" destId="{A91FE17D-F19F-43C8-B4E7-5698213ACD68}" srcOrd="0" destOrd="3" presId="urn:microsoft.com/office/officeart/2005/8/layout/chevron1"/>
    <dgm:cxn modelId="{A9F240B5-BA71-46D8-A81A-1C6B3F478A29}" srcId="{38131FED-6CF5-43A2-9CDE-4E936A849E5B}" destId="{60D64181-A423-41AC-9626-47BDC4082A0E}" srcOrd="4" destOrd="0" parTransId="{53B23888-E30A-44A6-B7FF-EB5EEA970DA7}" sibTransId="{F030FE14-4548-43AC-9C31-405E48DFEC10}"/>
    <dgm:cxn modelId="{627CFD71-BBA4-42AF-BC0E-7436A13A2305}" type="presOf" srcId="{38131FED-6CF5-43A2-9CDE-4E936A849E5B}" destId="{C36C31A9-A51E-4463-B685-21831E7DB829}" srcOrd="0" destOrd="0" presId="urn:microsoft.com/office/officeart/2005/8/layout/chevron1"/>
    <dgm:cxn modelId="{5E51B774-267F-4698-821F-541BC11AAF09}" type="presOf" srcId="{9FE79B06-02A4-4C7D-A309-85931E165706}" destId="{3A3FD5D8-4DF1-40B9-A886-4F75F45D0628}" srcOrd="0" destOrd="0" presId="urn:microsoft.com/office/officeart/2005/8/layout/chevron1"/>
    <dgm:cxn modelId="{4115EC93-2529-4D0F-B1BD-E8CDB07ACF25}" type="presOf" srcId="{07507457-B5CB-4A5F-873F-158B1235705F}" destId="{A91FE17D-F19F-43C8-B4E7-5698213ACD68}" srcOrd="0" destOrd="2" presId="urn:microsoft.com/office/officeart/2005/8/layout/chevron1"/>
    <dgm:cxn modelId="{58F86CC6-8385-4AE8-9C41-6ABBCE887040}" srcId="{963C9385-4EFA-4B2E-8E30-0AAF32744549}" destId="{D55A9FB7-1C30-4BDD-90D5-E2737B7A2E0E}" srcOrd="3" destOrd="0" parTransId="{874035CE-DCF9-494B-BF2E-C023C5214B3E}" sibTransId="{9AE1D51D-B123-4D7A-A763-E28CA3217363}"/>
    <dgm:cxn modelId="{1DC4E7E2-4303-40CF-A1ED-F58FA657E9E6}" type="presOf" srcId="{498740BA-D101-4A42-A91F-466158DDC32C}" destId="{A3FAA237-4FF1-461A-A5C9-B737B214B2A4}" srcOrd="0" destOrd="0" presId="urn:microsoft.com/office/officeart/2005/8/layout/chevron1"/>
    <dgm:cxn modelId="{2D81E19C-639E-4B7F-AA24-697FDC9981C8}" type="presOf" srcId="{FFD05010-B40B-4936-865D-6534F7B6F9ED}" destId="{E747F4DD-E673-4468-A8B8-0DE5BC12FA9F}" srcOrd="0" destOrd="0" presId="urn:microsoft.com/office/officeart/2005/8/layout/chevron1"/>
    <dgm:cxn modelId="{291BB3DD-9904-4EB6-98CA-6B954D909FAB}" type="presParOf" srcId="{C36C31A9-A51E-4463-B685-21831E7DB829}" destId="{4D5FE20F-CA8E-47E8-8EFC-434E7C2975A0}" srcOrd="0" destOrd="0" presId="urn:microsoft.com/office/officeart/2005/8/layout/chevron1"/>
    <dgm:cxn modelId="{562F0ADA-4F3F-4751-B83B-75D3E0098F81}" type="presParOf" srcId="{4D5FE20F-CA8E-47E8-8EFC-434E7C2975A0}" destId="{3E9BEC91-E5D7-4EE6-A194-B69431CEA10A}" srcOrd="0" destOrd="0" presId="urn:microsoft.com/office/officeart/2005/8/layout/chevron1"/>
    <dgm:cxn modelId="{27C3FAD1-9CCB-4CE5-8E8B-E1C23DE409DE}" type="presParOf" srcId="{4D5FE20F-CA8E-47E8-8EFC-434E7C2975A0}" destId="{A3FAA237-4FF1-461A-A5C9-B737B214B2A4}" srcOrd="1" destOrd="0" presId="urn:microsoft.com/office/officeart/2005/8/layout/chevron1"/>
    <dgm:cxn modelId="{6D919C04-8DE6-4A93-825B-9DDAF7C2F7C6}" type="presParOf" srcId="{C36C31A9-A51E-4463-B685-21831E7DB829}" destId="{2D1F5D9A-EA78-451C-A87B-DC4592754261}" srcOrd="1" destOrd="0" presId="urn:microsoft.com/office/officeart/2005/8/layout/chevron1"/>
    <dgm:cxn modelId="{B638F5AF-39F3-49AC-BDA5-499FBBE6C42F}" type="presParOf" srcId="{C36C31A9-A51E-4463-B685-21831E7DB829}" destId="{AC7D58C9-E6DD-4359-912E-0B91FCD6B4C4}" srcOrd="2" destOrd="0" presId="urn:microsoft.com/office/officeart/2005/8/layout/chevron1"/>
    <dgm:cxn modelId="{CECB2A73-D8C5-461E-A278-56CDB5170EEB}" type="presParOf" srcId="{AC7D58C9-E6DD-4359-912E-0B91FCD6B4C4}" destId="{C2A03D79-F380-46C3-A937-5401096E08C1}" srcOrd="0" destOrd="0" presId="urn:microsoft.com/office/officeart/2005/8/layout/chevron1"/>
    <dgm:cxn modelId="{856209E3-FA94-40DC-8AC7-5E8D4590B2B0}" type="presParOf" srcId="{AC7D58C9-E6DD-4359-912E-0B91FCD6B4C4}" destId="{187719DB-5DEA-4BA5-B2D5-AFB5F284FACB}" srcOrd="1" destOrd="0" presId="urn:microsoft.com/office/officeart/2005/8/layout/chevron1"/>
    <dgm:cxn modelId="{90878F99-C87E-4863-965A-70F519F49BB8}" type="presParOf" srcId="{C36C31A9-A51E-4463-B685-21831E7DB829}" destId="{AE324CA8-D08E-41BA-AD3D-4FCA30077F96}" srcOrd="3" destOrd="0" presId="urn:microsoft.com/office/officeart/2005/8/layout/chevron1"/>
    <dgm:cxn modelId="{255E425A-660E-48FE-ADA1-46DC58C45D22}" type="presParOf" srcId="{C36C31A9-A51E-4463-B685-21831E7DB829}" destId="{8CBAEEB3-5223-4A5C-8651-2331536C99BE}" srcOrd="4" destOrd="0" presId="urn:microsoft.com/office/officeart/2005/8/layout/chevron1"/>
    <dgm:cxn modelId="{2A07CE8A-8EB2-4ED0-9E67-B3F7428362BD}" type="presParOf" srcId="{8CBAEEB3-5223-4A5C-8651-2331536C99BE}" destId="{232FC659-8711-4106-8E90-2D8B50C093AA}" srcOrd="0" destOrd="0" presId="urn:microsoft.com/office/officeart/2005/8/layout/chevron1"/>
    <dgm:cxn modelId="{650AC5E2-EBC4-414D-A5BF-CF6D5C03E7C3}" type="presParOf" srcId="{8CBAEEB3-5223-4A5C-8651-2331536C99BE}" destId="{A91FE17D-F19F-43C8-B4E7-5698213ACD68}" srcOrd="1" destOrd="0" presId="urn:microsoft.com/office/officeart/2005/8/layout/chevron1"/>
    <dgm:cxn modelId="{2DCEC557-71F5-49D0-9EA4-15327CED79FA}" type="presParOf" srcId="{C36C31A9-A51E-4463-B685-21831E7DB829}" destId="{A2C4BE78-E9B5-4BEA-B981-35D95CC6EDBA}" srcOrd="5" destOrd="0" presId="urn:microsoft.com/office/officeart/2005/8/layout/chevron1"/>
    <dgm:cxn modelId="{9E7ECEC6-3F46-4032-AC48-6E8419DF3E7F}" type="presParOf" srcId="{C36C31A9-A51E-4463-B685-21831E7DB829}" destId="{67126A3E-FA27-4764-A6A8-1201431044C4}" srcOrd="6" destOrd="0" presId="urn:microsoft.com/office/officeart/2005/8/layout/chevron1"/>
    <dgm:cxn modelId="{A9114FAC-0242-4685-AF04-113EA73B0DAD}" type="presParOf" srcId="{67126A3E-FA27-4764-A6A8-1201431044C4}" destId="{3A3FD5D8-4DF1-40B9-A886-4F75F45D0628}" srcOrd="0" destOrd="0" presId="urn:microsoft.com/office/officeart/2005/8/layout/chevron1"/>
    <dgm:cxn modelId="{A6C5AAC4-7C3F-4479-81B2-4029F3BE87E9}" type="presParOf" srcId="{67126A3E-FA27-4764-A6A8-1201431044C4}" destId="{454C995E-B9F4-4370-8108-A203A82E90CD}" srcOrd="1" destOrd="0" presId="urn:microsoft.com/office/officeart/2005/8/layout/chevron1"/>
    <dgm:cxn modelId="{4778E546-8395-40FF-A123-6C1FF93DE2F8}" type="presParOf" srcId="{C36C31A9-A51E-4463-B685-21831E7DB829}" destId="{C489F45A-3C9D-4910-8779-F1EB16BEC8AC}" srcOrd="7" destOrd="0" presId="urn:microsoft.com/office/officeart/2005/8/layout/chevron1"/>
    <dgm:cxn modelId="{E26966E4-4546-4443-AA12-7D87295AEDB2}" type="presParOf" srcId="{C36C31A9-A51E-4463-B685-21831E7DB829}" destId="{937817F4-30A8-430F-A2A2-B1DFA83056AB}" srcOrd="8" destOrd="0" presId="urn:microsoft.com/office/officeart/2005/8/layout/chevron1"/>
    <dgm:cxn modelId="{32008E26-D251-4CE9-830B-4519714AC72B}" type="presParOf" srcId="{937817F4-30A8-430F-A2A2-B1DFA83056AB}" destId="{F5ADD5BE-E694-486C-9195-609BFD80E043}" srcOrd="0" destOrd="0" presId="urn:microsoft.com/office/officeart/2005/8/layout/chevron1"/>
    <dgm:cxn modelId="{25A22269-9C5A-42C1-AAF5-7885E161614E}" type="presParOf" srcId="{937817F4-30A8-430F-A2A2-B1DFA83056AB}" destId="{6E4B0669-FA01-400A-B6F5-64EFD8088DAD}" srcOrd="1" destOrd="0" presId="urn:microsoft.com/office/officeart/2005/8/layout/chevron1"/>
    <dgm:cxn modelId="{813EFD8D-D245-46A5-A820-7685FEED9212}" type="presParOf" srcId="{C36C31A9-A51E-4463-B685-21831E7DB829}" destId="{769C425F-0F0E-49A9-83CD-069066F04F6E}" srcOrd="9" destOrd="0" presId="urn:microsoft.com/office/officeart/2005/8/layout/chevron1"/>
    <dgm:cxn modelId="{50D69CDB-901E-4AAA-9508-2732F45806F8}" type="presParOf" srcId="{C36C31A9-A51E-4463-B685-21831E7DB829}" destId="{3F59E160-268A-4AFE-B6E5-82C822AEC3A8}" srcOrd="10" destOrd="0" presId="urn:microsoft.com/office/officeart/2005/8/layout/chevron1"/>
    <dgm:cxn modelId="{40A567C4-DAF5-48A2-86BE-6F5881B07395}" type="presParOf" srcId="{3F59E160-268A-4AFE-B6E5-82C822AEC3A8}" destId="{E747F4DD-E673-4468-A8B8-0DE5BC12FA9F}" srcOrd="0" destOrd="0" presId="urn:microsoft.com/office/officeart/2005/8/layout/chevron1"/>
    <dgm:cxn modelId="{DF653048-B12D-4FF5-BE3F-F41D2F4D5CFF}" type="presParOf" srcId="{3F59E160-268A-4AFE-B6E5-82C822AEC3A8}" destId="{2F919646-2258-4438-B834-38ABE67A944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3"/>
          <p:cNvSpPr>
            <a:spLocks noGrp="1" noChangeArrowheads="1"/>
          </p:cNvSpPr>
          <p:nvPr>
            <p:ph type="dt" sz="quarter" idx="1"/>
          </p:nvPr>
        </p:nvSpPr>
        <p:spPr bwMode="auto">
          <a:xfrm>
            <a:off x="2586092" y="9239448"/>
            <a:ext cx="2347414" cy="2720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1200"/>
            </a:lvl1pPr>
          </a:lstStyle>
          <a:p>
            <a:pPr algn="l"/>
            <a:fld id="{FF589425-449D-4D80-B16A-0FCA3F0B391A}" type="datetime9">
              <a:rPr lang="en-US" sz="900">
                <a:solidFill>
                  <a:schemeClr val="tx1">
                    <a:lumMod val="75000"/>
                    <a:lumOff val="25000"/>
                  </a:schemeClr>
                </a:solidFill>
              </a:rPr>
              <a:pPr algn="l"/>
              <a:t>11/1/2016 4:47:32 PM</a:t>
            </a:fld>
            <a:endParaRPr lang="en-US" sz="900" dirty="0">
              <a:solidFill>
                <a:schemeClr val="tx1">
                  <a:lumMod val="75000"/>
                  <a:lumOff val="25000"/>
                </a:schemeClr>
              </a:solidFill>
            </a:endParaRPr>
          </a:p>
        </p:txBody>
      </p:sp>
      <p:sp>
        <p:nvSpPr>
          <p:cNvPr id="11" name="Rectangle 4"/>
          <p:cNvSpPr>
            <a:spLocks noGrp="1" noChangeArrowheads="1"/>
          </p:cNvSpPr>
          <p:nvPr>
            <p:ph type="ftr" sz="quarter" idx="2"/>
          </p:nvPr>
        </p:nvSpPr>
        <p:spPr bwMode="auto">
          <a:xfrm>
            <a:off x="452493" y="9239448"/>
            <a:ext cx="2732195" cy="27967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dirty="0" smtClean="0">
                <a:solidFill>
                  <a:schemeClr val="tx1">
                    <a:lumMod val="75000"/>
                    <a:lumOff val="25000"/>
                  </a:schemeClr>
                </a:solidFill>
              </a:rPr>
              <a:t>Confidential and Proprietary, © NXP</a:t>
            </a:r>
            <a:endParaRPr lang="en-US" sz="900" dirty="0">
              <a:solidFill>
                <a:schemeClr val="tx1">
                  <a:lumMod val="75000"/>
                  <a:lumOff val="25000"/>
                </a:schemeClr>
              </a:solidFill>
            </a:endParaRPr>
          </a:p>
        </p:txBody>
      </p:sp>
      <p:sp>
        <p:nvSpPr>
          <p:cNvPr id="12" name="Rectangle 5"/>
          <p:cNvSpPr>
            <a:spLocks noGrp="1" noChangeArrowheads="1"/>
          </p:cNvSpPr>
          <p:nvPr>
            <p:ph type="sldNum" sz="quarter" idx="3"/>
          </p:nvPr>
        </p:nvSpPr>
        <p:spPr bwMode="auto">
          <a:xfrm>
            <a:off x="50464" y="9017036"/>
            <a:ext cx="416205"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solidFill>
                  <a:schemeClr val="tx1">
                    <a:lumMod val="75000"/>
                    <a:lumOff val="25000"/>
                  </a:schemeClr>
                </a:solidFill>
              </a:rPr>
              <a:pPr/>
              <a:t>‹#›</a:t>
            </a:fld>
            <a:endParaRPr lang="en-US" sz="1000" dirty="0">
              <a:solidFill>
                <a:schemeClr val="tx1">
                  <a:lumMod val="75000"/>
                  <a:lumOff val="25000"/>
                </a:schemeClr>
              </a:solidFill>
            </a:endParaRPr>
          </a:p>
        </p:txBody>
      </p:sp>
      <p:grpSp>
        <p:nvGrpSpPr>
          <p:cNvPr id="13" name="Group 12"/>
          <p:cNvGrpSpPr/>
          <p:nvPr/>
        </p:nvGrpSpPr>
        <p:grpSpPr>
          <a:xfrm>
            <a:off x="6536576" y="9239119"/>
            <a:ext cx="516353" cy="185990"/>
            <a:chOff x="271463" y="2852738"/>
            <a:chExt cx="3190876" cy="1149350"/>
          </a:xfrm>
        </p:grpSpPr>
        <p:sp>
          <p:nvSpPr>
            <p:cNvPr id="14"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78919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 name="Rectangle 3"/>
          <p:cNvSpPr>
            <a:spLocks noGrp="1" noChangeArrowheads="1"/>
          </p:cNvSpPr>
          <p:nvPr>
            <p:ph type="dt" sz="quarter" idx="1"/>
          </p:nvPr>
        </p:nvSpPr>
        <p:spPr bwMode="auto">
          <a:xfrm>
            <a:off x="2586092" y="9239448"/>
            <a:ext cx="2347414" cy="2720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1200"/>
            </a:lvl1pPr>
          </a:lstStyle>
          <a:p>
            <a:pPr algn="l"/>
            <a:fld id="{FF589425-449D-4D80-B16A-0FCA3F0B391A}" type="datetime9">
              <a:rPr lang="en-US" sz="900">
                <a:solidFill>
                  <a:schemeClr val="tx1">
                    <a:lumMod val="75000"/>
                    <a:lumOff val="25000"/>
                  </a:schemeClr>
                </a:solidFill>
              </a:rPr>
              <a:pPr algn="l"/>
              <a:t>11/1/2016 4:47:32 PM</a:t>
            </a:fld>
            <a:endParaRPr lang="en-US" sz="900" dirty="0">
              <a:solidFill>
                <a:schemeClr val="tx1">
                  <a:lumMod val="75000"/>
                  <a:lumOff val="25000"/>
                </a:schemeClr>
              </a:solidFill>
            </a:endParaRPr>
          </a:p>
        </p:txBody>
      </p:sp>
      <p:sp>
        <p:nvSpPr>
          <p:cNvPr id="13" name="Rectangle 4"/>
          <p:cNvSpPr>
            <a:spLocks noGrp="1" noChangeArrowheads="1"/>
          </p:cNvSpPr>
          <p:nvPr>
            <p:ph type="ftr" sz="quarter" idx="4"/>
          </p:nvPr>
        </p:nvSpPr>
        <p:spPr bwMode="auto">
          <a:xfrm>
            <a:off x="452493" y="9239448"/>
            <a:ext cx="2732195" cy="27967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dirty="0" smtClean="0">
                <a:solidFill>
                  <a:schemeClr val="tx1">
                    <a:lumMod val="75000"/>
                    <a:lumOff val="25000"/>
                  </a:schemeClr>
                </a:solidFill>
              </a:rPr>
              <a:t>Confidential and Proprietary, © NXP</a:t>
            </a:r>
            <a:endParaRPr lang="en-US" sz="900" dirty="0">
              <a:solidFill>
                <a:schemeClr val="tx1">
                  <a:lumMod val="75000"/>
                  <a:lumOff val="25000"/>
                </a:schemeClr>
              </a:solidFill>
            </a:endParaRPr>
          </a:p>
        </p:txBody>
      </p:sp>
      <p:sp>
        <p:nvSpPr>
          <p:cNvPr id="14" name="Rectangle 5"/>
          <p:cNvSpPr>
            <a:spLocks noGrp="1" noChangeArrowheads="1"/>
          </p:cNvSpPr>
          <p:nvPr>
            <p:ph type="sldNum" sz="quarter" idx="5"/>
          </p:nvPr>
        </p:nvSpPr>
        <p:spPr bwMode="auto">
          <a:xfrm>
            <a:off x="50464" y="9017036"/>
            <a:ext cx="416205"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solidFill>
                  <a:schemeClr val="tx1">
                    <a:lumMod val="75000"/>
                    <a:lumOff val="25000"/>
                  </a:schemeClr>
                </a:solidFill>
              </a:rPr>
              <a:pPr/>
              <a:t>‹#›</a:t>
            </a:fld>
            <a:endParaRPr lang="en-US" sz="1000" dirty="0">
              <a:solidFill>
                <a:schemeClr val="tx1">
                  <a:lumMod val="75000"/>
                  <a:lumOff val="25000"/>
                </a:schemeClr>
              </a:solidFill>
            </a:endParaRPr>
          </a:p>
        </p:txBody>
      </p:sp>
      <p:grpSp>
        <p:nvGrpSpPr>
          <p:cNvPr id="15" name="Group 14"/>
          <p:cNvGrpSpPr/>
          <p:nvPr/>
        </p:nvGrpSpPr>
        <p:grpSpPr>
          <a:xfrm>
            <a:off x="6536576" y="9239119"/>
            <a:ext cx="516353" cy="185990"/>
            <a:chOff x="271463" y="2852738"/>
            <a:chExt cx="3190876" cy="1149350"/>
          </a:xfrm>
        </p:grpSpPr>
        <p:sp>
          <p:nvSpPr>
            <p:cNvPr id="16"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0800221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Ultra-sound</a:t>
            </a:r>
            <a:endParaRPr lang="fr-FR" dirty="0"/>
          </a:p>
        </p:txBody>
      </p:sp>
      <p:sp>
        <p:nvSpPr>
          <p:cNvPr id="4" name="Slide Number Placeholder 3"/>
          <p:cNvSpPr>
            <a:spLocks noGrp="1"/>
          </p:cNvSpPr>
          <p:nvPr>
            <p:ph type="sldNum" sz="quarter" idx="10"/>
          </p:nvPr>
        </p:nvSpPr>
        <p:spPr/>
        <p:txBody>
          <a:bodyPr/>
          <a:lstStyle/>
          <a:p>
            <a:fld id="{FB1A579D-3553-4F33-9067-7E7231905C3B}" type="slidenum">
              <a:rPr lang="en-US" sz="1000" smtClean="0">
                <a:solidFill>
                  <a:schemeClr val="tx1">
                    <a:lumMod val="75000"/>
                    <a:lumOff val="25000"/>
                  </a:schemeClr>
                </a:solidFill>
              </a:rPr>
              <a:pPr/>
              <a:t>6</a:t>
            </a:fld>
            <a:endParaRPr lang="en-US" sz="1000" dirty="0">
              <a:solidFill>
                <a:schemeClr val="tx1">
                  <a:lumMod val="75000"/>
                  <a:lumOff val="25000"/>
                </a:schemeClr>
              </a:solidFill>
            </a:endParaRPr>
          </a:p>
        </p:txBody>
      </p:sp>
    </p:spTree>
    <p:extLst>
      <p:ext uri="{BB962C8B-B14F-4D97-AF65-F5344CB8AC3E}">
        <p14:creationId xmlns:p14="http://schemas.microsoft.com/office/powerpoint/2010/main" val="4207774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FB1A579D-3553-4F33-9067-7E7231905C3B}" type="slidenum">
              <a:rPr lang="en-US" sz="1000" smtClean="0">
                <a:solidFill>
                  <a:schemeClr val="tx1">
                    <a:lumMod val="75000"/>
                    <a:lumOff val="25000"/>
                  </a:schemeClr>
                </a:solidFill>
              </a:rPr>
              <a:pPr/>
              <a:t>35</a:t>
            </a:fld>
            <a:endParaRPr lang="en-US" sz="1000" dirty="0">
              <a:solidFill>
                <a:schemeClr val="tx1">
                  <a:lumMod val="75000"/>
                  <a:lumOff val="25000"/>
                </a:schemeClr>
              </a:solidFill>
            </a:endParaRPr>
          </a:p>
        </p:txBody>
      </p:sp>
    </p:spTree>
    <p:extLst>
      <p:ext uri="{BB962C8B-B14F-4D97-AF65-F5344CB8AC3E}">
        <p14:creationId xmlns:p14="http://schemas.microsoft.com/office/powerpoint/2010/main" val="227246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FB1A579D-3553-4F33-9067-7E7231905C3B}" type="slidenum">
              <a:rPr lang="en-US" sz="1000" smtClean="0">
                <a:solidFill>
                  <a:schemeClr val="tx1">
                    <a:lumMod val="75000"/>
                    <a:lumOff val="25000"/>
                  </a:schemeClr>
                </a:solidFill>
              </a:rPr>
              <a:pPr/>
              <a:t>53</a:t>
            </a:fld>
            <a:endParaRPr lang="en-US" sz="1000" dirty="0">
              <a:solidFill>
                <a:schemeClr val="tx1">
                  <a:lumMod val="75000"/>
                  <a:lumOff val="25000"/>
                </a:schemeClr>
              </a:solidFill>
            </a:endParaRPr>
          </a:p>
        </p:txBody>
      </p:sp>
    </p:spTree>
    <p:extLst>
      <p:ext uri="{BB962C8B-B14F-4D97-AF65-F5344CB8AC3E}">
        <p14:creationId xmlns:p14="http://schemas.microsoft.com/office/powerpoint/2010/main" val="2924888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FB1A579D-3553-4F33-9067-7E7231905C3B}" type="slidenum">
              <a:rPr lang="en-US" sz="1000" smtClean="0">
                <a:solidFill>
                  <a:schemeClr val="tx1">
                    <a:lumMod val="75000"/>
                    <a:lumOff val="25000"/>
                  </a:schemeClr>
                </a:solidFill>
              </a:rPr>
              <a:pPr/>
              <a:t>61</a:t>
            </a:fld>
            <a:endParaRPr lang="en-US" sz="1000" dirty="0">
              <a:solidFill>
                <a:schemeClr val="tx1">
                  <a:lumMod val="75000"/>
                  <a:lumOff val="25000"/>
                </a:schemeClr>
              </a:solidFill>
            </a:endParaRPr>
          </a:p>
        </p:txBody>
      </p:sp>
    </p:spTree>
    <p:extLst>
      <p:ext uri="{BB962C8B-B14F-4D97-AF65-F5344CB8AC3E}">
        <p14:creationId xmlns:p14="http://schemas.microsoft.com/office/powerpoint/2010/main" val="1162377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2_Master Title Slide">
    <p:spTree>
      <p:nvGrpSpPr>
        <p:cNvPr id="1" name=""/>
        <p:cNvGrpSpPr/>
        <p:nvPr/>
      </p:nvGrpSpPr>
      <p:grpSpPr>
        <a:xfrm>
          <a:off x="0" y="0"/>
          <a:ext cx="0" cy="0"/>
          <a:chOff x="0" y="0"/>
          <a:chExt cx="0" cy="0"/>
        </a:xfrm>
      </p:grpSpPr>
      <p:sp>
        <p:nvSpPr>
          <p:cNvPr id="90" name="Text Placeholder 89"/>
          <p:cNvSpPr>
            <a:spLocks noGrp="1"/>
          </p:cNvSpPr>
          <p:nvPr userDrawn="1">
            <p:ph type="body" sz="quarter" idx="12"/>
          </p:nvPr>
        </p:nvSpPr>
        <p:spPr>
          <a:xfrm>
            <a:off x="431371" y="2817332"/>
            <a:ext cx="5131229" cy="1297467"/>
          </a:xfrm>
        </p:spPr>
        <p:txBody>
          <a:bodyPr>
            <a:normAutofit/>
          </a:bodyPr>
          <a:lstStyle>
            <a:lvl1pPr marL="0" indent="0" algn="r">
              <a:lnSpc>
                <a:spcPct val="100000"/>
              </a:lnSpc>
              <a:buFontTx/>
              <a:buNone/>
              <a:defRPr sz="2000" b="0" cap="all" spc="-60" baseline="0">
                <a:solidFill>
                  <a:schemeClr val="tx2">
                    <a:lumMod val="75000"/>
                  </a:schemeClr>
                </a:solidFill>
                <a:latin typeface="+mj-lt"/>
              </a:defRPr>
            </a:lvl1pPr>
            <a:lvl2pPr marL="233363" indent="0">
              <a:buFontTx/>
              <a:buNone/>
              <a:defRPr/>
            </a:lvl2pPr>
            <a:lvl3pPr marL="401638" indent="0">
              <a:buFontTx/>
              <a:buNone/>
              <a:defRPr/>
            </a:lvl3pPr>
            <a:lvl4pPr marL="569912" indent="0">
              <a:buFontTx/>
              <a:buNone/>
              <a:defRPr/>
            </a:lvl4pPr>
            <a:lvl5pPr marL="746125" indent="0">
              <a:buFontTx/>
              <a:buNone/>
              <a:defRPr/>
            </a:lvl5pPr>
          </a:lstStyle>
          <a:p>
            <a:pPr lvl="0"/>
            <a:r>
              <a:rPr lang="en-US" dirty="0" smtClean="0"/>
              <a:t>Click to edit Master text styles</a:t>
            </a:r>
          </a:p>
        </p:txBody>
      </p:sp>
      <p:sp>
        <p:nvSpPr>
          <p:cNvPr id="27" name="Rectangle 183"/>
          <p:cNvSpPr>
            <a:spLocks noGrp="1" noChangeArrowheads="1"/>
          </p:cNvSpPr>
          <p:nvPr userDrawn="1">
            <p:ph type="subTitle" idx="1" hasCustomPrompt="1"/>
          </p:nvPr>
        </p:nvSpPr>
        <p:spPr bwMode="blackWhite">
          <a:xfrm>
            <a:off x="5612971" y="2042632"/>
            <a:ext cx="4216829" cy="992668"/>
          </a:xfrm>
          <a:prstGeom prst="rect">
            <a:avLst/>
          </a:prstGeom>
          <a:ln w="25400" algn="ctr"/>
          <a:effectLst/>
        </p:spPr>
        <p:txBody>
          <a:bodyPr tIns="0" bIns="91440" anchor="t">
            <a:noAutofit/>
          </a:bodyPr>
          <a:lstStyle>
            <a:lvl1pPr marL="0" indent="0" algn="l" rtl="0" fontAlgn="base">
              <a:lnSpc>
                <a:spcPct val="100000"/>
              </a:lnSpc>
              <a:spcBef>
                <a:spcPct val="25000"/>
              </a:spcBef>
              <a:spcAft>
                <a:spcPct val="0"/>
              </a:spcAft>
              <a:buClrTx/>
              <a:buFont typeface="Arial" charset="0"/>
              <a:buNone/>
              <a:defRPr lang="en-US" sz="2400" b="1" kern="1200" cap="all" spc="-60" baseline="0" dirty="0" smtClean="0">
                <a:solidFill>
                  <a:schemeClr val="tx2">
                    <a:lumMod val="75000"/>
                  </a:schemeClr>
                </a:solidFill>
                <a:effectLst/>
                <a:latin typeface="+mj-lt"/>
                <a:ea typeface="+mn-ea"/>
                <a:cs typeface="+mn-cs"/>
              </a:defRPr>
            </a:lvl1pPr>
          </a:lstStyle>
          <a:p>
            <a:pPr lvl="0"/>
            <a:r>
              <a:rPr lang="en-US" dirty="0" smtClean="0"/>
              <a:t>Click to edit Master text styles</a:t>
            </a:r>
          </a:p>
        </p:txBody>
      </p:sp>
      <p:sp>
        <p:nvSpPr>
          <p:cNvPr id="28" name="Rectangle 182"/>
          <p:cNvSpPr>
            <a:spLocks noGrp="1" noChangeArrowheads="1"/>
          </p:cNvSpPr>
          <p:nvPr userDrawn="1">
            <p:ph type="ctrTitle" hasCustomPrompt="1"/>
          </p:nvPr>
        </p:nvSpPr>
        <p:spPr bwMode="blackWhite">
          <a:xfrm>
            <a:off x="431371" y="1052032"/>
            <a:ext cx="5131229" cy="1716568"/>
          </a:xfrm>
          <a:ln w="25400"/>
          <a:effectLst/>
        </p:spPr>
        <p:txBody>
          <a:bodyPr tIns="91440" bIns="91440" anchor="t"/>
          <a:lstStyle>
            <a:lvl1pPr algn="l">
              <a:lnSpc>
                <a:spcPct val="100000"/>
              </a:lnSpc>
              <a:spcBef>
                <a:spcPct val="25000"/>
              </a:spcBef>
              <a:defRPr lang="en-US" sz="2900" b="1" kern="1200" cap="all" spc="-60" baseline="0" dirty="0">
                <a:solidFill>
                  <a:schemeClr val="tx2">
                    <a:lumMod val="75000"/>
                  </a:schemeClr>
                </a:solidFill>
                <a:effectLst/>
                <a:latin typeface="Arial" charset="0"/>
                <a:ea typeface="+mn-ea"/>
                <a:cs typeface="+mn-cs"/>
              </a:defRPr>
            </a:lvl1pPr>
          </a:lstStyle>
          <a:p>
            <a:r>
              <a:rPr lang="en-US" dirty="0" smtClean="0"/>
              <a:t>Title Goes Here</a:t>
            </a:r>
            <a:br>
              <a:rPr lang="en-US" dirty="0" smtClean="0"/>
            </a:br>
            <a:r>
              <a:rPr lang="en-US" dirty="0" smtClean="0"/>
              <a:t>Second Line Optional</a:t>
            </a:r>
            <a:endParaRPr lang="en-US" dirty="0"/>
          </a:p>
        </p:txBody>
      </p:sp>
      <p:pic>
        <p:nvPicPr>
          <p:cNvPr id="67" name="Picture 6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48" y="4296291"/>
            <a:ext cx="12186303" cy="1076770"/>
          </a:xfrm>
          <a:prstGeom prst="rect">
            <a:avLst/>
          </a:prstGeom>
        </p:spPr>
      </p:pic>
      <p:sp>
        <p:nvSpPr>
          <p:cNvPr id="51" name="TextBox 50"/>
          <p:cNvSpPr txBox="1"/>
          <p:nvPr userDrawn="1"/>
        </p:nvSpPr>
        <p:spPr>
          <a:xfrm>
            <a:off x="777827" y="6303694"/>
            <a:ext cx="3643043" cy="308777"/>
          </a:xfrm>
          <a:prstGeom prst="rect">
            <a:avLst/>
          </a:prstGeom>
          <a:noFill/>
        </p:spPr>
        <p:txBody>
          <a:bodyPr wrap="square" rtlCol="0">
            <a:noAutofit/>
          </a:bodyPr>
          <a:lstStyle/>
          <a:p>
            <a:pPr algn="l"/>
            <a:r>
              <a:rPr lang="en-US" sz="1300" b="0" i="0" cap="all" baseline="0" dirty="0" smtClean="0">
                <a:solidFill>
                  <a:schemeClr val="tx1">
                    <a:lumMod val="50000"/>
                    <a:lumOff val="50000"/>
                  </a:schemeClr>
                </a:solidFill>
              </a:rPr>
              <a:t>PUBLIC </a:t>
            </a:r>
          </a:p>
        </p:txBody>
      </p:sp>
      <p:grpSp>
        <p:nvGrpSpPr>
          <p:cNvPr id="13" name="Group 12"/>
          <p:cNvGrpSpPr/>
          <p:nvPr userDrawn="1"/>
        </p:nvGrpSpPr>
        <p:grpSpPr>
          <a:xfrm>
            <a:off x="6710636" y="5931672"/>
            <a:ext cx="5224214" cy="670193"/>
            <a:chOff x="7003917" y="-725488"/>
            <a:chExt cx="10382383" cy="1331913"/>
          </a:xfrm>
        </p:grpSpPr>
        <p:sp>
          <p:nvSpPr>
            <p:cNvPr id="14" name="Rectangle 12"/>
            <p:cNvSpPr>
              <a:spLocks noChangeArrowheads="1"/>
            </p:cNvSpPr>
            <p:nvPr userDrawn="1"/>
          </p:nvSpPr>
          <p:spPr bwMode="auto">
            <a:xfrm>
              <a:off x="10345738" y="-725488"/>
              <a:ext cx="28575" cy="13319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Rectangle 13"/>
            <p:cNvSpPr>
              <a:spLocks noChangeArrowheads="1"/>
            </p:cNvSpPr>
            <p:nvPr userDrawn="1"/>
          </p:nvSpPr>
          <p:spPr bwMode="auto">
            <a:xfrm>
              <a:off x="17357725" y="-725488"/>
              <a:ext cx="28575" cy="13319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userDrawn="1"/>
          </p:nvSpPr>
          <p:spPr bwMode="auto">
            <a:xfrm>
              <a:off x="10807700" y="-511175"/>
              <a:ext cx="250825" cy="395288"/>
            </a:xfrm>
            <a:custGeom>
              <a:avLst/>
              <a:gdLst>
                <a:gd name="T0" fmla="*/ 88 w 158"/>
                <a:gd name="T1" fmla="*/ 0 h 249"/>
                <a:gd name="T2" fmla="*/ 114 w 158"/>
                <a:gd name="T3" fmla="*/ 2 h 249"/>
                <a:gd name="T4" fmla="*/ 137 w 158"/>
                <a:gd name="T5" fmla="*/ 9 h 249"/>
                <a:gd name="T6" fmla="*/ 156 w 158"/>
                <a:gd name="T7" fmla="*/ 26 h 249"/>
                <a:gd name="T8" fmla="*/ 130 w 158"/>
                <a:gd name="T9" fmla="*/ 51 h 249"/>
                <a:gd name="T10" fmla="*/ 114 w 158"/>
                <a:gd name="T11" fmla="*/ 35 h 249"/>
                <a:gd name="T12" fmla="*/ 88 w 158"/>
                <a:gd name="T13" fmla="*/ 30 h 249"/>
                <a:gd name="T14" fmla="*/ 65 w 158"/>
                <a:gd name="T15" fmla="*/ 33 h 249"/>
                <a:gd name="T16" fmla="*/ 51 w 158"/>
                <a:gd name="T17" fmla="*/ 42 h 249"/>
                <a:gd name="T18" fmla="*/ 44 w 158"/>
                <a:gd name="T19" fmla="*/ 54 h 249"/>
                <a:gd name="T20" fmla="*/ 41 w 158"/>
                <a:gd name="T21" fmla="*/ 65 h 249"/>
                <a:gd name="T22" fmla="*/ 46 w 158"/>
                <a:gd name="T23" fmla="*/ 84 h 249"/>
                <a:gd name="T24" fmla="*/ 55 w 158"/>
                <a:gd name="T25" fmla="*/ 93 h 249"/>
                <a:gd name="T26" fmla="*/ 72 w 158"/>
                <a:gd name="T27" fmla="*/ 103 h 249"/>
                <a:gd name="T28" fmla="*/ 90 w 158"/>
                <a:gd name="T29" fmla="*/ 110 h 249"/>
                <a:gd name="T30" fmla="*/ 109 w 158"/>
                <a:gd name="T31" fmla="*/ 114 h 249"/>
                <a:gd name="T32" fmla="*/ 128 w 158"/>
                <a:gd name="T33" fmla="*/ 124 h 249"/>
                <a:gd name="T34" fmla="*/ 144 w 158"/>
                <a:gd name="T35" fmla="*/ 135 h 249"/>
                <a:gd name="T36" fmla="*/ 156 w 158"/>
                <a:gd name="T37" fmla="*/ 151 h 249"/>
                <a:gd name="T38" fmla="*/ 158 w 158"/>
                <a:gd name="T39" fmla="*/ 177 h 249"/>
                <a:gd name="T40" fmla="*/ 156 w 158"/>
                <a:gd name="T41" fmla="*/ 203 h 249"/>
                <a:gd name="T42" fmla="*/ 144 w 158"/>
                <a:gd name="T43" fmla="*/ 221 h 249"/>
                <a:gd name="T44" fmla="*/ 125 w 158"/>
                <a:gd name="T45" fmla="*/ 238 h 249"/>
                <a:gd name="T46" fmla="*/ 102 w 158"/>
                <a:gd name="T47" fmla="*/ 247 h 249"/>
                <a:gd name="T48" fmla="*/ 76 w 158"/>
                <a:gd name="T49" fmla="*/ 249 h 249"/>
                <a:gd name="T50" fmla="*/ 46 w 158"/>
                <a:gd name="T51" fmla="*/ 247 h 249"/>
                <a:gd name="T52" fmla="*/ 21 w 158"/>
                <a:gd name="T53" fmla="*/ 235 h 249"/>
                <a:gd name="T54" fmla="*/ 0 w 158"/>
                <a:gd name="T55" fmla="*/ 217 h 249"/>
                <a:gd name="T56" fmla="*/ 28 w 158"/>
                <a:gd name="T57" fmla="*/ 193 h 249"/>
                <a:gd name="T58" fmla="*/ 41 w 158"/>
                <a:gd name="T59" fmla="*/ 210 h 249"/>
                <a:gd name="T60" fmla="*/ 58 w 158"/>
                <a:gd name="T61" fmla="*/ 217 h 249"/>
                <a:gd name="T62" fmla="*/ 76 w 158"/>
                <a:gd name="T63" fmla="*/ 219 h 249"/>
                <a:gd name="T64" fmla="*/ 93 w 158"/>
                <a:gd name="T65" fmla="*/ 217 h 249"/>
                <a:gd name="T66" fmla="*/ 109 w 158"/>
                <a:gd name="T67" fmla="*/ 210 h 249"/>
                <a:gd name="T68" fmla="*/ 121 w 158"/>
                <a:gd name="T69" fmla="*/ 198 h 249"/>
                <a:gd name="T70" fmla="*/ 125 w 158"/>
                <a:gd name="T71" fmla="*/ 179 h 249"/>
                <a:gd name="T72" fmla="*/ 121 w 158"/>
                <a:gd name="T73" fmla="*/ 165 h 249"/>
                <a:gd name="T74" fmla="*/ 109 w 158"/>
                <a:gd name="T75" fmla="*/ 154 h 249"/>
                <a:gd name="T76" fmla="*/ 95 w 158"/>
                <a:gd name="T77" fmla="*/ 147 h 249"/>
                <a:gd name="T78" fmla="*/ 76 w 158"/>
                <a:gd name="T79" fmla="*/ 140 h 249"/>
                <a:gd name="T80" fmla="*/ 55 w 158"/>
                <a:gd name="T81" fmla="*/ 133 h 249"/>
                <a:gd name="T82" fmla="*/ 37 w 158"/>
                <a:gd name="T83" fmla="*/ 126 h 249"/>
                <a:gd name="T84" fmla="*/ 23 w 158"/>
                <a:gd name="T85" fmla="*/ 112 h 249"/>
                <a:gd name="T86" fmla="*/ 11 w 158"/>
                <a:gd name="T87" fmla="*/ 93 h 249"/>
                <a:gd name="T88" fmla="*/ 7 w 158"/>
                <a:gd name="T89" fmla="*/ 65 h 249"/>
                <a:gd name="T90" fmla="*/ 9 w 158"/>
                <a:gd name="T91" fmla="*/ 49 h 249"/>
                <a:gd name="T92" fmla="*/ 18 w 158"/>
                <a:gd name="T93" fmla="*/ 30 h 249"/>
                <a:gd name="T94" fmla="*/ 35 w 158"/>
                <a:gd name="T95" fmla="*/ 14 h 249"/>
                <a:gd name="T96" fmla="*/ 58 w 158"/>
                <a:gd name="T97" fmla="*/ 2 h 249"/>
                <a:gd name="T98" fmla="*/ 88 w 158"/>
                <a:gd name="T9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249">
                  <a:moveTo>
                    <a:pt x="88" y="0"/>
                  </a:moveTo>
                  <a:lnTo>
                    <a:pt x="114" y="2"/>
                  </a:lnTo>
                  <a:lnTo>
                    <a:pt x="137" y="9"/>
                  </a:lnTo>
                  <a:lnTo>
                    <a:pt x="156" y="26"/>
                  </a:lnTo>
                  <a:lnTo>
                    <a:pt x="130" y="51"/>
                  </a:lnTo>
                  <a:lnTo>
                    <a:pt x="114" y="35"/>
                  </a:lnTo>
                  <a:lnTo>
                    <a:pt x="88" y="30"/>
                  </a:lnTo>
                  <a:lnTo>
                    <a:pt x="65" y="33"/>
                  </a:lnTo>
                  <a:lnTo>
                    <a:pt x="51" y="42"/>
                  </a:lnTo>
                  <a:lnTo>
                    <a:pt x="44" y="54"/>
                  </a:lnTo>
                  <a:lnTo>
                    <a:pt x="41" y="65"/>
                  </a:lnTo>
                  <a:lnTo>
                    <a:pt x="46" y="84"/>
                  </a:lnTo>
                  <a:lnTo>
                    <a:pt x="55" y="93"/>
                  </a:lnTo>
                  <a:lnTo>
                    <a:pt x="72" y="103"/>
                  </a:lnTo>
                  <a:lnTo>
                    <a:pt x="90" y="110"/>
                  </a:lnTo>
                  <a:lnTo>
                    <a:pt x="109" y="114"/>
                  </a:lnTo>
                  <a:lnTo>
                    <a:pt x="128" y="124"/>
                  </a:lnTo>
                  <a:lnTo>
                    <a:pt x="144" y="135"/>
                  </a:lnTo>
                  <a:lnTo>
                    <a:pt x="156" y="151"/>
                  </a:lnTo>
                  <a:lnTo>
                    <a:pt x="158" y="177"/>
                  </a:lnTo>
                  <a:lnTo>
                    <a:pt x="156" y="203"/>
                  </a:lnTo>
                  <a:lnTo>
                    <a:pt x="144" y="221"/>
                  </a:lnTo>
                  <a:lnTo>
                    <a:pt x="125" y="238"/>
                  </a:lnTo>
                  <a:lnTo>
                    <a:pt x="102" y="247"/>
                  </a:lnTo>
                  <a:lnTo>
                    <a:pt x="76" y="249"/>
                  </a:lnTo>
                  <a:lnTo>
                    <a:pt x="46" y="247"/>
                  </a:lnTo>
                  <a:lnTo>
                    <a:pt x="21" y="235"/>
                  </a:lnTo>
                  <a:lnTo>
                    <a:pt x="0" y="217"/>
                  </a:lnTo>
                  <a:lnTo>
                    <a:pt x="28" y="193"/>
                  </a:lnTo>
                  <a:lnTo>
                    <a:pt x="41" y="210"/>
                  </a:lnTo>
                  <a:lnTo>
                    <a:pt x="58" y="217"/>
                  </a:lnTo>
                  <a:lnTo>
                    <a:pt x="76" y="219"/>
                  </a:lnTo>
                  <a:lnTo>
                    <a:pt x="93" y="217"/>
                  </a:lnTo>
                  <a:lnTo>
                    <a:pt x="109" y="210"/>
                  </a:lnTo>
                  <a:lnTo>
                    <a:pt x="121" y="198"/>
                  </a:lnTo>
                  <a:lnTo>
                    <a:pt x="125" y="179"/>
                  </a:lnTo>
                  <a:lnTo>
                    <a:pt x="121" y="165"/>
                  </a:lnTo>
                  <a:lnTo>
                    <a:pt x="109" y="154"/>
                  </a:lnTo>
                  <a:lnTo>
                    <a:pt x="95" y="147"/>
                  </a:lnTo>
                  <a:lnTo>
                    <a:pt x="76" y="140"/>
                  </a:lnTo>
                  <a:lnTo>
                    <a:pt x="55" y="133"/>
                  </a:lnTo>
                  <a:lnTo>
                    <a:pt x="37" y="126"/>
                  </a:lnTo>
                  <a:lnTo>
                    <a:pt x="23" y="112"/>
                  </a:lnTo>
                  <a:lnTo>
                    <a:pt x="11" y="93"/>
                  </a:lnTo>
                  <a:lnTo>
                    <a:pt x="7" y="65"/>
                  </a:lnTo>
                  <a:lnTo>
                    <a:pt x="9" y="49"/>
                  </a:lnTo>
                  <a:lnTo>
                    <a:pt x="18" y="30"/>
                  </a:lnTo>
                  <a:lnTo>
                    <a:pt x="35" y="14"/>
                  </a:lnTo>
                  <a:lnTo>
                    <a:pt x="58" y="2"/>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p:cNvSpPr>
            <p:nvPr userDrawn="1"/>
          </p:nvSpPr>
          <p:spPr bwMode="auto">
            <a:xfrm>
              <a:off x="11136313" y="-503238"/>
              <a:ext cx="254000" cy="381000"/>
            </a:xfrm>
            <a:custGeom>
              <a:avLst/>
              <a:gdLst>
                <a:gd name="T0" fmla="*/ 0 w 160"/>
                <a:gd name="T1" fmla="*/ 0 h 240"/>
                <a:gd name="T2" fmla="*/ 153 w 160"/>
                <a:gd name="T3" fmla="*/ 0 h 240"/>
                <a:gd name="T4" fmla="*/ 153 w 160"/>
                <a:gd name="T5" fmla="*/ 30 h 240"/>
                <a:gd name="T6" fmla="*/ 32 w 160"/>
                <a:gd name="T7" fmla="*/ 30 h 240"/>
                <a:gd name="T8" fmla="*/ 32 w 160"/>
                <a:gd name="T9" fmla="*/ 102 h 240"/>
                <a:gd name="T10" fmla="*/ 146 w 160"/>
                <a:gd name="T11" fmla="*/ 102 h 240"/>
                <a:gd name="T12" fmla="*/ 146 w 160"/>
                <a:gd name="T13" fmla="*/ 133 h 240"/>
                <a:gd name="T14" fmla="*/ 32 w 160"/>
                <a:gd name="T15" fmla="*/ 133 h 240"/>
                <a:gd name="T16" fmla="*/ 32 w 160"/>
                <a:gd name="T17" fmla="*/ 209 h 240"/>
                <a:gd name="T18" fmla="*/ 160 w 160"/>
                <a:gd name="T19" fmla="*/ 209 h 240"/>
                <a:gd name="T20" fmla="*/ 160 w 160"/>
                <a:gd name="T21" fmla="*/ 240 h 240"/>
                <a:gd name="T22" fmla="*/ 0 w 160"/>
                <a:gd name="T23" fmla="*/ 240 h 240"/>
                <a:gd name="T24" fmla="*/ 0 w 160"/>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0">
                  <a:moveTo>
                    <a:pt x="0" y="0"/>
                  </a:moveTo>
                  <a:lnTo>
                    <a:pt x="153" y="0"/>
                  </a:lnTo>
                  <a:lnTo>
                    <a:pt x="153" y="30"/>
                  </a:lnTo>
                  <a:lnTo>
                    <a:pt x="32" y="30"/>
                  </a:lnTo>
                  <a:lnTo>
                    <a:pt x="32" y="102"/>
                  </a:lnTo>
                  <a:lnTo>
                    <a:pt x="146" y="102"/>
                  </a:lnTo>
                  <a:lnTo>
                    <a:pt x="146" y="133"/>
                  </a:lnTo>
                  <a:lnTo>
                    <a:pt x="32" y="133"/>
                  </a:lnTo>
                  <a:lnTo>
                    <a:pt x="32" y="209"/>
                  </a:lnTo>
                  <a:lnTo>
                    <a:pt x="160" y="209"/>
                  </a:lnTo>
                  <a:lnTo>
                    <a:pt x="160"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6"/>
            <p:cNvSpPr>
              <a:spLocks/>
            </p:cNvSpPr>
            <p:nvPr userDrawn="1"/>
          </p:nvSpPr>
          <p:spPr bwMode="auto">
            <a:xfrm>
              <a:off x="11428413" y="-511175"/>
              <a:ext cx="339725" cy="395288"/>
            </a:xfrm>
            <a:custGeom>
              <a:avLst/>
              <a:gdLst>
                <a:gd name="T0" fmla="*/ 125 w 214"/>
                <a:gd name="T1" fmla="*/ 0 h 249"/>
                <a:gd name="T2" fmla="*/ 156 w 214"/>
                <a:gd name="T3" fmla="*/ 2 h 249"/>
                <a:gd name="T4" fmla="*/ 186 w 214"/>
                <a:gd name="T5" fmla="*/ 16 h 249"/>
                <a:gd name="T6" fmla="*/ 209 w 214"/>
                <a:gd name="T7" fmla="*/ 37 h 249"/>
                <a:gd name="T8" fmla="*/ 181 w 214"/>
                <a:gd name="T9" fmla="*/ 56 h 249"/>
                <a:gd name="T10" fmla="*/ 165 w 214"/>
                <a:gd name="T11" fmla="*/ 42 h 249"/>
                <a:gd name="T12" fmla="*/ 146 w 214"/>
                <a:gd name="T13" fmla="*/ 33 h 249"/>
                <a:gd name="T14" fmla="*/ 123 w 214"/>
                <a:gd name="T15" fmla="*/ 30 h 249"/>
                <a:gd name="T16" fmla="*/ 95 w 214"/>
                <a:gd name="T17" fmla="*/ 35 h 249"/>
                <a:gd name="T18" fmla="*/ 69 w 214"/>
                <a:gd name="T19" fmla="*/ 49 h 249"/>
                <a:gd name="T20" fmla="*/ 51 w 214"/>
                <a:gd name="T21" fmla="*/ 70 h 249"/>
                <a:gd name="T22" fmla="*/ 39 w 214"/>
                <a:gd name="T23" fmla="*/ 96 h 249"/>
                <a:gd name="T24" fmla="*/ 34 w 214"/>
                <a:gd name="T25" fmla="*/ 126 h 249"/>
                <a:gd name="T26" fmla="*/ 39 w 214"/>
                <a:gd name="T27" fmla="*/ 156 h 249"/>
                <a:gd name="T28" fmla="*/ 51 w 214"/>
                <a:gd name="T29" fmla="*/ 182 h 249"/>
                <a:gd name="T30" fmla="*/ 69 w 214"/>
                <a:gd name="T31" fmla="*/ 200 h 249"/>
                <a:gd name="T32" fmla="*/ 93 w 214"/>
                <a:gd name="T33" fmla="*/ 214 h 249"/>
                <a:gd name="T34" fmla="*/ 123 w 214"/>
                <a:gd name="T35" fmla="*/ 219 h 249"/>
                <a:gd name="T36" fmla="*/ 149 w 214"/>
                <a:gd name="T37" fmla="*/ 217 h 249"/>
                <a:gd name="T38" fmla="*/ 169 w 214"/>
                <a:gd name="T39" fmla="*/ 205 h 249"/>
                <a:gd name="T40" fmla="*/ 186 w 214"/>
                <a:gd name="T41" fmla="*/ 189 h 249"/>
                <a:gd name="T42" fmla="*/ 214 w 214"/>
                <a:gd name="T43" fmla="*/ 207 h 249"/>
                <a:gd name="T44" fmla="*/ 207 w 214"/>
                <a:gd name="T45" fmla="*/ 217 h 249"/>
                <a:gd name="T46" fmla="*/ 195 w 214"/>
                <a:gd name="T47" fmla="*/ 228 h 249"/>
                <a:gd name="T48" fmla="*/ 176 w 214"/>
                <a:gd name="T49" fmla="*/ 238 h 249"/>
                <a:gd name="T50" fmla="*/ 153 w 214"/>
                <a:gd name="T51" fmla="*/ 247 h 249"/>
                <a:gd name="T52" fmla="*/ 123 w 214"/>
                <a:gd name="T53" fmla="*/ 249 h 249"/>
                <a:gd name="T54" fmla="*/ 88 w 214"/>
                <a:gd name="T55" fmla="*/ 245 h 249"/>
                <a:gd name="T56" fmla="*/ 58 w 214"/>
                <a:gd name="T57" fmla="*/ 231 h 249"/>
                <a:gd name="T58" fmla="*/ 32 w 214"/>
                <a:gd name="T59" fmla="*/ 212 h 249"/>
                <a:gd name="T60" fmla="*/ 16 w 214"/>
                <a:gd name="T61" fmla="*/ 186 h 249"/>
                <a:gd name="T62" fmla="*/ 4 w 214"/>
                <a:gd name="T63" fmla="*/ 156 h 249"/>
                <a:gd name="T64" fmla="*/ 0 w 214"/>
                <a:gd name="T65" fmla="*/ 126 h 249"/>
                <a:gd name="T66" fmla="*/ 7 w 214"/>
                <a:gd name="T67" fmla="*/ 84 h 249"/>
                <a:gd name="T68" fmla="*/ 23 w 214"/>
                <a:gd name="T69" fmla="*/ 49 h 249"/>
                <a:gd name="T70" fmla="*/ 48 w 214"/>
                <a:gd name="T71" fmla="*/ 23 h 249"/>
                <a:gd name="T72" fmla="*/ 83 w 214"/>
                <a:gd name="T73" fmla="*/ 5 h 249"/>
                <a:gd name="T74" fmla="*/ 125 w 214"/>
                <a:gd name="T7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49">
                  <a:moveTo>
                    <a:pt x="125" y="0"/>
                  </a:moveTo>
                  <a:lnTo>
                    <a:pt x="156" y="2"/>
                  </a:lnTo>
                  <a:lnTo>
                    <a:pt x="186" y="16"/>
                  </a:lnTo>
                  <a:lnTo>
                    <a:pt x="209" y="37"/>
                  </a:lnTo>
                  <a:lnTo>
                    <a:pt x="181" y="56"/>
                  </a:lnTo>
                  <a:lnTo>
                    <a:pt x="165" y="42"/>
                  </a:lnTo>
                  <a:lnTo>
                    <a:pt x="146" y="33"/>
                  </a:lnTo>
                  <a:lnTo>
                    <a:pt x="123" y="30"/>
                  </a:lnTo>
                  <a:lnTo>
                    <a:pt x="95" y="35"/>
                  </a:lnTo>
                  <a:lnTo>
                    <a:pt x="69" y="49"/>
                  </a:lnTo>
                  <a:lnTo>
                    <a:pt x="51" y="70"/>
                  </a:lnTo>
                  <a:lnTo>
                    <a:pt x="39" y="96"/>
                  </a:lnTo>
                  <a:lnTo>
                    <a:pt x="34" y="126"/>
                  </a:lnTo>
                  <a:lnTo>
                    <a:pt x="39" y="156"/>
                  </a:lnTo>
                  <a:lnTo>
                    <a:pt x="51" y="182"/>
                  </a:lnTo>
                  <a:lnTo>
                    <a:pt x="69" y="200"/>
                  </a:lnTo>
                  <a:lnTo>
                    <a:pt x="93" y="214"/>
                  </a:lnTo>
                  <a:lnTo>
                    <a:pt x="123" y="219"/>
                  </a:lnTo>
                  <a:lnTo>
                    <a:pt x="149" y="217"/>
                  </a:lnTo>
                  <a:lnTo>
                    <a:pt x="169" y="205"/>
                  </a:lnTo>
                  <a:lnTo>
                    <a:pt x="186" y="189"/>
                  </a:lnTo>
                  <a:lnTo>
                    <a:pt x="214" y="207"/>
                  </a:lnTo>
                  <a:lnTo>
                    <a:pt x="207" y="217"/>
                  </a:lnTo>
                  <a:lnTo>
                    <a:pt x="195" y="228"/>
                  </a:lnTo>
                  <a:lnTo>
                    <a:pt x="176" y="238"/>
                  </a:lnTo>
                  <a:lnTo>
                    <a:pt x="153" y="247"/>
                  </a:lnTo>
                  <a:lnTo>
                    <a:pt x="123" y="249"/>
                  </a:lnTo>
                  <a:lnTo>
                    <a:pt x="88" y="245"/>
                  </a:lnTo>
                  <a:lnTo>
                    <a:pt x="58" y="231"/>
                  </a:lnTo>
                  <a:lnTo>
                    <a:pt x="32" y="212"/>
                  </a:lnTo>
                  <a:lnTo>
                    <a:pt x="16" y="186"/>
                  </a:lnTo>
                  <a:lnTo>
                    <a:pt x="4" y="156"/>
                  </a:lnTo>
                  <a:lnTo>
                    <a:pt x="0" y="126"/>
                  </a:lnTo>
                  <a:lnTo>
                    <a:pt x="7" y="84"/>
                  </a:lnTo>
                  <a:lnTo>
                    <a:pt x="23" y="49"/>
                  </a:lnTo>
                  <a:lnTo>
                    <a:pt x="48" y="23"/>
                  </a:lnTo>
                  <a:lnTo>
                    <a:pt x="83"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7"/>
            <p:cNvSpPr>
              <a:spLocks/>
            </p:cNvSpPr>
            <p:nvPr userDrawn="1"/>
          </p:nvSpPr>
          <p:spPr bwMode="auto">
            <a:xfrm>
              <a:off x="11812588" y="-503238"/>
              <a:ext cx="290513" cy="387350"/>
            </a:xfrm>
            <a:custGeom>
              <a:avLst/>
              <a:gdLst>
                <a:gd name="T0" fmla="*/ 0 w 183"/>
                <a:gd name="T1" fmla="*/ 0 h 244"/>
                <a:gd name="T2" fmla="*/ 32 w 183"/>
                <a:gd name="T3" fmla="*/ 0 h 244"/>
                <a:gd name="T4" fmla="*/ 32 w 183"/>
                <a:gd name="T5" fmla="*/ 146 h 244"/>
                <a:gd name="T6" fmla="*/ 35 w 183"/>
                <a:gd name="T7" fmla="*/ 165 h 244"/>
                <a:gd name="T8" fmla="*/ 39 w 183"/>
                <a:gd name="T9" fmla="*/ 184 h 244"/>
                <a:gd name="T10" fmla="*/ 51 w 183"/>
                <a:gd name="T11" fmla="*/ 200 h 244"/>
                <a:gd name="T12" fmla="*/ 67 w 183"/>
                <a:gd name="T13" fmla="*/ 212 h 244"/>
                <a:gd name="T14" fmla="*/ 93 w 183"/>
                <a:gd name="T15" fmla="*/ 214 h 244"/>
                <a:gd name="T16" fmla="*/ 116 w 183"/>
                <a:gd name="T17" fmla="*/ 212 h 244"/>
                <a:gd name="T18" fmla="*/ 132 w 183"/>
                <a:gd name="T19" fmla="*/ 200 h 244"/>
                <a:gd name="T20" fmla="*/ 144 w 183"/>
                <a:gd name="T21" fmla="*/ 184 h 244"/>
                <a:gd name="T22" fmla="*/ 151 w 183"/>
                <a:gd name="T23" fmla="*/ 165 h 244"/>
                <a:gd name="T24" fmla="*/ 151 w 183"/>
                <a:gd name="T25" fmla="*/ 146 h 244"/>
                <a:gd name="T26" fmla="*/ 151 w 183"/>
                <a:gd name="T27" fmla="*/ 0 h 244"/>
                <a:gd name="T28" fmla="*/ 183 w 183"/>
                <a:gd name="T29" fmla="*/ 0 h 244"/>
                <a:gd name="T30" fmla="*/ 183 w 183"/>
                <a:gd name="T31" fmla="*/ 151 h 244"/>
                <a:gd name="T32" fmla="*/ 179 w 183"/>
                <a:gd name="T33" fmla="*/ 184 h 244"/>
                <a:gd name="T34" fmla="*/ 167 w 183"/>
                <a:gd name="T35" fmla="*/ 209 h 244"/>
                <a:gd name="T36" fmla="*/ 146 w 183"/>
                <a:gd name="T37" fmla="*/ 228 h 244"/>
                <a:gd name="T38" fmla="*/ 121 w 183"/>
                <a:gd name="T39" fmla="*/ 240 h 244"/>
                <a:gd name="T40" fmla="*/ 93 w 183"/>
                <a:gd name="T41" fmla="*/ 244 h 244"/>
                <a:gd name="T42" fmla="*/ 62 w 183"/>
                <a:gd name="T43" fmla="*/ 240 h 244"/>
                <a:gd name="T44" fmla="*/ 37 w 183"/>
                <a:gd name="T45" fmla="*/ 228 h 244"/>
                <a:gd name="T46" fmla="*/ 16 w 183"/>
                <a:gd name="T47" fmla="*/ 209 h 244"/>
                <a:gd name="T48" fmla="*/ 4 w 183"/>
                <a:gd name="T49" fmla="*/ 184 h 244"/>
                <a:gd name="T50" fmla="*/ 0 w 183"/>
                <a:gd name="T51" fmla="*/ 151 h 244"/>
                <a:gd name="T52" fmla="*/ 0 w 183"/>
                <a:gd name="T5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3" h="244">
                  <a:moveTo>
                    <a:pt x="0" y="0"/>
                  </a:moveTo>
                  <a:lnTo>
                    <a:pt x="32" y="0"/>
                  </a:lnTo>
                  <a:lnTo>
                    <a:pt x="32" y="146"/>
                  </a:lnTo>
                  <a:lnTo>
                    <a:pt x="35" y="165"/>
                  </a:lnTo>
                  <a:lnTo>
                    <a:pt x="39" y="184"/>
                  </a:lnTo>
                  <a:lnTo>
                    <a:pt x="51" y="200"/>
                  </a:lnTo>
                  <a:lnTo>
                    <a:pt x="67" y="212"/>
                  </a:lnTo>
                  <a:lnTo>
                    <a:pt x="93" y="214"/>
                  </a:lnTo>
                  <a:lnTo>
                    <a:pt x="116" y="212"/>
                  </a:lnTo>
                  <a:lnTo>
                    <a:pt x="132" y="200"/>
                  </a:lnTo>
                  <a:lnTo>
                    <a:pt x="144" y="184"/>
                  </a:lnTo>
                  <a:lnTo>
                    <a:pt x="151" y="165"/>
                  </a:lnTo>
                  <a:lnTo>
                    <a:pt x="151" y="146"/>
                  </a:lnTo>
                  <a:lnTo>
                    <a:pt x="151" y="0"/>
                  </a:lnTo>
                  <a:lnTo>
                    <a:pt x="183" y="0"/>
                  </a:lnTo>
                  <a:lnTo>
                    <a:pt x="183" y="151"/>
                  </a:lnTo>
                  <a:lnTo>
                    <a:pt x="179" y="184"/>
                  </a:lnTo>
                  <a:lnTo>
                    <a:pt x="167" y="209"/>
                  </a:lnTo>
                  <a:lnTo>
                    <a:pt x="146" y="228"/>
                  </a:lnTo>
                  <a:lnTo>
                    <a:pt x="121" y="240"/>
                  </a:lnTo>
                  <a:lnTo>
                    <a:pt x="93" y="244"/>
                  </a:lnTo>
                  <a:lnTo>
                    <a:pt x="62" y="240"/>
                  </a:lnTo>
                  <a:lnTo>
                    <a:pt x="37" y="228"/>
                  </a:lnTo>
                  <a:lnTo>
                    <a:pt x="16" y="209"/>
                  </a:lnTo>
                  <a:lnTo>
                    <a:pt x="4" y="184"/>
                  </a:lnTo>
                  <a:lnTo>
                    <a:pt x="0" y="15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noEditPoints="1"/>
            </p:cNvSpPr>
            <p:nvPr userDrawn="1"/>
          </p:nvSpPr>
          <p:spPr bwMode="auto">
            <a:xfrm>
              <a:off x="12196763" y="-503238"/>
              <a:ext cx="269875" cy="381000"/>
            </a:xfrm>
            <a:custGeom>
              <a:avLst/>
              <a:gdLst>
                <a:gd name="T0" fmla="*/ 32 w 170"/>
                <a:gd name="T1" fmla="*/ 28 h 240"/>
                <a:gd name="T2" fmla="*/ 32 w 170"/>
                <a:gd name="T3" fmla="*/ 105 h 240"/>
                <a:gd name="T4" fmla="*/ 74 w 170"/>
                <a:gd name="T5" fmla="*/ 105 h 240"/>
                <a:gd name="T6" fmla="*/ 88 w 170"/>
                <a:gd name="T7" fmla="*/ 105 h 240"/>
                <a:gd name="T8" fmla="*/ 102 w 170"/>
                <a:gd name="T9" fmla="*/ 102 h 240"/>
                <a:gd name="T10" fmla="*/ 114 w 170"/>
                <a:gd name="T11" fmla="*/ 95 h 240"/>
                <a:gd name="T12" fmla="*/ 123 w 170"/>
                <a:gd name="T13" fmla="*/ 84 h 240"/>
                <a:gd name="T14" fmla="*/ 125 w 170"/>
                <a:gd name="T15" fmla="*/ 67 h 240"/>
                <a:gd name="T16" fmla="*/ 123 w 170"/>
                <a:gd name="T17" fmla="*/ 51 h 240"/>
                <a:gd name="T18" fmla="*/ 114 w 170"/>
                <a:gd name="T19" fmla="*/ 39 h 240"/>
                <a:gd name="T20" fmla="*/ 102 w 170"/>
                <a:gd name="T21" fmla="*/ 32 h 240"/>
                <a:gd name="T22" fmla="*/ 88 w 170"/>
                <a:gd name="T23" fmla="*/ 30 h 240"/>
                <a:gd name="T24" fmla="*/ 74 w 170"/>
                <a:gd name="T25" fmla="*/ 28 h 240"/>
                <a:gd name="T26" fmla="*/ 32 w 170"/>
                <a:gd name="T27" fmla="*/ 28 h 240"/>
                <a:gd name="T28" fmla="*/ 0 w 170"/>
                <a:gd name="T29" fmla="*/ 0 h 240"/>
                <a:gd name="T30" fmla="*/ 83 w 170"/>
                <a:gd name="T31" fmla="*/ 0 h 240"/>
                <a:gd name="T32" fmla="*/ 109 w 170"/>
                <a:gd name="T33" fmla="*/ 2 h 240"/>
                <a:gd name="T34" fmla="*/ 130 w 170"/>
                <a:gd name="T35" fmla="*/ 11 h 240"/>
                <a:gd name="T36" fmla="*/ 144 w 170"/>
                <a:gd name="T37" fmla="*/ 23 h 240"/>
                <a:gd name="T38" fmla="*/ 153 w 170"/>
                <a:gd name="T39" fmla="*/ 37 h 240"/>
                <a:gd name="T40" fmla="*/ 158 w 170"/>
                <a:gd name="T41" fmla="*/ 51 h 240"/>
                <a:gd name="T42" fmla="*/ 160 w 170"/>
                <a:gd name="T43" fmla="*/ 67 h 240"/>
                <a:gd name="T44" fmla="*/ 156 w 170"/>
                <a:gd name="T45" fmla="*/ 88 h 240"/>
                <a:gd name="T46" fmla="*/ 144 w 170"/>
                <a:gd name="T47" fmla="*/ 109 h 240"/>
                <a:gd name="T48" fmla="*/ 125 w 170"/>
                <a:gd name="T49" fmla="*/ 123 h 240"/>
                <a:gd name="T50" fmla="*/ 102 w 170"/>
                <a:gd name="T51" fmla="*/ 130 h 240"/>
                <a:gd name="T52" fmla="*/ 170 w 170"/>
                <a:gd name="T53" fmla="*/ 240 h 240"/>
                <a:gd name="T54" fmla="*/ 128 w 170"/>
                <a:gd name="T55" fmla="*/ 240 h 240"/>
                <a:gd name="T56" fmla="*/ 67 w 170"/>
                <a:gd name="T57" fmla="*/ 135 h 240"/>
                <a:gd name="T58" fmla="*/ 32 w 170"/>
                <a:gd name="T59" fmla="*/ 135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88" y="105"/>
                  </a:lnTo>
                  <a:lnTo>
                    <a:pt x="102" y="102"/>
                  </a:lnTo>
                  <a:lnTo>
                    <a:pt x="114" y="95"/>
                  </a:lnTo>
                  <a:lnTo>
                    <a:pt x="123" y="84"/>
                  </a:lnTo>
                  <a:lnTo>
                    <a:pt x="125" y="67"/>
                  </a:lnTo>
                  <a:lnTo>
                    <a:pt x="123" y="51"/>
                  </a:lnTo>
                  <a:lnTo>
                    <a:pt x="114" y="39"/>
                  </a:lnTo>
                  <a:lnTo>
                    <a:pt x="102" y="32"/>
                  </a:lnTo>
                  <a:lnTo>
                    <a:pt x="88" y="30"/>
                  </a:lnTo>
                  <a:lnTo>
                    <a:pt x="74" y="28"/>
                  </a:lnTo>
                  <a:lnTo>
                    <a:pt x="32" y="28"/>
                  </a:lnTo>
                  <a:close/>
                  <a:moveTo>
                    <a:pt x="0" y="0"/>
                  </a:moveTo>
                  <a:lnTo>
                    <a:pt x="83" y="0"/>
                  </a:lnTo>
                  <a:lnTo>
                    <a:pt x="109" y="2"/>
                  </a:lnTo>
                  <a:lnTo>
                    <a:pt x="130" y="11"/>
                  </a:lnTo>
                  <a:lnTo>
                    <a:pt x="144" y="23"/>
                  </a:lnTo>
                  <a:lnTo>
                    <a:pt x="153" y="37"/>
                  </a:lnTo>
                  <a:lnTo>
                    <a:pt x="158" y="51"/>
                  </a:lnTo>
                  <a:lnTo>
                    <a:pt x="160" y="67"/>
                  </a:lnTo>
                  <a:lnTo>
                    <a:pt x="156" y="88"/>
                  </a:lnTo>
                  <a:lnTo>
                    <a:pt x="144" y="109"/>
                  </a:lnTo>
                  <a:lnTo>
                    <a:pt x="125" y="123"/>
                  </a:lnTo>
                  <a:lnTo>
                    <a:pt x="102" y="130"/>
                  </a:lnTo>
                  <a:lnTo>
                    <a:pt x="170" y="240"/>
                  </a:lnTo>
                  <a:lnTo>
                    <a:pt x="128" y="240"/>
                  </a:lnTo>
                  <a:lnTo>
                    <a:pt x="67" y="135"/>
                  </a:lnTo>
                  <a:lnTo>
                    <a:pt x="32" y="135"/>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9"/>
            <p:cNvSpPr>
              <a:spLocks/>
            </p:cNvSpPr>
            <p:nvPr userDrawn="1"/>
          </p:nvSpPr>
          <p:spPr bwMode="auto">
            <a:xfrm>
              <a:off x="12520613" y="-503238"/>
              <a:ext cx="255588" cy="381000"/>
            </a:xfrm>
            <a:custGeom>
              <a:avLst/>
              <a:gdLst>
                <a:gd name="T0" fmla="*/ 0 w 161"/>
                <a:gd name="T1" fmla="*/ 0 h 240"/>
                <a:gd name="T2" fmla="*/ 156 w 161"/>
                <a:gd name="T3" fmla="*/ 0 h 240"/>
                <a:gd name="T4" fmla="*/ 156 w 161"/>
                <a:gd name="T5" fmla="*/ 30 h 240"/>
                <a:gd name="T6" fmla="*/ 33 w 161"/>
                <a:gd name="T7" fmla="*/ 30 h 240"/>
                <a:gd name="T8" fmla="*/ 33 w 161"/>
                <a:gd name="T9" fmla="*/ 102 h 240"/>
                <a:gd name="T10" fmla="*/ 147 w 161"/>
                <a:gd name="T11" fmla="*/ 102 h 240"/>
                <a:gd name="T12" fmla="*/ 147 w 161"/>
                <a:gd name="T13" fmla="*/ 133 h 240"/>
                <a:gd name="T14" fmla="*/ 33 w 161"/>
                <a:gd name="T15" fmla="*/ 133 h 240"/>
                <a:gd name="T16" fmla="*/ 33 w 161"/>
                <a:gd name="T17" fmla="*/ 209 h 240"/>
                <a:gd name="T18" fmla="*/ 161 w 161"/>
                <a:gd name="T19" fmla="*/ 209 h 240"/>
                <a:gd name="T20" fmla="*/ 161 w 161"/>
                <a:gd name="T21" fmla="*/ 240 h 240"/>
                <a:gd name="T22" fmla="*/ 0 w 161"/>
                <a:gd name="T23" fmla="*/ 240 h 240"/>
                <a:gd name="T24" fmla="*/ 0 w 161"/>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240">
                  <a:moveTo>
                    <a:pt x="0" y="0"/>
                  </a:moveTo>
                  <a:lnTo>
                    <a:pt x="156" y="0"/>
                  </a:lnTo>
                  <a:lnTo>
                    <a:pt x="156" y="30"/>
                  </a:lnTo>
                  <a:lnTo>
                    <a:pt x="33" y="30"/>
                  </a:lnTo>
                  <a:lnTo>
                    <a:pt x="33" y="102"/>
                  </a:lnTo>
                  <a:lnTo>
                    <a:pt x="147" y="102"/>
                  </a:lnTo>
                  <a:lnTo>
                    <a:pt x="147" y="133"/>
                  </a:lnTo>
                  <a:lnTo>
                    <a:pt x="33" y="133"/>
                  </a:lnTo>
                  <a:lnTo>
                    <a:pt x="33" y="209"/>
                  </a:lnTo>
                  <a:lnTo>
                    <a:pt x="161" y="209"/>
                  </a:lnTo>
                  <a:lnTo>
                    <a:pt x="161"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p:cNvSpPr>
            <p:nvPr userDrawn="1"/>
          </p:nvSpPr>
          <p:spPr bwMode="auto">
            <a:xfrm>
              <a:off x="12976225" y="-511175"/>
              <a:ext cx="334963" cy="395288"/>
            </a:xfrm>
            <a:custGeom>
              <a:avLst/>
              <a:gdLst>
                <a:gd name="T0" fmla="*/ 123 w 211"/>
                <a:gd name="T1" fmla="*/ 0 h 249"/>
                <a:gd name="T2" fmla="*/ 156 w 211"/>
                <a:gd name="T3" fmla="*/ 2 h 249"/>
                <a:gd name="T4" fmla="*/ 184 w 211"/>
                <a:gd name="T5" fmla="*/ 16 h 249"/>
                <a:gd name="T6" fmla="*/ 207 w 211"/>
                <a:gd name="T7" fmla="*/ 37 h 249"/>
                <a:gd name="T8" fmla="*/ 181 w 211"/>
                <a:gd name="T9" fmla="*/ 56 h 249"/>
                <a:gd name="T10" fmla="*/ 165 w 211"/>
                <a:gd name="T11" fmla="*/ 42 h 249"/>
                <a:gd name="T12" fmla="*/ 144 w 211"/>
                <a:gd name="T13" fmla="*/ 33 h 249"/>
                <a:gd name="T14" fmla="*/ 123 w 211"/>
                <a:gd name="T15" fmla="*/ 30 h 249"/>
                <a:gd name="T16" fmla="*/ 93 w 211"/>
                <a:gd name="T17" fmla="*/ 35 h 249"/>
                <a:gd name="T18" fmla="*/ 67 w 211"/>
                <a:gd name="T19" fmla="*/ 49 h 249"/>
                <a:gd name="T20" fmla="*/ 49 w 211"/>
                <a:gd name="T21" fmla="*/ 70 h 249"/>
                <a:gd name="T22" fmla="*/ 37 w 211"/>
                <a:gd name="T23" fmla="*/ 96 h 249"/>
                <a:gd name="T24" fmla="*/ 35 w 211"/>
                <a:gd name="T25" fmla="*/ 126 h 249"/>
                <a:gd name="T26" fmla="*/ 37 w 211"/>
                <a:gd name="T27" fmla="*/ 156 h 249"/>
                <a:gd name="T28" fmla="*/ 49 w 211"/>
                <a:gd name="T29" fmla="*/ 182 h 249"/>
                <a:gd name="T30" fmla="*/ 67 w 211"/>
                <a:gd name="T31" fmla="*/ 200 h 249"/>
                <a:gd name="T32" fmla="*/ 93 w 211"/>
                <a:gd name="T33" fmla="*/ 214 h 249"/>
                <a:gd name="T34" fmla="*/ 123 w 211"/>
                <a:gd name="T35" fmla="*/ 219 h 249"/>
                <a:gd name="T36" fmla="*/ 149 w 211"/>
                <a:gd name="T37" fmla="*/ 217 h 249"/>
                <a:gd name="T38" fmla="*/ 170 w 211"/>
                <a:gd name="T39" fmla="*/ 205 h 249"/>
                <a:gd name="T40" fmla="*/ 186 w 211"/>
                <a:gd name="T41" fmla="*/ 189 h 249"/>
                <a:gd name="T42" fmla="*/ 211 w 211"/>
                <a:gd name="T43" fmla="*/ 207 h 249"/>
                <a:gd name="T44" fmla="*/ 205 w 211"/>
                <a:gd name="T45" fmla="*/ 217 h 249"/>
                <a:gd name="T46" fmla="*/ 193 w 211"/>
                <a:gd name="T47" fmla="*/ 228 h 249"/>
                <a:gd name="T48" fmla="*/ 174 w 211"/>
                <a:gd name="T49" fmla="*/ 238 h 249"/>
                <a:gd name="T50" fmla="*/ 151 w 211"/>
                <a:gd name="T51" fmla="*/ 247 h 249"/>
                <a:gd name="T52" fmla="*/ 121 w 211"/>
                <a:gd name="T53" fmla="*/ 249 h 249"/>
                <a:gd name="T54" fmla="*/ 86 w 211"/>
                <a:gd name="T55" fmla="*/ 245 h 249"/>
                <a:gd name="T56" fmla="*/ 56 w 211"/>
                <a:gd name="T57" fmla="*/ 231 h 249"/>
                <a:gd name="T58" fmla="*/ 32 w 211"/>
                <a:gd name="T59" fmla="*/ 212 h 249"/>
                <a:gd name="T60" fmla="*/ 14 w 211"/>
                <a:gd name="T61" fmla="*/ 186 h 249"/>
                <a:gd name="T62" fmla="*/ 2 w 211"/>
                <a:gd name="T63" fmla="*/ 156 h 249"/>
                <a:gd name="T64" fmla="*/ 0 w 211"/>
                <a:gd name="T65" fmla="*/ 126 h 249"/>
                <a:gd name="T66" fmla="*/ 4 w 211"/>
                <a:gd name="T67" fmla="*/ 84 h 249"/>
                <a:gd name="T68" fmla="*/ 21 w 211"/>
                <a:gd name="T69" fmla="*/ 49 h 249"/>
                <a:gd name="T70" fmla="*/ 49 w 211"/>
                <a:gd name="T71" fmla="*/ 23 h 249"/>
                <a:gd name="T72" fmla="*/ 83 w 211"/>
                <a:gd name="T73" fmla="*/ 5 h 249"/>
                <a:gd name="T74" fmla="*/ 123 w 211"/>
                <a:gd name="T7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1" h="249">
                  <a:moveTo>
                    <a:pt x="123" y="0"/>
                  </a:moveTo>
                  <a:lnTo>
                    <a:pt x="156" y="2"/>
                  </a:lnTo>
                  <a:lnTo>
                    <a:pt x="184" y="16"/>
                  </a:lnTo>
                  <a:lnTo>
                    <a:pt x="207" y="37"/>
                  </a:lnTo>
                  <a:lnTo>
                    <a:pt x="181" y="56"/>
                  </a:lnTo>
                  <a:lnTo>
                    <a:pt x="165" y="42"/>
                  </a:lnTo>
                  <a:lnTo>
                    <a:pt x="144" y="33"/>
                  </a:lnTo>
                  <a:lnTo>
                    <a:pt x="123" y="30"/>
                  </a:lnTo>
                  <a:lnTo>
                    <a:pt x="93" y="35"/>
                  </a:lnTo>
                  <a:lnTo>
                    <a:pt x="67" y="49"/>
                  </a:lnTo>
                  <a:lnTo>
                    <a:pt x="49" y="70"/>
                  </a:lnTo>
                  <a:lnTo>
                    <a:pt x="37" y="96"/>
                  </a:lnTo>
                  <a:lnTo>
                    <a:pt x="35" y="126"/>
                  </a:lnTo>
                  <a:lnTo>
                    <a:pt x="37" y="156"/>
                  </a:lnTo>
                  <a:lnTo>
                    <a:pt x="49" y="182"/>
                  </a:lnTo>
                  <a:lnTo>
                    <a:pt x="67" y="200"/>
                  </a:lnTo>
                  <a:lnTo>
                    <a:pt x="93" y="214"/>
                  </a:lnTo>
                  <a:lnTo>
                    <a:pt x="123" y="219"/>
                  </a:lnTo>
                  <a:lnTo>
                    <a:pt x="149" y="217"/>
                  </a:lnTo>
                  <a:lnTo>
                    <a:pt x="170" y="205"/>
                  </a:lnTo>
                  <a:lnTo>
                    <a:pt x="186" y="189"/>
                  </a:lnTo>
                  <a:lnTo>
                    <a:pt x="211" y="207"/>
                  </a:lnTo>
                  <a:lnTo>
                    <a:pt x="205" y="217"/>
                  </a:lnTo>
                  <a:lnTo>
                    <a:pt x="193" y="228"/>
                  </a:lnTo>
                  <a:lnTo>
                    <a:pt x="174" y="238"/>
                  </a:lnTo>
                  <a:lnTo>
                    <a:pt x="151" y="247"/>
                  </a:lnTo>
                  <a:lnTo>
                    <a:pt x="121" y="249"/>
                  </a:lnTo>
                  <a:lnTo>
                    <a:pt x="86" y="245"/>
                  </a:lnTo>
                  <a:lnTo>
                    <a:pt x="56" y="231"/>
                  </a:lnTo>
                  <a:lnTo>
                    <a:pt x="32" y="212"/>
                  </a:lnTo>
                  <a:lnTo>
                    <a:pt x="14" y="186"/>
                  </a:lnTo>
                  <a:lnTo>
                    <a:pt x="2" y="156"/>
                  </a:lnTo>
                  <a:lnTo>
                    <a:pt x="0" y="126"/>
                  </a:lnTo>
                  <a:lnTo>
                    <a:pt x="4" y="84"/>
                  </a:lnTo>
                  <a:lnTo>
                    <a:pt x="21" y="49"/>
                  </a:lnTo>
                  <a:lnTo>
                    <a:pt x="49" y="23"/>
                  </a:lnTo>
                  <a:lnTo>
                    <a:pt x="83"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noEditPoints="1"/>
            </p:cNvSpPr>
            <p:nvPr userDrawn="1"/>
          </p:nvSpPr>
          <p:spPr bwMode="auto">
            <a:xfrm>
              <a:off x="13341350" y="-511175"/>
              <a:ext cx="395288" cy="395288"/>
            </a:xfrm>
            <a:custGeom>
              <a:avLst/>
              <a:gdLst>
                <a:gd name="T0" fmla="*/ 123 w 249"/>
                <a:gd name="T1" fmla="*/ 30 h 249"/>
                <a:gd name="T2" fmla="*/ 93 w 249"/>
                <a:gd name="T3" fmla="*/ 35 h 249"/>
                <a:gd name="T4" fmla="*/ 70 w 249"/>
                <a:gd name="T5" fmla="*/ 49 h 249"/>
                <a:gd name="T6" fmla="*/ 49 w 249"/>
                <a:gd name="T7" fmla="*/ 68 h 249"/>
                <a:gd name="T8" fmla="*/ 37 w 249"/>
                <a:gd name="T9" fmla="*/ 96 h 249"/>
                <a:gd name="T10" fmla="*/ 35 w 249"/>
                <a:gd name="T11" fmla="*/ 124 h 249"/>
                <a:gd name="T12" fmla="*/ 37 w 249"/>
                <a:gd name="T13" fmla="*/ 154 h 249"/>
                <a:gd name="T14" fmla="*/ 49 w 249"/>
                <a:gd name="T15" fmla="*/ 182 h 249"/>
                <a:gd name="T16" fmla="*/ 70 w 249"/>
                <a:gd name="T17" fmla="*/ 200 h 249"/>
                <a:gd name="T18" fmla="*/ 93 w 249"/>
                <a:gd name="T19" fmla="*/ 214 h 249"/>
                <a:gd name="T20" fmla="*/ 123 w 249"/>
                <a:gd name="T21" fmla="*/ 219 h 249"/>
                <a:gd name="T22" fmla="*/ 154 w 249"/>
                <a:gd name="T23" fmla="*/ 214 h 249"/>
                <a:gd name="T24" fmla="*/ 179 w 249"/>
                <a:gd name="T25" fmla="*/ 200 h 249"/>
                <a:gd name="T26" fmla="*/ 198 w 249"/>
                <a:gd name="T27" fmla="*/ 182 h 249"/>
                <a:gd name="T28" fmla="*/ 210 w 249"/>
                <a:gd name="T29" fmla="*/ 154 h 249"/>
                <a:gd name="T30" fmla="*/ 214 w 249"/>
                <a:gd name="T31" fmla="*/ 124 h 249"/>
                <a:gd name="T32" fmla="*/ 210 w 249"/>
                <a:gd name="T33" fmla="*/ 96 h 249"/>
                <a:gd name="T34" fmla="*/ 198 w 249"/>
                <a:gd name="T35" fmla="*/ 68 h 249"/>
                <a:gd name="T36" fmla="*/ 179 w 249"/>
                <a:gd name="T37" fmla="*/ 49 h 249"/>
                <a:gd name="T38" fmla="*/ 154 w 249"/>
                <a:gd name="T39" fmla="*/ 35 h 249"/>
                <a:gd name="T40" fmla="*/ 123 w 249"/>
                <a:gd name="T41" fmla="*/ 30 h 249"/>
                <a:gd name="T42" fmla="*/ 123 w 249"/>
                <a:gd name="T43" fmla="*/ 0 h 249"/>
                <a:gd name="T44" fmla="*/ 165 w 249"/>
                <a:gd name="T45" fmla="*/ 5 h 249"/>
                <a:gd name="T46" fmla="*/ 200 w 249"/>
                <a:gd name="T47" fmla="*/ 23 h 249"/>
                <a:gd name="T48" fmla="*/ 226 w 249"/>
                <a:gd name="T49" fmla="*/ 49 h 249"/>
                <a:gd name="T50" fmla="*/ 242 w 249"/>
                <a:gd name="T51" fmla="*/ 84 h 249"/>
                <a:gd name="T52" fmla="*/ 249 w 249"/>
                <a:gd name="T53" fmla="*/ 124 h 249"/>
                <a:gd name="T54" fmla="*/ 242 w 249"/>
                <a:gd name="T55" fmla="*/ 165 h 249"/>
                <a:gd name="T56" fmla="*/ 226 w 249"/>
                <a:gd name="T57" fmla="*/ 200 h 249"/>
                <a:gd name="T58" fmla="*/ 200 w 249"/>
                <a:gd name="T59" fmla="*/ 226 h 249"/>
                <a:gd name="T60" fmla="*/ 165 w 249"/>
                <a:gd name="T61" fmla="*/ 245 h 249"/>
                <a:gd name="T62" fmla="*/ 123 w 249"/>
                <a:gd name="T63" fmla="*/ 249 h 249"/>
                <a:gd name="T64" fmla="*/ 84 w 249"/>
                <a:gd name="T65" fmla="*/ 245 h 249"/>
                <a:gd name="T66" fmla="*/ 49 w 249"/>
                <a:gd name="T67" fmla="*/ 226 h 249"/>
                <a:gd name="T68" fmla="*/ 23 w 249"/>
                <a:gd name="T69" fmla="*/ 200 h 249"/>
                <a:gd name="T70" fmla="*/ 5 w 249"/>
                <a:gd name="T71" fmla="*/ 165 h 249"/>
                <a:gd name="T72" fmla="*/ 0 w 249"/>
                <a:gd name="T73" fmla="*/ 124 h 249"/>
                <a:gd name="T74" fmla="*/ 5 w 249"/>
                <a:gd name="T75" fmla="*/ 84 h 249"/>
                <a:gd name="T76" fmla="*/ 23 w 249"/>
                <a:gd name="T77" fmla="*/ 49 h 249"/>
                <a:gd name="T78" fmla="*/ 49 w 249"/>
                <a:gd name="T79" fmla="*/ 23 h 249"/>
                <a:gd name="T80" fmla="*/ 84 w 249"/>
                <a:gd name="T81" fmla="*/ 5 h 249"/>
                <a:gd name="T82" fmla="*/ 123 w 249"/>
                <a:gd name="T8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49">
                  <a:moveTo>
                    <a:pt x="123" y="30"/>
                  </a:moveTo>
                  <a:lnTo>
                    <a:pt x="93" y="35"/>
                  </a:lnTo>
                  <a:lnTo>
                    <a:pt x="70" y="49"/>
                  </a:lnTo>
                  <a:lnTo>
                    <a:pt x="49" y="68"/>
                  </a:lnTo>
                  <a:lnTo>
                    <a:pt x="37" y="96"/>
                  </a:lnTo>
                  <a:lnTo>
                    <a:pt x="35" y="124"/>
                  </a:lnTo>
                  <a:lnTo>
                    <a:pt x="37" y="154"/>
                  </a:lnTo>
                  <a:lnTo>
                    <a:pt x="49" y="182"/>
                  </a:lnTo>
                  <a:lnTo>
                    <a:pt x="70" y="200"/>
                  </a:lnTo>
                  <a:lnTo>
                    <a:pt x="93" y="214"/>
                  </a:lnTo>
                  <a:lnTo>
                    <a:pt x="123" y="219"/>
                  </a:lnTo>
                  <a:lnTo>
                    <a:pt x="154" y="214"/>
                  </a:lnTo>
                  <a:lnTo>
                    <a:pt x="179" y="200"/>
                  </a:lnTo>
                  <a:lnTo>
                    <a:pt x="198" y="182"/>
                  </a:lnTo>
                  <a:lnTo>
                    <a:pt x="210" y="154"/>
                  </a:lnTo>
                  <a:lnTo>
                    <a:pt x="214" y="124"/>
                  </a:lnTo>
                  <a:lnTo>
                    <a:pt x="210" y="96"/>
                  </a:lnTo>
                  <a:lnTo>
                    <a:pt x="198" y="68"/>
                  </a:lnTo>
                  <a:lnTo>
                    <a:pt x="179" y="49"/>
                  </a:lnTo>
                  <a:lnTo>
                    <a:pt x="154" y="35"/>
                  </a:lnTo>
                  <a:lnTo>
                    <a:pt x="123" y="30"/>
                  </a:lnTo>
                  <a:close/>
                  <a:moveTo>
                    <a:pt x="123" y="0"/>
                  </a:moveTo>
                  <a:lnTo>
                    <a:pt x="165" y="5"/>
                  </a:lnTo>
                  <a:lnTo>
                    <a:pt x="200" y="23"/>
                  </a:lnTo>
                  <a:lnTo>
                    <a:pt x="226" y="49"/>
                  </a:lnTo>
                  <a:lnTo>
                    <a:pt x="242" y="84"/>
                  </a:lnTo>
                  <a:lnTo>
                    <a:pt x="249" y="124"/>
                  </a:lnTo>
                  <a:lnTo>
                    <a:pt x="242" y="165"/>
                  </a:lnTo>
                  <a:lnTo>
                    <a:pt x="226" y="200"/>
                  </a:lnTo>
                  <a:lnTo>
                    <a:pt x="200" y="226"/>
                  </a:lnTo>
                  <a:lnTo>
                    <a:pt x="165" y="245"/>
                  </a:lnTo>
                  <a:lnTo>
                    <a:pt x="123" y="249"/>
                  </a:lnTo>
                  <a:lnTo>
                    <a:pt x="84" y="245"/>
                  </a:lnTo>
                  <a:lnTo>
                    <a:pt x="49" y="226"/>
                  </a:lnTo>
                  <a:lnTo>
                    <a:pt x="23" y="200"/>
                  </a:lnTo>
                  <a:lnTo>
                    <a:pt x="5" y="165"/>
                  </a:lnTo>
                  <a:lnTo>
                    <a:pt x="0" y="124"/>
                  </a:lnTo>
                  <a:lnTo>
                    <a:pt x="5" y="84"/>
                  </a:lnTo>
                  <a:lnTo>
                    <a:pt x="23" y="49"/>
                  </a:lnTo>
                  <a:lnTo>
                    <a:pt x="49" y="23"/>
                  </a:lnTo>
                  <a:lnTo>
                    <a:pt x="84"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userDrawn="1"/>
          </p:nvSpPr>
          <p:spPr bwMode="auto">
            <a:xfrm>
              <a:off x="13811250" y="-503238"/>
              <a:ext cx="328613" cy="381000"/>
            </a:xfrm>
            <a:custGeom>
              <a:avLst/>
              <a:gdLst>
                <a:gd name="T0" fmla="*/ 0 w 207"/>
                <a:gd name="T1" fmla="*/ 0 h 240"/>
                <a:gd name="T2" fmla="*/ 42 w 207"/>
                <a:gd name="T3" fmla="*/ 0 h 240"/>
                <a:gd name="T4" fmla="*/ 172 w 207"/>
                <a:gd name="T5" fmla="*/ 198 h 240"/>
                <a:gd name="T6" fmla="*/ 174 w 207"/>
                <a:gd name="T7" fmla="*/ 198 h 240"/>
                <a:gd name="T8" fmla="*/ 174 w 207"/>
                <a:gd name="T9" fmla="*/ 0 h 240"/>
                <a:gd name="T10" fmla="*/ 207 w 207"/>
                <a:gd name="T11" fmla="*/ 0 h 240"/>
                <a:gd name="T12" fmla="*/ 207 w 207"/>
                <a:gd name="T13" fmla="*/ 240 h 240"/>
                <a:gd name="T14" fmla="*/ 165 w 207"/>
                <a:gd name="T15" fmla="*/ 240 h 240"/>
                <a:gd name="T16" fmla="*/ 32 w 207"/>
                <a:gd name="T17" fmla="*/ 42 h 240"/>
                <a:gd name="T18" fmla="*/ 32 w 207"/>
                <a:gd name="T19" fmla="*/ 42 h 240"/>
                <a:gd name="T20" fmla="*/ 32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2" y="198"/>
                  </a:lnTo>
                  <a:lnTo>
                    <a:pt x="174" y="198"/>
                  </a:lnTo>
                  <a:lnTo>
                    <a:pt x="174" y="0"/>
                  </a:lnTo>
                  <a:lnTo>
                    <a:pt x="207" y="0"/>
                  </a:lnTo>
                  <a:lnTo>
                    <a:pt x="207" y="240"/>
                  </a:lnTo>
                  <a:lnTo>
                    <a:pt x="165" y="240"/>
                  </a:lnTo>
                  <a:lnTo>
                    <a:pt x="32" y="42"/>
                  </a:lnTo>
                  <a:lnTo>
                    <a:pt x="32" y="42"/>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userDrawn="1"/>
          </p:nvSpPr>
          <p:spPr bwMode="auto">
            <a:xfrm>
              <a:off x="14224000" y="-503238"/>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4"/>
            <p:cNvSpPr>
              <a:spLocks/>
            </p:cNvSpPr>
            <p:nvPr userDrawn="1"/>
          </p:nvSpPr>
          <p:spPr bwMode="auto">
            <a:xfrm>
              <a:off x="14652625" y="-503238"/>
              <a:ext cx="252413" cy="381000"/>
            </a:xfrm>
            <a:custGeom>
              <a:avLst/>
              <a:gdLst>
                <a:gd name="T0" fmla="*/ 0 w 159"/>
                <a:gd name="T1" fmla="*/ 0 h 240"/>
                <a:gd name="T2" fmla="*/ 154 w 159"/>
                <a:gd name="T3" fmla="*/ 0 h 240"/>
                <a:gd name="T4" fmla="*/ 154 w 159"/>
                <a:gd name="T5" fmla="*/ 30 h 240"/>
                <a:gd name="T6" fmla="*/ 31 w 159"/>
                <a:gd name="T7" fmla="*/ 30 h 240"/>
                <a:gd name="T8" fmla="*/ 31 w 159"/>
                <a:gd name="T9" fmla="*/ 102 h 240"/>
                <a:gd name="T10" fmla="*/ 145 w 159"/>
                <a:gd name="T11" fmla="*/ 102 h 240"/>
                <a:gd name="T12" fmla="*/ 145 w 159"/>
                <a:gd name="T13" fmla="*/ 133 h 240"/>
                <a:gd name="T14" fmla="*/ 31 w 159"/>
                <a:gd name="T15" fmla="*/ 133 h 240"/>
                <a:gd name="T16" fmla="*/ 31 w 159"/>
                <a:gd name="T17" fmla="*/ 209 h 240"/>
                <a:gd name="T18" fmla="*/ 159 w 159"/>
                <a:gd name="T19" fmla="*/ 209 h 240"/>
                <a:gd name="T20" fmla="*/ 159 w 159"/>
                <a:gd name="T21" fmla="*/ 240 h 240"/>
                <a:gd name="T22" fmla="*/ 0 w 159"/>
                <a:gd name="T23" fmla="*/ 240 h 240"/>
                <a:gd name="T24" fmla="*/ 0 w 159"/>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40">
                  <a:moveTo>
                    <a:pt x="0" y="0"/>
                  </a:moveTo>
                  <a:lnTo>
                    <a:pt x="154" y="0"/>
                  </a:lnTo>
                  <a:lnTo>
                    <a:pt x="154" y="30"/>
                  </a:lnTo>
                  <a:lnTo>
                    <a:pt x="31" y="30"/>
                  </a:lnTo>
                  <a:lnTo>
                    <a:pt x="31" y="102"/>
                  </a:lnTo>
                  <a:lnTo>
                    <a:pt x="145" y="102"/>
                  </a:lnTo>
                  <a:lnTo>
                    <a:pt x="145" y="133"/>
                  </a:lnTo>
                  <a:lnTo>
                    <a:pt x="31" y="133"/>
                  </a:lnTo>
                  <a:lnTo>
                    <a:pt x="31" y="209"/>
                  </a:lnTo>
                  <a:lnTo>
                    <a:pt x="159" y="209"/>
                  </a:lnTo>
                  <a:lnTo>
                    <a:pt x="159"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14955838" y="-511175"/>
              <a:ext cx="336550" cy="395288"/>
            </a:xfrm>
            <a:custGeom>
              <a:avLst/>
              <a:gdLst>
                <a:gd name="T0" fmla="*/ 123 w 212"/>
                <a:gd name="T1" fmla="*/ 0 h 249"/>
                <a:gd name="T2" fmla="*/ 156 w 212"/>
                <a:gd name="T3" fmla="*/ 2 h 249"/>
                <a:gd name="T4" fmla="*/ 184 w 212"/>
                <a:gd name="T5" fmla="*/ 16 h 249"/>
                <a:gd name="T6" fmla="*/ 207 w 212"/>
                <a:gd name="T7" fmla="*/ 37 h 249"/>
                <a:gd name="T8" fmla="*/ 179 w 212"/>
                <a:gd name="T9" fmla="*/ 56 h 249"/>
                <a:gd name="T10" fmla="*/ 165 w 212"/>
                <a:gd name="T11" fmla="*/ 42 h 249"/>
                <a:gd name="T12" fmla="*/ 144 w 212"/>
                <a:gd name="T13" fmla="*/ 33 h 249"/>
                <a:gd name="T14" fmla="*/ 123 w 212"/>
                <a:gd name="T15" fmla="*/ 30 h 249"/>
                <a:gd name="T16" fmla="*/ 93 w 212"/>
                <a:gd name="T17" fmla="*/ 35 h 249"/>
                <a:gd name="T18" fmla="*/ 68 w 212"/>
                <a:gd name="T19" fmla="*/ 49 h 249"/>
                <a:gd name="T20" fmla="*/ 49 w 212"/>
                <a:gd name="T21" fmla="*/ 70 h 249"/>
                <a:gd name="T22" fmla="*/ 37 w 212"/>
                <a:gd name="T23" fmla="*/ 96 h 249"/>
                <a:gd name="T24" fmla="*/ 33 w 212"/>
                <a:gd name="T25" fmla="*/ 126 h 249"/>
                <a:gd name="T26" fmla="*/ 37 w 212"/>
                <a:gd name="T27" fmla="*/ 156 h 249"/>
                <a:gd name="T28" fmla="*/ 49 w 212"/>
                <a:gd name="T29" fmla="*/ 182 h 249"/>
                <a:gd name="T30" fmla="*/ 68 w 212"/>
                <a:gd name="T31" fmla="*/ 200 h 249"/>
                <a:gd name="T32" fmla="*/ 93 w 212"/>
                <a:gd name="T33" fmla="*/ 214 h 249"/>
                <a:gd name="T34" fmla="*/ 123 w 212"/>
                <a:gd name="T35" fmla="*/ 219 h 249"/>
                <a:gd name="T36" fmla="*/ 147 w 212"/>
                <a:gd name="T37" fmla="*/ 217 h 249"/>
                <a:gd name="T38" fmla="*/ 168 w 212"/>
                <a:gd name="T39" fmla="*/ 205 h 249"/>
                <a:gd name="T40" fmla="*/ 184 w 212"/>
                <a:gd name="T41" fmla="*/ 189 h 249"/>
                <a:gd name="T42" fmla="*/ 212 w 212"/>
                <a:gd name="T43" fmla="*/ 207 h 249"/>
                <a:gd name="T44" fmla="*/ 205 w 212"/>
                <a:gd name="T45" fmla="*/ 217 h 249"/>
                <a:gd name="T46" fmla="*/ 193 w 212"/>
                <a:gd name="T47" fmla="*/ 228 h 249"/>
                <a:gd name="T48" fmla="*/ 175 w 212"/>
                <a:gd name="T49" fmla="*/ 238 h 249"/>
                <a:gd name="T50" fmla="*/ 151 w 212"/>
                <a:gd name="T51" fmla="*/ 247 h 249"/>
                <a:gd name="T52" fmla="*/ 121 w 212"/>
                <a:gd name="T53" fmla="*/ 249 h 249"/>
                <a:gd name="T54" fmla="*/ 86 w 212"/>
                <a:gd name="T55" fmla="*/ 245 h 249"/>
                <a:gd name="T56" fmla="*/ 56 w 212"/>
                <a:gd name="T57" fmla="*/ 231 h 249"/>
                <a:gd name="T58" fmla="*/ 33 w 212"/>
                <a:gd name="T59" fmla="*/ 212 h 249"/>
                <a:gd name="T60" fmla="*/ 14 w 212"/>
                <a:gd name="T61" fmla="*/ 186 h 249"/>
                <a:gd name="T62" fmla="*/ 2 w 212"/>
                <a:gd name="T63" fmla="*/ 156 h 249"/>
                <a:gd name="T64" fmla="*/ 0 w 212"/>
                <a:gd name="T65" fmla="*/ 126 h 249"/>
                <a:gd name="T66" fmla="*/ 5 w 212"/>
                <a:gd name="T67" fmla="*/ 84 h 249"/>
                <a:gd name="T68" fmla="*/ 21 w 212"/>
                <a:gd name="T69" fmla="*/ 49 h 249"/>
                <a:gd name="T70" fmla="*/ 49 w 212"/>
                <a:gd name="T71" fmla="*/ 23 h 249"/>
                <a:gd name="T72" fmla="*/ 82 w 212"/>
                <a:gd name="T73" fmla="*/ 5 h 249"/>
                <a:gd name="T74" fmla="*/ 123 w 212"/>
                <a:gd name="T7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249">
                  <a:moveTo>
                    <a:pt x="123" y="0"/>
                  </a:moveTo>
                  <a:lnTo>
                    <a:pt x="156" y="2"/>
                  </a:lnTo>
                  <a:lnTo>
                    <a:pt x="184" y="16"/>
                  </a:lnTo>
                  <a:lnTo>
                    <a:pt x="207" y="37"/>
                  </a:lnTo>
                  <a:lnTo>
                    <a:pt x="179" y="56"/>
                  </a:lnTo>
                  <a:lnTo>
                    <a:pt x="165" y="42"/>
                  </a:lnTo>
                  <a:lnTo>
                    <a:pt x="144" y="33"/>
                  </a:lnTo>
                  <a:lnTo>
                    <a:pt x="123" y="30"/>
                  </a:lnTo>
                  <a:lnTo>
                    <a:pt x="93" y="35"/>
                  </a:lnTo>
                  <a:lnTo>
                    <a:pt x="68" y="49"/>
                  </a:lnTo>
                  <a:lnTo>
                    <a:pt x="49" y="70"/>
                  </a:lnTo>
                  <a:lnTo>
                    <a:pt x="37" y="96"/>
                  </a:lnTo>
                  <a:lnTo>
                    <a:pt x="33" y="126"/>
                  </a:lnTo>
                  <a:lnTo>
                    <a:pt x="37" y="156"/>
                  </a:lnTo>
                  <a:lnTo>
                    <a:pt x="49" y="182"/>
                  </a:lnTo>
                  <a:lnTo>
                    <a:pt x="68" y="200"/>
                  </a:lnTo>
                  <a:lnTo>
                    <a:pt x="93" y="214"/>
                  </a:lnTo>
                  <a:lnTo>
                    <a:pt x="123" y="219"/>
                  </a:lnTo>
                  <a:lnTo>
                    <a:pt x="147" y="217"/>
                  </a:lnTo>
                  <a:lnTo>
                    <a:pt x="168" y="205"/>
                  </a:lnTo>
                  <a:lnTo>
                    <a:pt x="184" y="189"/>
                  </a:lnTo>
                  <a:lnTo>
                    <a:pt x="212" y="207"/>
                  </a:lnTo>
                  <a:lnTo>
                    <a:pt x="205" y="217"/>
                  </a:lnTo>
                  <a:lnTo>
                    <a:pt x="193" y="228"/>
                  </a:lnTo>
                  <a:lnTo>
                    <a:pt x="175" y="238"/>
                  </a:lnTo>
                  <a:lnTo>
                    <a:pt x="151" y="247"/>
                  </a:lnTo>
                  <a:lnTo>
                    <a:pt x="121" y="249"/>
                  </a:lnTo>
                  <a:lnTo>
                    <a:pt x="86" y="245"/>
                  </a:lnTo>
                  <a:lnTo>
                    <a:pt x="56" y="231"/>
                  </a:lnTo>
                  <a:lnTo>
                    <a:pt x="33" y="212"/>
                  </a:lnTo>
                  <a:lnTo>
                    <a:pt x="14" y="186"/>
                  </a:lnTo>
                  <a:lnTo>
                    <a:pt x="2" y="156"/>
                  </a:lnTo>
                  <a:lnTo>
                    <a:pt x="0" y="126"/>
                  </a:lnTo>
                  <a:lnTo>
                    <a:pt x="5" y="84"/>
                  </a:lnTo>
                  <a:lnTo>
                    <a:pt x="21" y="49"/>
                  </a:lnTo>
                  <a:lnTo>
                    <a:pt x="49" y="23"/>
                  </a:lnTo>
                  <a:lnTo>
                    <a:pt x="82"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15311438" y="-503238"/>
              <a:ext cx="295275" cy="381000"/>
            </a:xfrm>
            <a:custGeom>
              <a:avLst/>
              <a:gdLst>
                <a:gd name="T0" fmla="*/ 0 w 186"/>
                <a:gd name="T1" fmla="*/ 0 h 240"/>
                <a:gd name="T2" fmla="*/ 186 w 186"/>
                <a:gd name="T3" fmla="*/ 0 h 240"/>
                <a:gd name="T4" fmla="*/ 186 w 186"/>
                <a:gd name="T5" fmla="*/ 30 h 240"/>
                <a:gd name="T6" fmla="*/ 109 w 186"/>
                <a:gd name="T7" fmla="*/ 30 h 240"/>
                <a:gd name="T8" fmla="*/ 109 w 186"/>
                <a:gd name="T9" fmla="*/ 240 h 240"/>
                <a:gd name="T10" fmla="*/ 76 w 186"/>
                <a:gd name="T11" fmla="*/ 240 h 240"/>
                <a:gd name="T12" fmla="*/ 76 w 186"/>
                <a:gd name="T13" fmla="*/ 30 h 240"/>
                <a:gd name="T14" fmla="*/ 0 w 186"/>
                <a:gd name="T15" fmla="*/ 30 h 240"/>
                <a:gd name="T16" fmla="*/ 0 w 1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0">
                  <a:moveTo>
                    <a:pt x="0" y="0"/>
                  </a:moveTo>
                  <a:lnTo>
                    <a:pt x="186" y="0"/>
                  </a:lnTo>
                  <a:lnTo>
                    <a:pt x="186" y="30"/>
                  </a:lnTo>
                  <a:lnTo>
                    <a:pt x="109" y="30"/>
                  </a:lnTo>
                  <a:lnTo>
                    <a:pt x="109" y="240"/>
                  </a:lnTo>
                  <a:lnTo>
                    <a:pt x="76" y="240"/>
                  </a:lnTo>
                  <a:lnTo>
                    <a:pt x="76" y="30"/>
                  </a:lnTo>
                  <a:lnTo>
                    <a:pt x="0" y="3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Rectangle 27"/>
            <p:cNvSpPr>
              <a:spLocks noChangeArrowheads="1"/>
            </p:cNvSpPr>
            <p:nvPr userDrawn="1"/>
          </p:nvSpPr>
          <p:spPr bwMode="auto">
            <a:xfrm>
              <a:off x="15662275" y="-503238"/>
              <a:ext cx="50800" cy="3810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noEditPoints="1"/>
            </p:cNvSpPr>
            <p:nvPr userDrawn="1"/>
          </p:nvSpPr>
          <p:spPr bwMode="auto">
            <a:xfrm>
              <a:off x="15776575" y="-511175"/>
              <a:ext cx="395288" cy="395288"/>
            </a:xfrm>
            <a:custGeom>
              <a:avLst/>
              <a:gdLst>
                <a:gd name="T0" fmla="*/ 125 w 249"/>
                <a:gd name="T1" fmla="*/ 30 h 249"/>
                <a:gd name="T2" fmla="*/ 95 w 249"/>
                <a:gd name="T3" fmla="*/ 35 h 249"/>
                <a:gd name="T4" fmla="*/ 70 w 249"/>
                <a:gd name="T5" fmla="*/ 49 h 249"/>
                <a:gd name="T6" fmla="*/ 51 w 249"/>
                <a:gd name="T7" fmla="*/ 68 h 249"/>
                <a:gd name="T8" fmla="*/ 39 w 249"/>
                <a:gd name="T9" fmla="*/ 96 h 249"/>
                <a:gd name="T10" fmla="*/ 35 w 249"/>
                <a:gd name="T11" fmla="*/ 124 h 249"/>
                <a:gd name="T12" fmla="*/ 39 w 249"/>
                <a:gd name="T13" fmla="*/ 154 h 249"/>
                <a:gd name="T14" fmla="*/ 51 w 249"/>
                <a:gd name="T15" fmla="*/ 182 h 249"/>
                <a:gd name="T16" fmla="*/ 70 w 249"/>
                <a:gd name="T17" fmla="*/ 200 h 249"/>
                <a:gd name="T18" fmla="*/ 95 w 249"/>
                <a:gd name="T19" fmla="*/ 214 h 249"/>
                <a:gd name="T20" fmla="*/ 125 w 249"/>
                <a:gd name="T21" fmla="*/ 219 h 249"/>
                <a:gd name="T22" fmla="*/ 156 w 249"/>
                <a:gd name="T23" fmla="*/ 214 h 249"/>
                <a:gd name="T24" fmla="*/ 179 w 249"/>
                <a:gd name="T25" fmla="*/ 200 h 249"/>
                <a:gd name="T26" fmla="*/ 198 w 249"/>
                <a:gd name="T27" fmla="*/ 182 h 249"/>
                <a:gd name="T28" fmla="*/ 212 w 249"/>
                <a:gd name="T29" fmla="*/ 154 h 249"/>
                <a:gd name="T30" fmla="*/ 214 w 249"/>
                <a:gd name="T31" fmla="*/ 124 h 249"/>
                <a:gd name="T32" fmla="*/ 212 w 249"/>
                <a:gd name="T33" fmla="*/ 96 h 249"/>
                <a:gd name="T34" fmla="*/ 198 w 249"/>
                <a:gd name="T35" fmla="*/ 68 h 249"/>
                <a:gd name="T36" fmla="*/ 179 w 249"/>
                <a:gd name="T37" fmla="*/ 49 h 249"/>
                <a:gd name="T38" fmla="*/ 156 w 249"/>
                <a:gd name="T39" fmla="*/ 35 h 249"/>
                <a:gd name="T40" fmla="*/ 125 w 249"/>
                <a:gd name="T41" fmla="*/ 30 h 249"/>
                <a:gd name="T42" fmla="*/ 125 w 249"/>
                <a:gd name="T43" fmla="*/ 0 h 249"/>
                <a:gd name="T44" fmla="*/ 165 w 249"/>
                <a:gd name="T45" fmla="*/ 5 h 249"/>
                <a:gd name="T46" fmla="*/ 200 w 249"/>
                <a:gd name="T47" fmla="*/ 23 h 249"/>
                <a:gd name="T48" fmla="*/ 226 w 249"/>
                <a:gd name="T49" fmla="*/ 49 h 249"/>
                <a:gd name="T50" fmla="*/ 244 w 249"/>
                <a:gd name="T51" fmla="*/ 84 h 249"/>
                <a:gd name="T52" fmla="*/ 249 w 249"/>
                <a:gd name="T53" fmla="*/ 124 h 249"/>
                <a:gd name="T54" fmla="*/ 244 w 249"/>
                <a:gd name="T55" fmla="*/ 165 h 249"/>
                <a:gd name="T56" fmla="*/ 226 w 249"/>
                <a:gd name="T57" fmla="*/ 200 h 249"/>
                <a:gd name="T58" fmla="*/ 200 w 249"/>
                <a:gd name="T59" fmla="*/ 226 h 249"/>
                <a:gd name="T60" fmla="*/ 165 w 249"/>
                <a:gd name="T61" fmla="*/ 245 h 249"/>
                <a:gd name="T62" fmla="*/ 125 w 249"/>
                <a:gd name="T63" fmla="*/ 249 h 249"/>
                <a:gd name="T64" fmla="*/ 84 w 249"/>
                <a:gd name="T65" fmla="*/ 245 h 249"/>
                <a:gd name="T66" fmla="*/ 49 w 249"/>
                <a:gd name="T67" fmla="*/ 226 h 249"/>
                <a:gd name="T68" fmla="*/ 23 w 249"/>
                <a:gd name="T69" fmla="*/ 200 h 249"/>
                <a:gd name="T70" fmla="*/ 7 w 249"/>
                <a:gd name="T71" fmla="*/ 165 h 249"/>
                <a:gd name="T72" fmla="*/ 0 w 249"/>
                <a:gd name="T73" fmla="*/ 124 h 249"/>
                <a:gd name="T74" fmla="*/ 7 w 249"/>
                <a:gd name="T75" fmla="*/ 84 h 249"/>
                <a:gd name="T76" fmla="*/ 23 w 249"/>
                <a:gd name="T77" fmla="*/ 49 h 249"/>
                <a:gd name="T78" fmla="*/ 49 w 249"/>
                <a:gd name="T79" fmla="*/ 23 h 249"/>
                <a:gd name="T80" fmla="*/ 84 w 249"/>
                <a:gd name="T81" fmla="*/ 5 h 249"/>
                <a:gd name="T82" fmla="*/ 125 w 249"/>
                <a:gd name="T8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49">
                  <a:moveTo>
                    <a:pt x="125" y="30"/>
                  </a:moveTo>
                  <a:lnTo>
                    <a:pt x="95" y="35"/>
                  </a:lnTo>
                  <a:lnTo>
                    <a:pt x="70" y="49"/>
                  </a:lnTo>
                  <a:lnTo>
                    <a:pt x="51" y="68"/>
                  </a:lnTo>
                  <a:lnTo>
                    <a:pt x="39" y="96"/>
                  </a:lnTo>
                  <a:lnTo>
                    <a:pt x="35" y="124"/>
                  </a:lnTo>
                  <a:lnTo>
                    <a:pt x="39" y="154"/>
                  </a:lnTo>
                  <a:lnTo>
                    <a:pt x="51" y="182"/>
                  </a:lnTo>
                  <a:lnTo>
                    <a:pt x="70" y="200"/>
                  </a:lnTo>
                  <a:lnTo>
                    <a:pt x="95" y="214"/>
                  </a:lnTo>
                  <a:lnTo>
                    <a:pt x="125" y="219"/>
                  </a:lnTo>
                  <a:lnTo>
                    <a:pt x="156" y="214"/>
                  </a:lnTo>
                  <a:lnTo>
                    <a:pt x="179" y="200"/>
                  </a:lnTo>
                  <a:lnTo>
                    <a:pt x="198" y="182"/>
                  </a:lnTo>
                  <a:lnTo>
                    <a:pt x="212" y="154"/>
                  </a:lnTo>
                  <a:lnTo>
                    <a:pt x="214" y="124"/>
                  </a:lnTo>
                  <a:lnTo>
                    <a:pt x="212" y="96"/>
                  </a:lnTo>
                  <a:lnTo>
                    <a:pt x="198" y="68"/>
                  </a:lnTo>
                  <a:lnTo>
                    <a:pt x="179" y="49"/>
                  </a:lnTo>
                  <a:lnTo>
                    <a:pt x="156" y="35"/>
                  </a:lnTo>
                  <a:lnTo>
                    <a:pt x="125" y="30"/>
                  </a:lnTo>
                  <a:close/>
                  <a:moveTo>
                    <a:pt x="125" y="0"/>
                  </a:moveTo>
                  <a:lnTo>
                    <a:pt x="165" y="5"/>
                  </a:lnTo>
                  <a:lnTo>
                    <a:pt x="200" y="23"/>
                  </a:lnTo>
                  <a:lnTo>
                    <a:pt x="226" y="49"/>
                  </a:lnTo>
                  <a:lnTo>
                    <a:pt x="244" y="84"/>
                  </a:lnTo>
                  <a:lnTo>
                    <a:pt x="249" y="124"/>
                  </a:lnTo>
                  <a:lnTo>
                    <a:pt x="244" y="165"/>
                  </a:lnTo>
                  <a:lnTo>
                    <a:pt x="226" y="200"/>
                  </a:lnTo>
                  <a:lnTo>
                    <a:pt x="200" y="226"/>
                  </a:lnTo>
                  <a:lnTo>
                    <a:pt x="165" y="245"/>
                  </a:lnTo>
                  <a:lnTo>
                    <a:pt x="125" y="249"/>
                  </a:lnTo>
                  <a:lnTo>
                    <a:pt x="84" y="245"/>
                  </a:lnTo>
                  <a:lnTo>
                    <a:pt x="49" y="226"/>
                  </a:lnTo>
                  <a:lnTo>
                    <a:pt x="23" y="200"/>
                  </a:lnTo>
                  <a:lnTo>
                    <a:pt x="7" y="165"/>
                  </a:lnTo>
                  <a:lnTo>
                    <a:pt x="0" y="124"/>
                  </a:lnTo>
                  <a:lnTo>
                    <a:pt x="7" y="84"/>
                  </a:lnTo>
                  <a:lnTo>
                    <a:pt x="23" y="49"/>
                  </a:lnTo>
                  <a:lnTo>
                    <a:pt x="49" y="23"/>
                  </a:lnTo>
                  <a:lnTo>
                    <a:pt x="84"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9"/>
            <p:cNvSpPr>
              <a:spLocks/>
            </p:cNvSpPr>
            <p:nvPr userDrawn="1"/>
          </p:nvSpPr>
          <p:spPr bwMode="auto">
            <a:xfrm>
              <a:off x="16244888" y="-503238"/>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0"/>
            <p:cNvSpPr>
              <a:spLocks/>
            </p:cNvSpPr>
            <p:nvPr userDrawn="1"/>
          </p:nvSpPr>
          <p:spPr bwMode="auto">
            <a:xfrm>
              <a:off x="16640175" y="-511175"/>
              <a:ext cx="252413" cy="395288"/>
            </a:xfrm>
            <a:custGeom>
              <a:avLst/>
              <a:gdLst>
                <a:gd name="T0" fmla="*/ 89 w 159"/>
                <a:gd name="T1" fmla="*/ 0 h 249"/>
                <a:gd name="T2" fmla="*/ 114 w 159"/>
                <a:gd name="T3" fmla="*/ 2 h 249"/>
                <a:gd name="T4" fmla="*/ 138 w 159"/>
                <a:gd name="T5" fmla="*/ 9 h 249"/>
                <a:gd name="T6" fmla="*/ 156 w 159"/>
                <a:gd name="T7" fmla="*/ 26 h 249"/>
                <a:gd name="T8" fmla="*/ 131 w 159"/>
                <a:gd name="T9" fmla="*/ 51 h 249"/>
                <a:gd name="T10" fmla="*/ 114 w 159"/>
                <a:gd name="T11" fmla="*/ 35 h 249"/>
                <a:gd name="T12" fmla="*/ 89 w 159"/>
                <a:gd name="T13" fmla="*/ 30 h 249"/>
                <a:gd name="T14" fmla="*/ 66 w 159"/>
                <a:gd name="T15" fmla="*/ 33 h 249"/>
                <a:gd name="T16" fmla="*/ 52 w 159"/>
                <a:gd name="T17" fmla="*/ 42 h 249"/>
                <a:gd name="T18" fmla="*/ 45 w 159"/>
                <a:gd name="T19" fmla="*/ 54 h 249"/>
                <a:gd name="T20" fmla="*/ 42 w 159"/>
                <a:gd name="T21" fmla="*/ 65 h 249"/>
                <a:gd name="T22" fmla="*/ 47 w 159"/>
                <a:gd name="T23" fmla="*/ 84 h 249"/>
                <a:gd name="T24" fmla="*/ 56 w 159"/>
                <a:gd name="T25" fmla="*/ 93 h 249"/>
                <a:gd name="T26" fmla="*/ 73 w 159"/>
                <a:gd name="T27" fmla="*/ 103 h 249"/>
                <a:gd name="T28" fmla="*/ 91 w 159"/>
                <a:gd name="T29" fmla="*/ 110 h 249"/>
                <a:gd name="T30" fmla="*/ 110 w 159"/>
                <a:gd name="T31" fmla="*/ 114 h 249"/>
                <a:gd name="T32" fmla="*/ 128 w 159"/>
                <a:gd name="T33" fmla="*/ 124 h 249"/>
                <a:gd name="T34" fmla="*/ 145 w 159"/>
                <a:gd name="T35" fmla="*/ 135 h 249"/>
                <a:gd name="T36" fmla="*/ 156 w 159"/>
                <a:gd name="T37" fmla="*/ 151 h 249"/>
                <a:gd name="T38" fmla="*/ 159 w 159"/>
                <a:gd name="T39" fmla="*/ 177 h 249"/>
                <a:gd name="T40" fmla="*/ 156 w 159"/>
                <a:gd name="T41" fmla="*/ 203 h 249"/>
                <a:gd name="T42" fmla="*/ 145 w 159"/>
                <a:gd name="T43" fmla="*/ 221 h 249"/>
                <a:gd name="T44" fmla="*/ 126 w 159"/>
                <a:gd name="T45" fmla="*/ 238 h 249"/>
                <a:gd name="T46" fmla="*/ 103 w 159"/>
                <a:gd name="T47" fmla="*/ 247 h 249"/>
                <a:gd name="T48" fmla="*/ 77 w 159"/>
                <a:gd name="T49" fmla="*/ 249 h 249"/>
                <a:gd name="T50" fmla="*/ 47 w 159"/>
                <a:gd name="T51" fmla="*/ 247 h 249"/>
                <a:gd name="T52" fmla="*/ 21 w 159"/>
                <a:gd name="T53" fmla="*/ 235 h 249"/>
                <a:gd name="T54" fmla="*/ 0 w 159"/>
                <a:gd name="T55" fmla="*/ 217 h 249"/>
                <a:gd name="T56" fmla="*/ 26 w 159"/>
                <a:gd name="T57" fmla="*/ 193 h 249"/>
                <a:gd name="T58" fmla="*/ 40 w 159"/>
                <a:gd name="T59" fmla="*/ 210 h 249"/>
                <a:gd name="T60" fmla="*/ 59 w 159"/>
                <a:gd name="T61" fmla="*/ 217 h 249"/>
                <a:gd name="T62" fmla="*/ 77 w 159"/>
                <a:gd name="T63" fmla="*/ 219 h 249"/>
                <a:gd name="T64" fmla="*/ 93 w 159"/>
                <a:gd name="T65" fmla="*/ 217 h 249"/>
                <a:gd name="T66" fmla="*/ 110 w 159"/>
                <a:gd name="T67" fmla="*/ 210 h 249"/>
                <a:gd name="T68" fmla="*/ 121 w 159"/>
                <a:gd name="T69" fmla="*/ 198 h 249"/>
                <a:gd name="T70" fmla="*/ 126 w 159"/>
                <a:gd name="T71" fmla="*/ 179 h 249"/>
                <a:gd name="T72" fmla="*/ 121 w 159"/>
                <a:gd name="T73" fmla="*/ 165 h 249"/>
                <a:gd name="T74" fmla="*/ 110 w 159"/>
                <a:gd name="T75" fmla="*/ 154 h 249"/>
                <a:gd name="T76" fmla="*/ 96 w 159"/>
                <a:gd name="T77" fmla="*/ 147 h 249"/>
                <a:gd name="T78" fmla="*/ 77 w 159"/>
                <a:gd name="T79" fmla="*/ 140 h 249"/>
                <a:gd name="T80" fmla="*/ 56 w 159"/>
                <a:gd name="T81" fmla="*/ 133 h 249"/>
                <a:gd name="T82" fmla="*/ 38 w 159"/>
                <a:gd name="T83" fmla="*/ 126 h 249"/>
                <a:gd name="T84" fmla="*/ 21 w 159"/>
                <a:gd name="T85" fmla="*/ 112 h 249"/>
                <a:gd name="T86" fmla="*/ 12 w 159"/>
                <a:gd name="T87" fmla="*/ 93 h 249"/>
                <a:gd name="T88" fmla="*/ 7 w 159"/>
                <a:gd name="T89" fmla="*/ 65 h 249"/>
                <a:gd name="T90" fmla="*/ 10 w 159"/>
                <a:gd name="T91" fmla="*/ 49 h 249"/>
                <a:gd name="T92" fmla="*/ 19 w 159"/>
                <a:gd name="T93" fmla="*/ 30 h 249"/>
                <a:gd name="T94" fmla="*/ 35 w 159"/>
                <a:gd name="T95" fmla="*/ 14 h 249"/>
                <a:gd name="T96" fmla="*/ 59 w 159"/>
                <a:gd name="T97" fmla="*/ 2 h 249"/>
                <a:gd name="T98" fmla="*/ 89 w 159"/>
                <a:gd name="T9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249">
                  <a:moveTo>
                    <a:pt x="89" y="0"/>
                  </a:moveTo>
                  <a:lnTo>
                    <a:pt x="114" y="2"/>
                  </a:lnTo>
                  <a:lnTo>
                    <a:pt x="138" y="9"/>
                  </a:lnTo>
                  <a:lnTo>
                    <a:pt x="156" y="26"/>
                  </a:lnTo>
                  <a:lnTo>
                    <a:pt x="131" y="51"/>
                  </a:lnTo>
                  <a:lnTo>
                    <a:pt x="114" y="35"/>
                  </a:lnTo>
                  <a:lnTo>
                    <a:pt x="89" y="30"/>
                  </a:lnTo>
                  <a:lnTo>
                    <a:pt x="66" y="33"/>
                  </a:lnTo>
                  <a:lnTo>
                    <a:pt x="52" y="42"/>
                  </a:lnTo>
                  <a:lnTo>
                    <a:pt x="45" y="54"/>
                  </a:lnTo>
                  <a:lnTo>
                    <a:pt x="42" y="65"/>
                  </a:lnTo>
                  <a:lnTo>
                    <a:pt x="47" y="84"/>
                  </a:lnTo>
                  <a:lnTo>
                    <a:pt x="56" y="93"/>
                  </a:lnTo>
                  <a:lnTo>
                    <a:pt x="73" y="103"/>
                  </a:lnTo>
                  <a:lnTo>
                    <a:pt x="91" y="110"/>
                  </a:lnTo>
                  <a:lnTo>
                    <a:pt x="110" y="114"/>
                  </a:lnTo>
                  <a:lnTo>
                    <a:pt x="128" y="124"/>
                  </a:lnTo>
                  <a:lnTo>
                    <a:pt x="145" y="135"/>
                  </a:lnTo>
                  <a:lnTo>
                    <a:pt x="156" y="151"/>
                  </a:lnTo>
                  <a:lnTo>
                    <a:pt x="159" y="177"/>
                  </a:lnTo>
                  <a:lnTo>
                    <a:pt x="156" y="203"/>
                  </a:lnTo>
                  <a:lnTo>
                    <a:pt x="145" y="221"/>
                  </a:lnTo>
                  <a:lnTo>
                    <a:pt x="126" y="238"/>
                  </a:lnTo>
                  <a:lnTo>
                    <a:pt x="103" y="247"/>
                  </a:lnTo>
                  <a:lnTo>
                    <a:pt x="77" y="249"/>
                  </a:lnTo>
                  <a:lnTo>
                    <a:pt x="47" y="247"/>
                  </a:lnTo>
                  <a:lnTo>
                    <a:pt x="21" y="235"/>
                  </a:lnTo>
                  <a:lnTo>
                    <a:pt x="0" y="217"/>
                  </a:lnTo>
                  <a:lnTo>
                    <a:pt x="26" y="193"/>
                  </a:lnTo>
                  <a:lnTo>
                    <a:pt x="40" y="210"/>
                  </a:lnTo>
                  <a:lnTo>
                    <a:pt x="59" y="217"/>
                  </a:lnTo>
                  <a:lnTo>
                    <a:pt x="77" y="219"/>
                  </a:lnTo>
                  <a:lnTo>
                    <a:pt x="93" y="217"/>
                  </a:lnTo>
                  <a:lnTo>
                    <a:pt x="110" y="210"/>
                  </a:lnTo>
                  <a:lnTo>
                    <a:pt x="121" y="198"/>
                  </a:lnTo>
                  <a:lnTo>
                    <a:pt x="126" y="179"/>
                  </a:lnTo>
                  <a:lnTo>
                    <a:pt x="121" y="165"/>
                  </a:lnTo>
                  <a:lnTo>
                    <a:pt x="110" y="154"/>
                  </a:lnTo>
                  <a:lnTo>
                    <a:pt x="96" y="147"/>
                  </a:lnTo>
                  <a:lnTo>
                    <a:pt x="77" y="140"/>
                  </a:lnTo>
                  <a:lnTo>
                    <a:pt x="56" y="133"/>
                  </a:lnTo>
                  <a:lnTo>
                    <a:pt x="38" y="126"/>
                  </a:lnTo>
                  <a:lnTo>
                    <a:pt x="21" y="112"/>
                  </a:lnTo>
                  <a:lnTo>
                    <a:pt x="12" y="93"/>
                  </a:lnTo>
                  <a:lnTo>
                    <a:pt x="7" y="65"/>
                  </a:lnTo>
                  <a:lnTo>
                    <a:pt x="10" y="49"/>
                  </a:lnTo>
                  <a:lnTo>
                    <a:pt x="19" y="30"/>
                  </a:lnTo>
                  <a:lnTo>
                    <a:pt x="35" y="14"/>
                  </a:lnTo>
                  <a:lnTo>
                    <a:pt x="59" y="2"/>
                  </a:lnTo>
                  <a:lnTo>
                    <a:pt x="8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1"/>
            <p:cNvSpPr>
              <a:spLocks/>
            </p:cNvSpPr>
            <p:nvPr userDrawn="1"/>
          </p:nvSpPr>
          <p:spPr bwMode="auto">
            <a:xfrm>
              <a:off x="10836275" y="3175"/>
              <a:ext cx="239713" cy="381000"/>
            </a:xfrm>
            <a:custGeom>
              <a:avLst/>
              <a:gdLst>
                <a:gd name="T0" fmla="*/ 0 w 151"/>
                <a:gd name="T1" fmla="*/ 0 h 240"/>
                <a:gd name="T2" fmla="*/ 151 w 151"/>
                <a:gd name="T3" fmla="*/ 0 h 240"/>
                <a:gd name="T4" fmla="*/ 151 w 151"/>
                <a:gd name="T5" fmla="*/ 30 h 240"/>
                <a:gd name="T6" fmla="*/ 33 w 151"/>
                <a:gd name="T7" fmla="*/ 30 h 240"/>
                <a:gd name="T8" fmla="*/ 33 w 151"/>
                <a:gd name="T9" fmla="*/ 105 h 240"/>
                <a:gd name="T10" fmla="*/ 142 w 151"/>
                <a:gd name="T11" fmla="*/ 105 h 240"/>
                <a:gd name="T12" fmla="*/ 142 w 151"/>
                <a:gd name="T13" fmla="*/ 135 h 240"/>
                <a:gd name="T14" fmla="*/ 33 w 151"/>
                <a:gd name="T15" fmla="*/ 135 h 240"/>
                <a:gd name="T16" fmla="*/ 33 w 151"/>
                <a:gd name="T17" fmla="*/ 240 h 240"/>
                <a:gd name="T18" fmla="*/ 0 w 151"/>
                <a:gd name="T19" fmla="*/ 240 h 240"/>
                <a:gd name="T20" fmla="*/ 0 w 151"/>
                <a:gd name="T2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240">
                  <a:moveTo>
                    <a:pt x="0" y="0"/>
                  </a:moveTo>
                  <a:lnTo>
                    <a:pt x="151" y="0"/>
                  </a:lnTo>
                  <a:lnTo>
                    <a:pt x="151" y="30"/>
                  </a:lnTo>
                  <a:lnTo>
                    <a:pt x="33" y="30"/>
                  </a:lnTo>
                  <a:lnTo>
                    <a:pt x="33" y="105"/>
                  </a:lnTo>
                  <a:lnTo>
                    <a:pt x="142" y="105"/>
                  </a:lnTo>
                  <a:lnTo>
                    <a:pt x="142" y="135"/>
                  </a:lnTo>
                  <a:lnTo>
                    <a:pt x="33" y="135"/>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2"/>
            <p:cNvSpPr>
              <a:spLocks noEditPoints="1"/>
            </p:cNvSpPr>
            <p:nvPr userDrawn="1"/>
          </p:nvSpPr>
          <p:spPr bwMode="auto">
            <a:xfrm>
              <a:off x="11114088" y="-7938"/>
              <a:ext cx="395288" cy="400050"/>
            </a:xfrm>
            <a:custGeom>
              <a:avLst/>
              <a:gdLst>
                <a:gd name="T0" fmla="*/ 125 w 249"/>
                <a:gd name="T1" fmla="*/ 33 h 252"/>
                <a:gd name="T2" fmla="*/ 95 w 249"/>
                <a:gd name="T3" fmla="*/ 37 h 252"/>
                <a:gd name="T4" fmla="*/ 70 w 249"/>
                <a:gd name="T5" fmla="*/ 49 h 252"/>
                <a:gd name="T6" fmla="*/ 51 w 249"/>
                <a:gd name="T7" fmla="*/ 70 h 252"/>
                <a:gd name="T8" fmla="*/ 39 w 249"/>
                <a:gd name="T9" fmla="*/ 98 h 252"/>
                <a:gd name="T10" fmla="*/ 35 w 249"/>
                <a:gd name="T11" fmla="*/ 126 h 252"/>
                <a:gd name="T12" fmla="*/ 39 w 249"/>
                <a:gd name="T13" fmla="*/ 156 h 252"/>
                <a:gd name="T14" fmla="*/ 51 w 249"/>
                <a:gd name="T15" fmla="*/ 182 h 252"/>
                <a:gd name="T16" fmla="*/ 70 w 249"/>
                <a:gd name="T17" fmla="*/ 203 h 252"/>
                <a:gd name="T18" fmla="*/ 95 w 249"/>
                <a:gd name="T19" fmla="*/ 217 h 252"/>
                <a:gd name="T20" fmla="*/ 125 w 249"/>
                <a:gd name="T21" fmla="*/ 221 h 252"/>
                <a:gd name="T22" fmla="*/ 156 w 249"/>
                <a:gd name="T23" fmla="*/ 217 h 252"/>
                <a:gd name="T24" fmla="*/ 179 w 249"/>
                <a:gd name="T25" fmla="*/ 203 h 252"/>
                <a:gd name="T26" fmla="*/ 200 w 249"/>
                <a:gd name="T27" fmla="*/ 182 h 252"/>
                <a:gd name="T28" fmla="*/ 212 w 249"/>
                <a:gd name="T29" fmla="*/ 156 h 252"/>
                <a:gd name="T30" fmla="*/ 214 w 249"/>
                <a:gd name="T31" fmla="*/ 126 h 252"/>
                <a:gd name="T32" fmla="*/ 212 w 249"/>
                <a:gd name="T33" fmla="*/ 98 h 252"/>
                <a:gd name="T34" fmla="*/ 200 w 249"/>
                <a:gd name="T35" fmla="*/ 70 h 252"/>
                <a:gd name="T36" fmla="*/ 179 w 249"/>
                <a:gd name="T37" fmla="*/ 49 h 252"/>
                <a:gd name="T38" fmla="*/ 156 w 249"/>
                <a:gd name="T39" fmla="*/ 37 h 252"/>
                <a:gd name="T40" fmla="*/ 125 w 249"/>
                <a:gd name="T41" fmla="*/ 33 h 252"/>
                <a:gd name="T42" fmla="*/ 125 w 249"/>
                <a:gd name="T43" fmla="*/ 0 h 252"/>
                <a:gd name="T44" fmla="*/ 165 w 249"/>
                <a:gd name="T45" fmla="*/ 7 h 252"/>
                <a:gd name="T46" fmla="*/ 200 w 249"/>
                <a:gd name="T47" fmla="*/ 26 h 252"/>
                <a:gd name="T48" fmla="*/ 226 w 249"/>
                <a:gd name="T49" fmla="*/ 51 h 252"/>
                <a:gd name="T50" fmla="*/ 244 w 249"/>
                <a:gd name="T51" fmla="*/ 86 h 252"/>
                <a:gd name="T52" fmla="*/ 249 w 249"/>
                <a:gd name="T53" fmla="*/ 126 h 252"/>
                <a:gd name="T54" fmla="*/ 244 w 249"/>
                <a:gd name="T55" fmla="*/ 168 h 252"/>
                <a:gd name="T56" fmla="*/ 226 w 249"/>
                <a:gd name="T57" fmla="*/ 203 h 252"/>
                <a:gd name="T58" fmla="*/ 200 w 249"/>
                <a:gd name="T59" fmla="*/ 228 h 252"/>
                <a:gd name="T60" fmla="*/ 165 w 249"/>
                <a:gd name="T61" fmla="*/ 247 h 252"/>
                <a:gd name="T62" fmla="*/ 125 w 249"/>
                <a:gd name="T63" fmla="*/ 252 h 252"/>
                <a:gd name="T64" fmla="*/ 84 w 249"/>
                <a:gd name="T65" fmla="*/ 247 h 252"/>
                <a:gd name="T66" fmla="*/ 49 w 249"/>
                <a:gd name="T67" fmla="*/ 228 h 252"/>
                <a:gd name="T68" fmla="*/ 23 w 249"/>
                <a:gd name="T69" fmla="*/ 203 h 252"/>
                <a:gd name="T70" fmla="*/ 7 w 249"/>
                <a:gd name="T71" fmla="*/ 168 h 252"/>
                <a:gd name="T72" fmla="*/ 0 w 249"/>
                <a:gd name="T73" fmla="*/ 126 h 252"/>
                <a:gd name="T74" fmla="*/ 7 w 249"/>
                <a:gd name="T75" fmla="*/ 86 h 252"/>
                <a:gd name="T76" fmla="*/ 23 w 249"/>
                <a:gd name="T77" fmla="*/ 51 h 252"/>
                <a:gd name="T78" fmla="*/ 49 w 249"/>
                <a:gd name="T79" fmla="*/ 26 h 252"/>
                <a:gd name="T80" fmla="*/ 84 w 249"/>
                <a:gd name="T81" fmla="*/ 7 h 252"/>
                <a:gd name="T82" fmla="*/ 125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5" y="33"/>
                  </a:moveTo>
                  <a:lnTo>
                    <a:pt x="95" y="37"/>
                  </a:lnTo>
                  <a:lnTo>
                    <a:pt x="70" y="49"/>
                  </a:lnTo>
                  <a:lnTo>
                    <a:pt x="51" y="70"/>
                  </a:lnTo>
                  <a:lnTo>
                    <a:pt x="39" y="98"/>
                  </a:lnTo>
                  <a:lnTo>
                    <a:pt x="35" y="126"/>
                  </a:lnTo>
                  <a:lnTo>
                    <a:pt x="39" y="156"/>
                  </a:lnTo>
                  <a:lnTo>
                    <a:pt x="51" y="182"/>
                  </a:lnTo>
                  <a:lnTo>
                    <a:pt x="70" y="203"/>
                  </a:lnTo>
                  <a:lnTo>
                    <a:pt x="95" y="217"/>
                  </a:lnTo>
                  <a:lnTo>
                    <a:pt x="125" y="221"/>
                  </a:lnTo>
                  <a:lnTo>
                    <a:pt x="156" y="217"/>
                  </a:lnTo>
                  <a:lnTo>
                    <a:pt x="179" y="203"/>
                  </a:lnTo>
                  <a:lnTo>
                    <a:pt x="200" y="182"/>
                  </a:lnTo>
                  <a:lnTo>
                    <a:pt x="212" y="156"/>
                  </a:lnTo>
                  <a:lnTo>
                    <a:pt x="214" y="126"/>
                  </a:lnTo>
                  <a:lnTo>
                    <a:pt x="212" y="98"/>
                  </a:lnTo>
                  <a:lnTo>
                    <a:pt x="200" y="70"/>
                  </a:lnTo>
                  <a:lnTo>
                    <a:pt x="179" y="49"/>
                  </a:lnTo>
                  <a:lnTo>
                    <a:pt x="156" y="37"/>
                  </a:lnTo>
                  <a:lnTo>
                    <a:pt x="125" y="33"/>
                  </a:lnTo>
                  <a:close/>
                  <a:moveTo>
                    <a:pt x="125" y="0"/>
                  </a:moveTo>
                  <a:lnTo>
                    <a:pt x="165" y="7"/>
                  </a:lnTo>
                  <a:lnTo>
                    <a:pt x="200" y="26"/>
                  </a:lnTo>
                  <a:lnTo>
                    <a:pt x="226" y="51"/>
                  </a:lnTo>
                  <a:lnTo>
                    <a:pt x="244" y="86"/>
                  </a:lnTo>
                  <a:lnTo>
                    <a:pt x="249" y="126"/>
                  </a:lnTo>
                  <a:lnTo>
                    <a:pt x="244" y="168"/>
                  </a:lnTo>
                  <a:lnTo>
                    <a:pt x="226" y="203"/>
                  </a:lnTo>
                  <a:lnTo>
                    <a:pt x="200" y="228"/>
                  </a:lnTo>
                  <a:lnTo>
                    <a:pt x="165" y="247"/>
                  </a:lnTo>
                  <a:lnTo>
                    <a:pt x="125" y="252"/>
                  </a:lnTo>
                  <a:lnTo>
                    <a:pt x="84" y="247"/>
                  </a:lnTo>
                  <a:lnTo>
                    <a:pt x="49" y="228"/>
                  </a:lnTo>
                  <a:lnTo>
                    <a:pt x="23" y="203"/>
                  </a:lnTo>
                  <a:lnTo>
                    <a:pt x="7" y="168"/>
                  </a:lnTo>
                  <a:lnTo>
                    <a:pt x="0" y="126"/>
                  </a:lnTo>
                  <a:lnTo>
                    <a:pt x="7" y="86"/>
                  </a:lnTo>
                  <a:lnTo>
                    <a:pt x="23" y="51"/>
                  </a:lnTo>
                  <a:lnTo>
                    <a:pt x="49" y="26"/>
                  </a:lnTo>
                  <a:lnTo>
                    <a:pt x="84" y="7"/>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3"/>
            <p:cNvSpPr>
              <a:spLocks noEditPoints="1"/>
            </p:cNvSpPr>
            <p:nvPr userDrawn="1"/>
          </p:nvSpPr>
          <p:spPr bwMode="auto">
            <a:xfrm>
              <a:off x="11576050" y="3175"/>
              <a:ext cx="269875" cy="381000"/>
            </a:xfrm>
            <a:custGeom>
              <a:avLst/>
              <a:gdLst>
                <a:gd name="T0" fmla="*/ 32 w 170"/>
                <a:gd name="T1" fmla="*/ 28 h 240"/>
                <a:gd name="T2" fmla="*/ 32 w 170"/>
                <a:gd name="T3" fmla="*/ 105 h 240"/>
                <a:gd name="T4" fmla="*/ 74 w 170"/>
                <a:gd name="T5" fmla="*/ 105 h 240"/>
                <a:gd name="T6" fmla="*/ 90 w 170"/>
                <a:gd name="T7" fmla="*/ 105 h 240"/>
                <a:gd name="T8" fmla="*/ 104 w 170"/>
                <a:gd name="T9" fmla="*/ 100 h 240"/>
                <a:gd name="T10" fmla="*/ 116 w 170"/>
                <a:gd name="T11" fmla="*/ 96 h 240"/>
                <a:gd name="T12" fmla="*/ 123 w 170"/>
                <a:gd name="T13" fmla="*/ 84 h 240"/>
                <a:gd name="T14" fmla="*/ 125 w 170"/>
                <a:gd name="T15" fmla="*/ 68 h 240"/>
                <a:gd name="T16" fmla="*/ 123 w 170"/>
                <a:gd name="T17" fmla="*/ 51 h 240"/>
                <a:gd name="T18" fmla="*/ 116 w 170"/>
                <a:gd name="T19" fmla="*/ 40 h 240"/>
                <a:gd name="T20" fmla="*/ 104 w 170"/>
                <a:gd name="T21" fmla="*/ 33 h 240"/>
                <a:gd name="T22" fmla="*/ 90 w 170"/>
                <a:gd name="T23" fmla="*/ 30 h 240"/>
                <a:gd name="T24" fmla="*/ 74 w 170"/>
                <a:gd name="T25" fmla="*/ 28 h 240"/>
                <a:gd name="T26" fmla="*/ 32 w 170"/>
                <a:gd name="T27" fmla="*/ 28 h 240"/>
                <a:gd name="T28" fmla="*/ 0 w 170"/>
                <a:gd name="T29" fmla="*/ 0 h 240"/>
                <a:gd name="T30" fmla="*/ 83 w 170"/>
                <a:gd name="T31" fmla="*/ 0 h 240"/>
                <a:gd name="T32" fmla="*/ 111 w 170"/>
                <a:gd name="T33" fmla="*/ 2 h 240"/>
                <a:gd name="T34" fmla="*/ 130 w 170"/>
                <a:gd name="T35" fmla="*/ 12 h 240"/>
                <a:gd name="T36" fmla="*/ 144 w 170"/>
                <a:gd name="T37" fmla="*/ 23 h 240"/>
                <a:gd name="T38" fmla="*/ 153 w 170"/>
                <a:gd name="T39" fmla="*/ 37 h 240"/>
                <a:gd name="T40" fmla="*/ 158 w 170"/>
                <a:gd name="T41" fmla="*/ 51 h 240"/>
                <a:gd name="T42" fmla="*/ 160 w 170"/>
                <a:gd name="T43" fmla="*/ 68 h 240"/>
                <a:gd name="T44" fmla="*/ 156 w 170"/>
                <a:gd name="T45" fmla="*/ 89 h 240"/>
                <a:gd name="T46" fmla="*/ 144 w 170"/>
                <a:gd name="T47" fmla="*/ 109 h 240"/>
                <a:gd name="T48" fmla="*/ 125 w 170"/>
                <a:gd name="T49" fmla="*/ 123 h 240"/>
                <a:gd name="T50" fmla="*/ 102 w 170"/>
                <a:gd name="T51" fmla="*/ 130 h 240"/>
                <a:gd name="T52" fmla="*/ 170 w 170"/>
                <a:gd name="T53" fmla="*/ 240 h 240"/>
                <a:gd name="T54" fmla="*/ 130 w 170"/>
                <a:gd name="T55" fmla="*/ 240 h 240"/>
                <a:gd name="T56" fmla="*/ 69 w 170"/>
                <a:gd name="T57" fmla="*/ 133 h 240"/>
                <a:gd name="T58" fmla="*/ 32 w 170"/>
                <a:gd name="T59" fmla="*/ 133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90" y="105"/>
                  </a:lnTo>
                  <a:lnTo>
                    <a:pt x="104" y="100"/>
                  </a:lnTo>
                  <a:lnTo>
                    <a:pt x="116" y="96"/>
                  </a:lnTo>
                  <a:lnTo>
                    <a:pt x="123" y="84"/>
                  </a:lnTo>
                  <a:lnTo>
                    <a:pt x="125" y="68"/>
                  </a:lnTo>
                  <a:lnTo>
                    <a:pt x="123" y="51"/>
                  </a:lnTo>
                  <a:lnTo>
                    <a:pt x="116" y="40"/>
                  </a:lnTo>
                  <a:lnTo>
                    <a:pt x="104" y="33"/>
                  </a:lnTo>
                  <a:lnTo>
                    <a:pt x="90" y="30"/>
                  </a:lnTo>
                  <a:lnTo>
                    <a:pt x="74" y="28"/>
                  </a:lnTo>
                  <a:lnTo>
                    <a:pt x="32" y="28"/>
                  </a:lnTo>
                  <a:close/>
                  <a:moveTo>
                    <a:pt x="0" y="0"/>
                  </a:moveTo>
                  <a:lnTo>
                    <a:pt x="83" y="0"/>
                  </a:lnTo>
                  <a:lnTo>
                    <a:pt x="111" y="2"/>
                  </a:lnTo>
                  <a:lnTo>
                    <a:pt x="130" y="12"/>
                  </a:lnTo>
                  <a:lnTo>
                    <a:pt x="144" y="23"/>
                  </a:lnTo>
                  <a:lnTo>
                    <a:pt x="153" y="37"/>
                  </a:lnTo>
                  <a:lnTo>
                    <a:pt x="158" y="51"/>
                  </a:lnTo>
                  <a:lnTo>
                    <a:pt x="160" y="68"/>
                  </a:lnTo>
                  <a:lnTo>
                    <a:pt x="156" y="89"/>
                  </a:lnTo>
                  <a:lnTo>
                    <a:pt x="144" y="109"/>
                  </a:lnTo>
                  <a:lnTo>
                    <a:pt x="125" y="123"/>
                  </a:lnTo>
                  <a:lnTo>
                    <a:pt x="102" y="130"/>
                  </a:lnTo>
                  <a:lnTo>
                    <a:pt x="170" y="240"/>
                  </a:lnTo>
                  <a:lnTo>
                    <a:pt x="130" y="240"/>
                  </a:lnTo>
                  <a:lnTo>
                    <a:pt x="69" y="133"/>
                  </a:lnTo>
                  <a:lnTo>
                    <a:pt x="32" y="133"/>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1988800" y="3175"/>
              <a:ext cx="373063" cy="381000"/>
            </a:xfrm>
            <a:custGeom>
              <a:avLst/>
              <a:gdLst>
                <a:gd name="T0" fmla="*/ 117 w 235"/>
                <a:gd name="T1" fmla="*/ 42 h 240"/>
                <a:gd name="T2" fmla="*/ 72 w 235"/>
                <a:gd name="T3" fmla="*/ 151 h 240"/>
                <a:gd name="T4" fmla="*/ 163 w 235"/>
                <a:gd name="T5" fmla="*/ 151 h 240"/>
                <a:gd name="T6" fmla="*/ 119 w 235"/>
                <a:gd name="T7" fmla="*/ 42 h 240"/>
                <a:gd name="T8" fmla="*/ 117 w 235"/>
                <a:gd name="T9" fmla="*/ 42 h 240"/>
                <a:gd name="T10" fmla="*/ 105 w 235"/>
                <a:gd name="T11" fmla="*/ 0 h 240"/>
                <a:gd name="T12" fmla="*/ 135 w 235"/>
                <a:gd name="T13" fmla="*/ 0 h 240"/>
                <a:gd name="T14" fmla="*/ 235 w 235"/>
                <a:gd name="T15" fmla="*/ 240 h 240"/>
                <a:gd name="T16" fmla="*/ 198 w 235"/>
                <a:gd name="T17" fmla="*/ 240 h 240"/>
                <a:gd name="T18" fmla="*/ 175 w 235"/>
                <a:gd name="T19" fmla="*/ 179 h 240"/>
                <a:gd name="T20" fmla="*/ 61 w 235"/>
                <a:gd name="T21" fmla="*/ 179 h 240"/>
                <a:gd name="T22" fmla="*/ 38 w 235"/>
                <a:gd name="T23" fmla="*/ 240 h 240"/>
                <a:gd name="T24" fmla="*/ 0 w 235"/>
                <a:gd name="T25" fmla="*/ 240 h 240"/>
                <a:gd name="T26" fmla="*/ 105 w 235"/>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240">
                  <a:moveTo>
                    <a:pt x="117" y="42"/>
                  </a:moveTo>
                  <a:lnTo>
                    <a:pt x="72" y="151"/>
                  </a:lnTo>
                  <a:lnTo>
                    <a:pt x="163" y="151"/>
                  </a:lnTo>
                  <a:lnTo>
                    <a:pt x="119" y="42"/>
                  </a:lnTo>
                  <a:lnTo>
                    <a:pt x="117" y="42"/>
                  </a:lnTo>
                  <a:close/>
                  <a:moveTo>
                    <a:pt x="105" y="0"/>
                  </a:moveTo>
                  <a:lnTo>
                    <a:pt x="135" y="0"/>
                  </a:lnTo>
                  <a:lnTo>
                    <a:pt x="235" y="240"/>
                  </a:lnTo>
                  <a:lnTo>
                    <a:pt x="198" y="240"/>
                  </a:lnTo>
                  <a:lnTo>
                    <a:pt x="175" y="179"/>
                  </a:lnTo>
                  <a:lnTo>
                    <a:pt x="61" y="179"/>
                  </a:lnTo>
                  <a:lnTo>
                    <a:pt x="38" y="240"/>
                  </a:lnTo>
                  <a:lnTo>
                    <a:pt x="0" y="240"/>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p:cNvSpPr>
            <p:nvPr userDrawn="1"/>
          </p:nvSpPr>
          <p:spPr bwMode="auto">
            <a:xfrm>
              <a:off x="12514263" y="-7938"/>
              <a:ext cx="254000" cy="400050"/>
            </a:xfrm>
            <a:custGeom>
              <a:avLst/>
              <a:gdLst>
                <a:gd name="T0" fmla="*/ 88 w 160"/>
                <a:gd name="T1" fmla="*/ 0 h 252"/>
                <a:gd name="T2" fmla="*/ 114 w 160"/>
                <a:gd name="T3" fmla="*/ 2 h 252"/>
                <a:gd name="T4" fmla="*/ 137 w 160"/>
                <a:gd name="T5" fmla="*/ 12 h 252"/>
                <a:gd name="T6" fmla="*/ 158 w 160"/>
                <a:gd name="T7" fmla="*/ 28 h 252"/>
                <a:gd name="T8" fmla="*/ 130 w 160"/>
                <a:gd name="T9" fmla="*/ 54 h 252"/>
                <a:gd name="T10" fmla="*/ 114 w 160"/>
                <a:gd name="T11" fmla="*/ 37 h 252"/>
                <a:gd name="T12" fmla="*/ 88 w 160"/>
                <a:gd name="T13" fmla="*/ 33 h 252"/>
                <a:gd name="T14" fmla="*/ 65 w 160"/>
                <a:gd name="T15" fmla="*/ 35 h 252"/>
                <a:gd name="T16" fmla="*/ 51 w 160"/>
                <a:gd name="T17" fmla="*/ 44 h 252"/>
                <a:gd name="T18" fmla="*/ 44 w 160"/>
                <a:gd name="T19" fmla="*/ 56 h 252"/>
                <a:gd name="T20" fmla="*/ 42 w 160"/>
                <a:gd name="T21" fmla="*/ 68 h 252"/>
                <a:gd name="T22" fmla="*/ 46 w 160"/>
                <a:gd name="T23" fmla="*/ 84 h 252"/>
                <a:gd name="T24" fmla="*/ 56 w 160"/>
                <a:gd name="T25" fmla="*/ 96 h 252"/>
                <a:gd name="T26" fmla="*/ 72 w 160"/>
                <a:gd name="T27" fmla="*/ 105 h 252"/>
                <a:gd name="T28" fmla="*/ 91 w 160"/>
                <a:gd name="T29" fmla="*/ 109 h 252"/>
                <a:gd name="T30" fmla="*/ 112 w 160"/>
                <a:gd name="T31" fmla="*/ 116 h 252"/>
                <a:gd name="T32" fmla="*/ 130 w 160"/>
                <a:gd name="T33" fmla="*/ 126 h 252"/>
                <a:gd name="T34" fmla="*/ 144 w 160"/>
                <a:gd name="T35" fmla="*/ 137 h 252"/>
                <a:gd name="T36" fmla="*/ 156 w 160"/>
                <a:gd name="T37" fmla="*/ 154 h 252"/>
                <a:gd name="T38" fmla="*/ 160 w 160"/>
                <a:gd name="T39" fmla="*/ 179 h 252"/>
                <a:gd name="T40" fmla="*/ 156 w 160"/>
                <a:gd name="T41" fmla="*/ 203 h 252"/>
                <a:gd name="T42" fmla="*/ 144 w 160"/>
                <a:gd name="T43" fmla="*/ 224 h 252"/>
                <a:gd name="T44" fmla="*/ 125 w 160"/>
                <a:gd name="T45" fmla="*/ 240 h 252"/>
                <a:gd name="T46" fmla="*/ 102 w 160"/>
                <a:gd name="T47" fmla="*/ 249 h 252"/>
                <a:gd name="T48" fmla="*/ 77 w 160"/>
                <a:gd name="T49" fmla="*/ 252 h 252"/>
                <a:gd name="T50" fmla="*/ 46 w 160"/>
                <a:gd name="T51" fmla="*/ 249 h 252"/>
                <a:gd name="T52" fmla="*/ 21 w 160"/>
                <a:gd name="T53" fmla="*/ 238 h 252"/>
                <a:gd name="T54" fmla="*/ 0 w 160"/>
                <a:gd name="T55" fmla="*/ 219 h 252"/>
                <a:gd name="T56" fmla="*/ 28 w 160"/>
                <a:gd name="T57" fmla="*/ 196 h 252"/>
                <a:gd name="T58" fmla="*/ 42 w 160"/>
                <a:gd name="T59" fmla="*/ 210 h 252"/>
                <a:gd name="T60" fmla="*/ 58 w 160"/>
                <a:gd name="T61" fmla="*/ 219 h 252"/>
                <a:gd name="T62" fmla="*/ 77 w 160"/>
                <a:gd name="T63" fmla="*/ 221 h 252"/>
                <a:gd name="T64" fmla="*/ 93 w 160"/>
                <a:gd name="T65" fmla="*/ 219 h 252"/>
                <a:gd name="T66" fmla="*/ 109 w 160"/>
                <a:gd name="T67" fmla="*/ 212 h 252"/>
                <a:gd name="T68" fmla="*/ 121 w 160"/>
                <a:gd name="T69" fmla="*/ 200 h 252"/>
                <a:gd name="T70" fmla="*/ 125 w 160"/>
                <a:gd name="T71" fmla="*/ 182 h 252"/>
                <a:gd name="T72" fmla="*/ 121 w 160"/>
                <a:gd name="T73" fmla="*/ 168 h 252"/>
                <a:gd name="T74" fmla="*/ 109 w 160"/>
                <a:gd name="T75" fmla="*/ 156 h 252"/>
                <a:gd name="T76" fmla="*/ 95 w 160"/>
                <a:gd name="T77" fmla="*/ 149 h 252"/>
                <a:gd name="T78" fmla="*/ 77 w 160"/>
                <a:gd name="T79" fmla="*/ 142 h 252"/>
                <a:gd name="T80" fmla="*/ 56 w 160"/>
                <a:gd name="T81" fmla="*/ 135 h 252"/>
                <a:gd name="T82" fmla="*/ 37 w 160"/>
                <a:gd name="T83" fmla="*/ 126 h 252"/>
                <a:gd name="T84" fmla="*/ 23 w 160"/>
                <a:gd name="T85" fmla="*/ 114 h 252"/>
                <a:gd name="T86" fmla="*/ 11 w 160"/>
                <a:gd name="T87" fmla="*/ 96 h 252"/>
                <a:gd name="T88" fmla="*/ 7 w 160"/>
                <a:gd name="T89" fmla="*/ 68 h 252"/>
                <a:gd name="T90" fmla="*/ 11 w 160"/>
                <a:gd name="T91" fmla="*/ 51 h 252"/>
                <a:gd name="T92" fmla="*/ 18 w 160"/>
                <a:gd name="T93" fmla="*/ 33 h 252"/>
                <a:gd name="T94" fmla="*/ 35 w 160"/>
                <a:gd name="T95" fmla="*/ 16 h 252"/>
                <a:gd name="T96" fmla="*/ 58 w 160"/>
                <a:gd name="T97" fmla="*/ 5 h 252"/>
                <a:gd name="T98" fmla="*/ 88 w 160"/>
                <a:gd name="T9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252">
                  <a:moveTo>
                    <a:pt x="88" y="0"/>
                  </a:moveTo>
                  <a:lnTo>
                    <a:pt x="114" y="2"/>
                  </a:lnTo>
                  <a:lnTo>
                    <a:pt x="137" y="12"/>
                  </a:lnTo>
                  <a:lnTo>
                    <a:pt x="158" y="28"/>
                  </a:lnTo>
                  <a:lnTo>
                    <a:pt x="130" y="54"/>
                  </a:lnTo>
                  <a:lnTo>
                    <a:pt x="114" y="37"/>
                  </a:lnTo>
                  <a:lnTo>
                    <a:pt x="88" y="33"/>
                  </a:lnTo>
                  <a:lnTo>
                    <a:pt x="65" y="35"/>
                  </a:lnTo>
                  <a:lnTo>
                    <a:pt x="51" y="44"/>
                  </a:lnTo>
                  <a:lnTo>
                    <a:pt x="44" y="56"/>
                  </a:lnTo>
                  <a:lnTo>
                    <a:pt x="42" y="68"/>
                  </a:lnTo>
                  <a:lnTo>
                    <a:pt x="46" y="84"/>
                  </a:lnTo>
                  <a:lnTo>
                    <a:pt x="56" y="96"/>
                  </a:lnTo>
                  <a:lnTo>
                    <a:pt x="72" y="105"/>
                  </a:lnTo>
                  <a:lnTo>
                    <a:pt x="91" y="109"/>
                  </a:lnTo>
                  <a:lnTo>
                    <a:pt x="112" y="116"/>
                  </a:lnTo>
                  <a:lnTo>
                    <a:pt x="130" y="126"/>
                  </a:lnTo>
                  <a:lnTo>
                    <a:pt x="144" y="137"/>
                  </a:lnTo>
                  <a:lnTo>
                    <a:pt x="156" y="154"/>
                  </a:lnTo>
                  <a:lnTo>
                    <a:pt x="160" y="179"/>
                  </a:lnTo>
                  <a:lnTo>
                    <a:pt x="156" y="203"/>
                  </a:lnTo>
                  <a:lnTo>
                    <a:pt x="144" y="224"/>
                  </a:lnTo>
                  <a:lnTo>
                    <a:pt x="125" y="240"/>
                  </a:lnTo>
                  <a:lnTo>
                    <a:pt x="102" y="249"/>
                  </a:lnTo>
                  <a:lnTo>
                    <a:pt x="77" y="252"/>
                  </a:lnTo>
                  <a:lnTo>
                    <a:pt x="46" y="249"/>
                  </a:lnTo>
                  <a:lnTo>
                    <a:pt x="21" y="238"/>
                  </a:lnTo>
                  <a:lnTo>
                    <a:pt x="0" y="219"/>
                  </a:lnTo>
                  <a:lnTo>
                    <a:pt x="28" y="196"/>
                  </a:lnTo>
                  <a:lnTo>
                    <a:pt x="42" y="210"/>
                  </a:lnTo>
                  <a:lnTo>
                    <a:pt x="58" y="219"/>
                  </a:lnTo>
                  <a:lnTo>
                    <a:pt x="77" y="221"/>
                  </a:lnTo>
                  <a:lnTo>
                    <a:pt x="93" y="219"/>
                  </a:lnTo>
                  <a:lnTo>
                    <a:pt x="109" y="212"/>
                  </a:lnTo>
                  <a:lnTo>
                    <a:pt x="121" y="200"/>
                  </a:lnTo>
                  <a:lnTo>
                    <a:pt x="125" y="182"/>
                  </a:lnTo>
                  <a:lnTo>
                    <a:pt x="121" y="168"/>
                  </a:lnTo>
                  <a:lnTo>
                    <a:pt x="109" y="156"/>
                  </a:lnTo>
                  <a:lnTo>
                    <a:pt x="95" y="149"/>
                  </a:lnTo>
                  <a:lnTo>
                    <a:pt x="77" y="142"/>
                  </a:lnTo>
                  <a:lnTo>
                    <a:pt x="56" y="135"/>
                  </a:lnTo>
                  <a:lnTo>
                    <a:pt x="37" y="126"/>
                  </a:lnTo>
                  <a:lnTo>
                    <a:pt x="23" y="114"/>
                  </a:lnTo>
                  <a:lnTo>
                    <a:pt x="11" y="96"/>
                  </a:lnTo>
                  <a:lnTo>
                    <a:pt x="7" y="68"/>
                  </a:lnTo>
                  <a:lnTo>
                    <a:pt x="11" y="51"/>
                  </a:lnTo>
                  <a:lnTo>
                    <a:pt x="18" y="33"/>
                  </a:lnTo>
                  <a:lnTo>
                    <a:pt x="35" y="16"/>
                  </a:lnTo>
                  <a:lnTo>
                    <a:pt x="58" y="5"/>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p:cNvSpPr>
            <p:nvPr userDrawn="1"/>
          </p:nvSpPr>
          <p:spPr bwMode="auto">
            <a:xfrm>
              <a:off x="12831763" y="3175"/>
              <a:ext cx="395288" cy="381000"/>
            </a:xfrm>
            <a:custGeom>
              <a:avLst/>
              <a:gdLst>
                <a:gd name="T0" fmla="*/ 0 w 249"/>
                <a:gd name="T1" fmla="*/ 0 h 240"/>
                <a:gd name="T2" fmla="*/ 49 w 249"/>
                <a:gd name="T3" fmla="*/ 0 h 240"/>
                <a:gd name="T4" fmla="*/ 123 w 249"/>
                <a:gd name="T5" fmla="*/ 182 h 240"/>
                <a:gd name="T6" fmla="*/ 126 w 249"/>
                <a:gd name="T7" fmla="*/ 182 h 240"/>
                <a:gd name="T8" fmla="*/ 200 w 249"/>
                <a:gd name="T9" fmla="*/ 0 h 240"/>
                <a:gd name="T10" fmla="*/ 249 w 249"/>
                <a:gd name="T11" fmla="*/ 0 h 240"/>
                <a:gd name="T12" fmla="*/ 249 w 249"/>
                <a:gd name="T13" fmla="*/ 240 h 240"/>
                <a:gd name="T14" fmla="*/ 216 w 249"/>
                <a:gd name="T15" fmla="*/ 240 h 240"/>
                <a:gd name="T16" fmla="*/ 216 w 249"/>
                <a:gd name="T17" fmla="*/ 42 h 240"/>
                <a:gd name="T18" fmla="*/ 216 w 249"/>
                <a:gd name="T19" fmla="*/ 42 h 240"/>
                <a:gd name="T20" fmla="*/ 135 w 249"/>
                <a:gd name="T21" fmla="*/ 240 h 240"/>
                <a:gd name="T22" fmla="*/ 114 w 249"/>
                <a:gd name="T23" fmla="*/ 240 h 240"/>
                <a:gd name="T24" fmla="*/ 33 w 249"/>
                <a:gd name="T25" fmla="*/ 42 h 240"/>
                <a:gd name="T26" fmla="*/ 33 w 249"/>
                <a:gd name="T27" fmla="*/ 42 h 240"/>
                <a:gd name="T28" fmla="*/ 33 w 249"/>
                <a:gd name="T29" fmla="*/ 240 h 240"/>
                <a:gd name="T30" fmla="*/ 0 w 249"/>
                <a:gd name="T31" fmla="*/ 240 h 240"/>
                <a:gd name="T32" fmla="*/ 0 w 249"/>
                <a:gd name="T3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240">
                  <a:moveTo>
                    <a:pt x="0" y="0"/>
                  </a:moveTo>
                  <a:lnTo>
                    <a:pt x="49" y="0"/>
                  </a:lnTo>
                  <a:lnTo>
                    <a:pt x="123" y="182"/>
                  </a:lnTo>
                  <a:lnTo>
                    <a:pt x="126" y="182"/>
                  </a:lnTo>
                  <a:lnTo>
                    <a:pt x="200" y="0"/>
                  </a:lnTo>
                  <a:lnTo>
                    <a:pt x="249" y="0"/>
                  </a:lnTo>
                  <a:lnTo>
                    <a:pt x="249" y="240"/>
                  </a:lnTo>
                  <a:lnTo>
                    <a:pt x="216" y="240"/>
                  </a:lnTo>
                  <a:lnTo>
                    <a:pt x="216" y="42"/>
                  </a:lnTo>
                  <a:lnTo>
                    <a:pt x="216" y="42"/>
                  </a:lnTo>
                  <a:lnTo>
                    <a:pt x="135" y="240"/>
                  </a:lnTo>
                  <a:lnTo>
                    <a:pt x="114"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noEditPoints="1"/>
            </p:cNvSpPr>
            <p:nvPr userDrawn="1"/>
          </p:nvSpPr>
          <p:spPr bwMode="auto">
            <a:xfrm>
              <a:off x="13263563" y="3175"/>
              <a:ext cx="377825" cy="381000"/>
            </a:xfrm>
            <a:custGeom>
              <a:avLst/>
              <a:gdLst>
                <a:gd name="T0" fmla="*/ 119 w 238"/>
                <a:gd name="T1" fmla="*/ 42 h 240"/>
                <a:gd name="T2" fmla="*/ 72 w 238"/>
                <a:gd name="T3" fmla="*/ 151 h 240"/>
                <a:gd name="T4" fmla="*/ 163 w 238"/>
                <a:gd name="T5" fmla="*/ 151 h 240"/>
                <a:gd name="T6" fmla="*/ 119 w 238"/>
                <a:gd name="T7" fmla="*/ 42 h 240"/>
                <a:gd name="T8" fmla="*/ 119 w 238"/>
                <a:gd name="T9" fmla="*/ 42 h 240"/>
                <a:gd name="T10" fmla="*/ 105 w 238"/>
                <a:gd name="T11" fmla="*/ 0 h 240"/>
                <a:gd name="T12" fmla="*/ 135 w 238"/>
                <a:gd name="T13" fmla="*/ 0 h 240"/>
                <a:gd name="T14" fmla="*/ 238 w 238"/>
                <a:gd name="T15" fmla="*/ 240 h 240"/>
                <a:gd name="T16" fmla="*/ 200 w 238"/>
                <a:gd name="T17" fmla="*/ 240 h 240"/>
                <a:gd name="T18" fmla="*/ 175 w 238"/>
                <a:gd name="T19" fmla="*/ 179 h 240"/>
                <a:gd name="T20" fmla="*/ 61 w 238"/>
                <a:gd name="T21" fmla="*/ 179 h 240"/>
                <a:gd name="T22" fmla="*/ 37 w 238"/>
                <a:gd name="T23" fmla="*/ 240 h 240"/>
                <a:gd name="T24" fmla="*/ 0 w 238"/>
                <a:gd name="T25" fmla="*/ 240 h 240"/>
                <a:gd name="T26" fmla="*/ 105 w 238"/>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240">
                  <a:moveTo>
                    <a:pt x="119" y="42"/>
                  </a:moveTo>
                  <a:lnTo>
                    <a:pt x="72" y="151"/>
                  </a:lnTo>
                  <a:lnTo>
                    <a:pt x="163" y="151"/>
                  </a:lnTo>
                  <a:lnTo>
                    <a:pt x="119" y="42"/>
                  </a:lnTo>
                  <a:lnTo>
                    <a:pt x="119" y="42"/>
                  </a:lnTo>
                  <a:close/>
                  <a:moveTo>
                    <a:pt x="105" y="0"/>
                  </a:moveTo>
                  <a:lnTo>
                    <a:pt x="135" y="0"/>
                  </a:lnTo>
                  <a:lnTo>
                    <a:pt x="238" y="240"/>
                  </a:lnTo>
                  <a:lnTo>
                    <a:pt x="200" y="240"/>
                  </a:lnTo>
                  <a:lnTo>
                    <a:pt x="175" y="179"/>
                  </a:lnTo>
                  <a:lnTo>
                    <a:pt x="61" y="179"/>
                  </a:lnTo>
                  <a:lnTo>
                    <a:pt x="37" y="240"/>
                  </a:lnTo>
                  <a:lnTo>
                    <a:pt x="0" y="240"/>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noEditPoints="1"/>
            </p:cNvSpPr>
            <p:nvPr userDrawn="1"/>
          </p:nvSpPr>
          <p:spPr bwMode="auto">
            <a:xfrm>
              <a:off x="13681075" y="3175"/>
              <a:ext cx="269875" cy="381000"/>
            </a:xfrm>
            <a:custGeom>
              <a:avLst/>
              <a:gdLst>
                <a:gd name="T0" fmla="*/ 33 w 170"/>
                <a:gd name="T1" fmla="*/ 28 h 240"/>
                <a:gd name="T2" fmla="*/ 33 w 170"/>
                <a:gd name="T3" fmla="*/ 105 h 240"/>
                <a:gd name="T4" fmla="*/ 75 w 170"/>
                <a:gd name="T5" fmla="*/ 105 h 240"/>
                <a:gd name="T6" fmla="*/ 91 w 170"/>
                <a:gd name="T7" fmla="*/ 105 h 240"/>
                <a:gd name="T8" fmla="*/ 105 w 170"/>
                <a:gd name="T9" fmla="*/ 100 h 240"/>
                <a:gd name="T10" fmla="*/ 117 w 170"/>
                <a:gd name="T11" fmla="*/ 96 h 240"/>
                <a:gd name="T12" fmla="*/ 124 w 170"/>
                <a:gd name="T13" fmla="*/ 84 h 240"/>
                <a:gd name="T14" fmla="*/ 126 w 170"/>
                <a:gd name="T15" fmla="*/ 68 h 240"/>
                <a:gd name="T16" fmla="*/ 124 w 170"/>
                <a:gd name="T17" fmla="*/ 51 h 240"/>
                <a:gd name="T18" fmla="*/ 117 w 170"/>
                <a:gd name="T19" fmla="*/ 40 h 240"/>
                <a:gd name="T20" fmla="*/ 105 w 170"/>
                <a:gd name="T21" fmla="*/ 33 h 240"/>
                <a:gd name="T22" fmla="*/ 91 w 170"/>
                <a:gd name="T23" fmla="*/ 30 h 240"/>
                <a:gd name="T24" fmla="*/ 75 w 170"/>
                <a:gd name="T25" fmla="*/ 28 h 240"/>
                <a:gd name="T26" fmla="*/ 33 w 170"/>
                <a:gd name="T27" fmla="*/ 28 h 240"/>
                <a:gd name="T28" fmla="*/ 0 w 170"/>
                <a:gd name="T29" fmla="*/ 0 h 240"/>
                <a:gd name="T30" fmla="*/ 84 w 170"/>
                <a:gd name="T31" fmla="*/ 0 h 240"/>
                <a:gd name="T32" fmla="*/ 112 w 170"/>
                <a:gd name="T33" fmla="*/ 2 h 240"/>
                <a:gd name="T34" fmla="*/ 131 w 170"/>
                <a:gd name="T35" fmla="*/ 12 h 240"/>
                <a:gd name="T36" fmla="*/ 145 w 170"/>
                <a:gd name="T37" fmla="*/ 23 h 240"/>
                <a:gd name="T38" fmla="*/ 154 w 170"/>
                <a:gd name="T39" fmla="*/ 37 h 240"/>
                <a:gd name="T40" fmla="*/ 158 w 170"/>
                <a:gd name="T41" fmla="*/ 51 h 240"/>
                <a:gd name="T42" fmla="*/ 161 w 170"/>
                <a:gd name="T43" fmla="*/ 68 h 240"/>
                <a:gd name="T44" fmla="*/ 156 w 170"/>
                <a:gd name="T45" fmla="*/ 89 h 240"/>
                <a:gd name="T46" fmla="*/ 145 w 170"/>
                <a:gd name="T47" fmla="*/ 109 h 240"/>
                <a:gd name="T48" fmla="*/ 126 w 170"/>
                <a:gd name="T49" fmla="*/ 123 h 240"/>
                <a:gd name="T50" fmla="*/ 103 w 170"/>
                <a:gd name="T51" fmla="*/ 130 h 240"/>
                <a:gd name="T52" fmla="*/ 170 w 170"/>
                <a:gd name="T53" fmla="*/ 240 h 240"/>
                <a:gd name="T54" fmla="*/ 128 w 170"/>
                <a:gd name="T55" fmla="*/ 240 h 240"/>
                <a:gd name="T56" fmla="*/ 68 w 170"/>
                <a:gd name="T57" fmla="*/ 133 h 240"/>
                <a:gd name="T58" fmla="*/ 33 w 170"/>
                <a:gd name="T59" fmla="*/ 133 h 240"/>
                <a:gd name="T60" fmla="*/ 33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3" y="28"/>
                  </a:moveTo>
                  <a:lnTo>
                    <a:pt x="33" y="105"/>
                  </a:lnTo>
                  <a:lnTo>
                    <a:pt x="75" y="105"/>
                  </a:lnTo>
                  <a:lnTo>
                    <a:pt x="91" y="105"/>
                  </a:lnTo>
                  <a:lnTo>
                    <a:pt x="105" y="100"/>
                  </a:lnTo>
                  <a:lnTo>
                    <a:pt x="117" y="96"/>
                  </a:lnTo>
                  <a:lnTo>
                    <a:pt x="124" y="84"/>
                  </a:lnTo>
                  <a:lnTo>
                    <a:pt x="126" y="68"/>
                  </a:lnTo>
                  <a:lnTo>
                    <a:pt x="124" y="51"/>
                  </a:lnTo>
                  <a:lnTo>
                    <a:pt x="117" y="40"/>
                  </a:lnTo>
                  <a:lnTo>
                    <a:pt x="105" y="33"/>
                  </a:lnTo>
                  <a:lnTo>
                    <a:pt x="91" y="30"/>
                  </a:lnTo>
                  <a:lnTo>
                    <a:pt x="75" y="28"/>
                  </a:lnTo>
                  <a:lnTo>
                    <a:pt x="33" y="28"/>
                  </a:lnTo>
                  <a:close/>
                  <a:moveTo>
                    <a:pt x="0" y="0"/>
                  </a:moveTo>
                  <a:lnTo>
                    <a:pt x="84" y="0"/>
                  </a:lnTo>
                  <a:lnTo>
                    <a:pt x="112" y="2"/>
                  </a:lnTo>
                  <a:lnTo>
                    <a:pt x="131" y="12"/>
                  </a:lnTo>
                  <a:lnTo>
                    <a:pt x="145" y="23"/>
                  </a:lnTo>
                  <a:lnTo>
                    <a:pt x="154" y="37"/>
                  </a:lnTo>
                  <a:lnTo>
                    <a:pt x="158" y="51"/>
                  </a:lnTo>
                  <a:lnTo>
                    <a:pt x="161" y="68"/>
                  </a:lnTo>
                  <a:lnTo>
                    <a:pt x="156" y="89"/>
                  </a:lnTo>
                  <a:lnTo>
                    <a:pt x="145" y="109"/>
                  </a:lnTo>
                  <a:lnTo>
                    <a:pt x="126" y="123"/>
                  </a:lnTo>
                  <a:lnTo>
                    <a:pt x="103" y="130"/>
                  </a:lnTo>
                  <a:lnTo>
                    <a:pt x="170" y="240"/>
                  </a:lnTo>
                  <a:lnTo>
                    <a:pt x="128" y="240"/>
                  </a:lnTo>
                  <a:lnTo>
                    <a:pt x="68" y="133"/>
                  </a:lnTo>
                  <a:lnTo>
                    <a:pt x="33" y="133"/>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p:cNvSpPr>
            <p:nvPr userDrawn="1"/>
          </p:nvSpPr>
          <p:spPr bwMode="auto">
            <a:xfrm>
              <a:off x="13958888" y="3175"/>
              <a:ext cx="295275" cy="381000"/>
            </a:xfrm>
            <a:custGeom>
              <a:avLst/>
              <a:gdLst>
                <a:gd name="T0" fmla="*/ 0 w 186"/>
                <a:gd name="T1" fmla="*/ 0 h 240"/>
                <a:gd name="T2" fmla="*/ 186 w 186"/>
                <a:gd name="T3" fmla="*/ 0 h 240"/>
                <a:gd name="T4" fmla="*/ 186 w 186"/>
                <a:gd name="T5" fmla="*/ 30 h 240"/>
                <a:gd name="T6" fmla="*/ 109 w 186"/>
                <a:gd name="T7" fmla="*/ 30 h 240"/>
                <a:gd name="T8" fmla="*/ 109 w 186"/>
                <a:gd name="T9" fmla="*/ 240 h 240"/>
                <a:gd name="T10" fmla="*/ 77 w 186"/>
                <a:gd name="T11" fmla="*/ 240 h 240"/>
                <a:gd name="T12" fmla="*/ 77 w 186"/>
                <a:gd name="T13" fmla="*/ 30 h 240"/>
                <a:gd name="T14" fmla="*/ 0 w 186"/>
                <a:gd name="T15" fmla="*/ 30 h 240"/>
                <a:gd name="T16" fmla="*/ 0 w 1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0">
                  <a:moveTo>
                    <a:pt x="0" y="0"/>
                  </a:moveTo>
                  <a:lnTo>
                    <a:pt x="186" y="0"/>
                  </a:lnTo>
                  <a:lnTo>
                    <a:pt x="186" y="30"/>
                  </a:lnTo>
                  <a:lnTo>
                    <a:pt x="109" y="30"/>
                  </a:lnTo>
                  <a:lnTo>
                    <a:pt x="109" y="240"/>
                  </a:lnTo>
                  <a:lnTo>
                    <a:pt x="77" y="240"/>
                  </a:lnTo>
                  <a:lnTo>
                    <a:pt x="77" y="30"/>
                  </a:lnTo>
                  <a:lnTo>
                    <a:pt x="0" y="3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14298613" y="3175"/>
              <a:ext cx="254000" cy="381000"/>
            </a:xfrm>
            <a:custGeom>
              <a:avLst/>
              <a:gdLst>
                <a:gd name="T0" fmla="*/ 0 w 160"/>
                <a:gd name="T1" fmla="*/ 0 h 240"/>
                <a:gd name="T2" fmla="*/ 156 w 160"/>
                <a:gd name="T3" fmla="*/ 0 h 240"/>
                <a:gd name="T4" fmla="*/ 156 w 160"/>
                <a:gd name="T5" fmla="*/ 30 h 240"/>
                <a:gd name="T6" fmla="*/ 32 w 160"/>
                <a:gd name="T7" fmla="*/ 30 h 240"/>
                <a:gd name="T8" fmla="*/ 32 w 160"/>
                <a:gd name="T9" fmla="*/ 102 h 240"/>
                <a:gd name="T10" fmla="*/ 146 w 160"/>
                <a:gd name="T11" fmla="*/ 102 h 240"/>
                <a:gd name="T12" fmla="*/ 146 w 160"/>
                <a:gd name="T13" fmla="*/ 133 h 240"/>
                <a:gd name="T14" fmla="*/ 32 w 160"/>
                <a:gd name="T15" fmla="*/ 133 h 240"/>
                <a:gd name="T16" fmla="*/ 32 w 160"/>
                <a:gd name="T17" fmla="*/ 210 h 240"/>
                <a:gd name="T18" fmla="*/ 160 w 160"/>
                <a:gd name="T19" fmla="*/ 210 h 240"/>
                <a:gd name="T20" fmla="*/ 160 w 160"/>
                <a:gd name="T21" fmla="*/ 240 h 240"/>
                <a:gd name="T22" fmla="*/ 0 w 160"/>
                <a:gd name="T23" fmla="*/ 240 h 240"/>
                <a:gd name="T24" fmla="*/ 0 w 160"/>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0">
                  <a:moveTo>
                    <a:pt x="0" y="0"/>
                  </a:moveTo>
                  <a:lnTo>
                    <a:pt x="156" y="0"/>
                  </a:lnTo>
                  <a:lnTo>
                    <a:pt x="156" y="30"/>
                  </a:lnTo>
                  <a:lnTo>
                    <a:pt x="32" y="30"/>
                  </a:lnTo>
                  <a:lnTo>
                    <a:pt x="32" y="102"/>
                  </a:lnTo>
                  <a:lnTo>
                    <a:pt x="146" y="102"/>
                  </a:lnTo>
                  <a:lnTo>
                    <a:pt x="146" y="133"/>
                  </a:lnTo>
                  <a:lnTo>
                    <a:pt x="32" y="133"/>
                  </a:lnTo>
                  <a:lnTo>
                    <a:pt x="32" y="210"/>
                  </a:lnTo>
                  <a:lnTo>
                    <a:pt x="160" y="210"/>
                  </a:lnTo>
                  <a:lnTo>
                    <a:pt x="160"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14619288" y="3175"/>
              <a:ext cx="269875" cy="381000"/>
            </a:xfrm>
            <a:custGeom>
              <a:avLst/>
              <a:gdLst>
                <a:gd name="T0" fmla="*/ 33 w 170"/>
                <a:gd name="T1" fmla="*/ 28 h 240"/>
                <a:gd name="T2" fmla="*/ 33 w 170"/>
                <a:gd name="T3" fmla="*/ 105 h 240"/>
                <a:gd name="T4" fmla="*/ 75 w 170"/>
                <a:gd name="T5" fmla="*/ 105 h 240"/>
                <a:gd name="T6" fmla="*/ 89 w 170"/>
                <a:gd name="T7" fmla="*/ 105 h 240"/>
                <a:gd name="T8" fmla="*/ 103 w 170"/>
                <a:gd name="T9" fmla="*/ 100 h 240"/>
                <a:gd name="T10" fmla="*/ 114 w 170"/>
                <a:gd name="T11" fmla="*/ 96 h 240"/>
                <a:gd name="T12" fmla="*/ 124 w 170"/>
                <a:gd name="T13" fmla="*/ 84 h 240"/>
                <a:gd name="T14" fmla="*/ 126 w 170"/>
                <a:gd name="T15" fmla="*/ 68 h 240"/>
                <a:gd name="T16" fmla="*/ 124 w 170"/>
                <a:gd name="T17" fmla="*/ 51 h 240"/>
                <a:gd name="T18" fmla="*/ 114 w 170"/>
                <a:gd name="T19" fmla="*/ 40 h 240"/>
                <a:gd name="T20" fmla="*/ 103 w 170"/>
                <a:gd name="T21" fmla="*/ 33 h 240"/>
                <a:gd name="T22" fmla="*/ 89 w 170"/>
                <a:gd name="T23" fmla="*/ 30 h 240"/>
                <a:gd name="T24" fmla="*/ 75 w 170"/>
                <a:gd name="T25" fmla="*/ 28 h 240"/>
                <a:gd name="T26" fmla="*/ 33 w 170"/>
                <a:gd name="T27" fmla="*/ 28 h 240"/>
                <a:gd name="T28" fmla="*/ 0 w 170"/>
                <a:gd name="T29" fmla="*/ 0 h 240"/>
                <a:gd name="T30" fmla="*/ 84 w 170"/>
                <a:gd name="T31" fmla="*/ 0 h 240"/>
                <a:gd name="T32" fmla="*/ 110 w 170"/>
                <a:gd name="T33" fmla="*/ 2 h 240"/>
                <a:gd name="T34" fmla="*/ 131 w 170"/>
                <a:gd name="T35" fmla="*/ 12 h 240"/>
                <a:gd name="T36" fmla="*/ 145 w 170"/>
                <a:gd name="T37" fmla="*/ 23 h 240"/>
                <a:gd name="T38" fmla="*/ 154 w 170"/>
                <a:gd name="T39" fmla="*/ 37 h 240"/>
                <a:gd name="T40" fmla="*/ 159 w 170"/>
                <a:gd name="T41" fmla="*/ 51 h 240"/>
                <a:gd name="T42" fmla="*/ 161 w 170"/>
                <a:gd name="T43" fmla="*/ 68 h 240"/>
                <a:gd name="T44" fmla="*/ 156 w 170"/>
                <a:gd name="T45" fmla="*/ 89 h 240"/>
                <a:gd name="T46" fmla="*/ 145 w 170"/>
                <a:gd name="T47" fmla="*/ 109 h 240"/>
                <a:gd name="T48" fmla="*/ 126 w 170"/>
                <a:gd name="T49" fmla="*/ 123 h 240"/>
                <a:gd name="T50" fmla="*/ 100 w 170"/>
                <a:gd name="T51" fmla="*/ 130 h 240"/>
                <a:gd name="T52" fmla="*/ 170 w 170"/>
                <a:gd name="T53" fmla="*/ 240 h 240"/>
                <a:gd name="T54" fmla="*/ 128 w 170"/>
                <a:gd name="T55" fmla="*/ 240 h 240"/>
                <a:gd name="T56" fmla="*/ 68 w 170"/>
                <a:gd name="T57" fmla="*/ 133 h 240"/>
                <a:gd name="T58" fmla="*/ 33 w 170"/>
                <a:gd name="T59" fmla="*/ 133 h 240"/>
                <a:gd name="T60" fmla="*/ 33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3" y="28"/>
                  </a:moveTo>
                  <a:lnTo>
                    <a:pt x="33" y="105"/>
                  </a:lnTo>
                  <a:lnTo>
                    <a:pt x="75" y="105"/>
                  </a:lnTo>
                  <a:lnTo>
                    <a:pt x="89" y="105"/>
                  </a:lnTo>
                  <a:lnTo>
                    <a:pt x="103" y="100"/>
                  </a:lnTo>
                  <a:lnTo>
                    <a:pt x="114" y="96"/>
                  </a:lnTo>
                  <a:lnTo>
                    <a:pt x="124" y="84"/>
                  </a:lnTo>
                  <a:lnTo>
                    <a:pt x="126" y="68"/>
                  </a:lnTo>
                  <a:lnTo>
                    <a:pt x="124" y="51"/>
                  </a:lnTo>
                  <a:lnTo>
                    <a:pt x="114" y="40"/>
                  </a:lnTo>
                  <a:lnTo>
                    <a:pt x="103" y="33"/>
                  </a:lnTo>
                  <a:lnTo>
                    <a:pt x="89" y="30"/>
                  </a:lnTo>
                  <a:lnTo>
                    <a:pt x="75" y="28"/>
                  </a:lnTo>
                  <a:lnTo>
                    <a:pt x="33" y="28"/>
                  </a:lnTo>
                  <a:close/>
                  <a:moveTo>
                    <a:pt x="0" y="0"/>
                  </a:moveTo>
                  <a:lnTo>
                    <a:pt x="84" y="0"/>
                  </a:lnTo>
                  <a:lnTo>
                    <a:pt x="110" y="2"/>
                  </a:lnTo>
                  <a:lnTo>
                    <a:pt x="131" y="12"/>
                  </a:lnTo>
                  <a:lnTo>
                    <a:pt x="145" y="23"/>
                  </a:lnTo>
                  <a:lnTo>
                    <a:pt x="154" y="37"/>
                  </a:lnTo>
                  <a:lnTo>
                    <a:pt x="159" y="51"/>
                  </a:lnTo>
                  <a:lnTo>
                    <a:pt x="161" y="68"/>
                  </a:lnTo>
                  <a:lnTo>
                    <a:pt x="156" y="89"/>
                  </a:lnTo>
                  <a:lnTo>
                    <a:pt x="145" y="109"/>
                  </a:lnTo>
                  <a:lnTo>
                    <a:pt x="126" y="123"/>
                  </a:lnTo>
                  <a:lnTo>
                    <a:pt x="100" y="130"/>
                  </a:lnTo>
                  <a:lnTo>
                    <a:pt x="170" y="240"/>
                  </a:lnTo>
                  <a:lnTo>
                    <a:pt x="128" y="240"/>
                  </a:lnTo>
                  <a:lnTo>
                    <a:pt x="68" y="133"/>
                  </a:lnTo>
                  <a:lnTo>
                    <a:pt x="33" y="133"/>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15030450" y="3175"/>
              <a:ext cx="512763" cy="381000"/>
            </a:xfrm>
            <a:custGeom>
              <a:avLst/>
              <a:gdLst>
                <a:gd name="T0" fmla="*/ 0 w 323"/>
                <a:gd name="T1" fmla="*/ 0 h 240"/>
                <a:gd name="T2" fmla="*/ 35 w 323"/>
                <a:gd name="T3" fmla="*/ 0 h 240"/>
                <a:gd name="T4" fmla="*/ 86 w 323"/>
                <a:gd name="T5" fmla="*/ 191 h 240"/>
                <a:gd name="T6" fmla="*/ 86 w 323"/>
                <a:gd name="T7" fmla="*/ 191 h 240"/>
                <a:gd name="T8" fmla="*/ 144 w 323"/>
                <a:gd name="T9" fmla="*/ 0 h 240"/>
                <a:gd name="T10" fmla="*/ 181 w 323"/>
                <a:gd name="T11" fmla="*/ 0 h 240"/>
                <a:gd name="T12" fmla="*/ 237 w 323"/>
                <a:gd name="T13" fmla="*/ 191 h 240"/>
                <a:gd name="T14" fmla="*/ 237 w 323"/>
                <a:gd name="T15" fmla="*/ 191 h 240"/>
                <a:gd name="T16" fmla="*/ 291 w 323"/>
                <a:gd name="T17" fmla="*/ 0 h 240"/>
                <a:gd name="T18" fmla="*/ 323 w 323"/>
                <a:gd name="T19" fmla="*/ 0 h 240"/>
                <a:gd name="T20" fmla="*/ 253 w 323"/>
                <a:gd name="T21" fmla="*/ 240 h 240"/>
                <a:gd name="T22" fmla="*/ 221 w 323"/>
                <a:gd name="T23" fmla="*/ 240 h 240"/>
                <a:gd name="T24" fmla="*/ 163 w 323"/>
                <a:gd name="T25" fmla="*/ 44 h 240"/>
                <a:gd name="T26" fmla="*/ 160 w 323"/>
                <a:gd name="T27" fmla="*/ 44 h 240"/>
                <a:gd name="T28" fmla="*/ 104 w 323"/>
                <a:gd name="T29" fmla="*/ 240 h 240"/>
                <a:gd name="T30" fmla="*/ 69 w 323"/>
                <a:gd name="T31" fmla="*/ 240 h 240"/>
                <a:gd name="T32" fmla="*/ 0 w 323"/>
                <a:gd name="T3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3" h="240">
                  <a:moveTo>
                    <a:pt x="0" y="0"/>
                  </a:moveTo>
                  <a:lnTo>
                    <a:pt x="35" y="0"/>
                  </a:lnTo>
                  <a:lnTo>
                    <a:pt x="86" y="191"/>
                  </a:lnTo>
                  <a:lnTo>
                    <a:pt x="86" y="191"/>
                  </a:lnTo>
                  <a:lnTo>
                    <a:pt x="144" y="0"/>
                  </a:lnTo>
                  <a:lnTo>
                    <a:pt x="181" y="0"/>
                  </a:lnTo>
                  <a:lnTo>
                    <a:pt x="237" y="191"/>
                  </a:lnTo>
                  <a:lnTo>
                    <a:pt x="237" y="191"/>
                  </a:lnTo>
                  <a:lnTo>
                    <a:pt x="291" y="0"/>
                  </a:lnTo>
                  <a:lnTo>
                    <a:pt x="323" y="0"/>
                  </a:lnTo>
                  <a:lnTo>
                    <a:pt x="253" y="240"/>
                  </a:lnTo>
                  <a:lnTo>
                    <a:pt x="221" y="240"/>
                  </a:lnTo>
                  <a:lnTo>
                    <a:pt x="163" y="44"/>
                  </a:lnTo>
                  <a:lnTo>
                    <a:pt x="160" y="44"/>
                  </a:lnTo>
                  <a:lnTo>
                    <a:pt x="104" y="240"/>
                  </a:lnTo>
                  <a:lnTo>
                    <a:pt x="69"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15562263" y="-7938"/>
              <a:ext cx="395288" cy="400050"/>
            </a:xfrm>
            <a:custGeom>
              <a:avLst/>
              <a:gdLst>
                <a:gd name="T0" fmla="*/ 123 w 249"/>
                <a:gd name="T1" fmla="*/ 33 h 252"/>
                <a:gd name="T2" fmla="*/ 93 w 249"/>
                <a:gd name="T3" fmla="*/ 37 h 252"/>
                <a:gd name="T4" fmla="*/ 70 w 249"/>
                <a:gd name="T5" fmla="*/ 49 h 252"/>
                <a:gd name="T6" fmla="*/ 51 w 249"/>
                <a:gd name="T7" fmla="*/ 70 h 252"/>
                <a:gd name="T8" fmla="*/ 37 w 249"/>
                <a:gd name="T9" fmla="*/ 98 h 252"/>
                <a:gd name="T10" fmla="*/ 35 w 249"/>
                <a:gd name="T11" fmla="*/ 126 h 252"/>
                <a:gd name="T12" fmla="*/ 37 w 249"/>
                <a:gd name="T13" fmla="*/ 156 h 252"/>
                <a:gd name="T14" fmla="*/ 51 w 249"/>
                <a:gd name="T15" fmla="*/ 182 h 252"/>
                <a:gd name="T16" fmla="*/ 70 w 249"/>
                <a:gd name="T17" fmla="*/ 203 h 252"/>
                <a:gd name="T18" fmla="*/ 93 w 249"/>
                <a:gd name="T19" fmla="*/ 217 h 252"/>
                <a:gd name="T20" fmla="*/ 123 w 249"/>
                <a:gd name="T21" fmla="*/ 221 h 252"/>
                <a:gd name="T22" fmla="*/ 153 w 249"/>
                <a:gd name="T23" fmla="*/ 217 h 252"/>
                <a:gd name="T24" fmla="*/ 179 w 249"/>
                <a:gd name="T25" fmla="*/ 203 h 252"/>
                <a:gd name="T26" fmla="*/ 198 w 249"/>
                <a:gd name="T27" fmla="*/ 182 h 252"/>
                <a:gd name="T28" fmla="*/ 209 w 249"/>
                <a:gd name="T29" fmla="*/ 156 h 252"/>
                <a:gd name="T30" fmla="*/ 214 w 249"/>
                <a:gd name="T31" fmla="*/ 126 h 252"/>
                <a:gd name="T32" fmla="*/ 209 w 249"/>
                <a:gd name="T33" fmla="*/ 98 h 252"/>
                <a:gd name="T34" fmla="*/ 198 w 249"/>
                <a:gd name="T35" fmla="*/ 70 h 252"/>
                <a:gd name="T36" fmla="*/ 179 w 249"/>
                <a:gd name="T37" fmla="*/ 49 h 252"/>
                <a:gd name="T38" fmla="*/ 153 w 249"/>
                <a:gd name="T39" fmla="*/ 37 h 252"/>
                <a:gd name="T40" fmla="*/ 123 w 249"/>
                <a:gd name="T41" fmla="*/ 33 h 252"/>
                <a:gd name="T42" fmla="*/ 123 w 249"/>
                <a:gd name="T43" fmla="*/ 0 h 252"/>
                <a:gd name="T44" fmla="*/ 165 w 249"/>
                <a:gd name="T45" fmla="*/ 7 h 252"/>
                <a:gd name="T46" fmla="*/ 200 w 249"/>
                <a:gd name="T47" fmla="*/ 26 h 252"/>
                <a:gd name="T48" fmla="*/ 226 w 249"/>
                <a:gd name="T49" fmla="*/ 51 h 252"/>
                <a:gd name="T50" fmla="*/ 242 w 249"/>
                <a:gd name="T51" fmla="*/ 86 h 252"/>
                <a:gd name="T52" fmla="*/ 249 w 249"/>
                <a:gd name="T53" fmla="*/ 126 h 252"/>
                <a:gd name="T54" fmla="*/ 242 w 249"/>
                <a:gd name="T55" fmla="*/ 168 h 252"/>
                <a:gd name="T56" fmla="*/ 226 w 249"/>
                <a:gd name="T57" fmla="*/ 203 h 252"/>
                <a:gd name="T58" fmla="*/ 200 w 249"/>
                <a:gd name="T59" fmla="*/ 228 h 252"/>
                <a:gd name="T60" fmla="*/ 165 w 249"/>
                <a:gd name="T61" fmla="*/ 247 h 252"/>
                <a:gd name="T62" fmla="*/ 123 w 249"/>
                <a:gd name="T63" fmla="*/ 252 h 252"/>
                <a:gd name="T64" fmla="*/ 84 w 249"/>
                <a:gd name="T65" fmla="*/ 247 h 252"/>
                <a:gd name="T66" fmla="*/ 49 w 249"/>
                <a:gd name="T67" fmla="*/ 228 h 252"/>
                <a:gd name="T68" fmla="*/ 23 w 249"/>
                <a:gd name="T69" fmla="*/ 203 h 252"/>
                <a:gd name="T70" fmla="*/ 4 w 249"/>
                <a:gd name="T71" fmla="*/ 168 h 252"/>
                <a:gd name="T72" fmla="*/ 0 w 249"/>
                <a:gd name="T73" fmla="*/ 126 h 252"/>
                <a:gd name="T74" fmla="*/ 4 w 249"/>
                <a:gd name="T75" fmla="*/ 86 h 252"/>
                <a:gd name="T76" fmla="*/ 23 w 249"/>
                <a:gd name="T77" fmla="*/ 51 h 252"/>
                <a:gd name="T78" fmla="*/ 49 w 249"/>
                <a:gd name="T79" fmla="*/ 26 h 252"/>
                <a:gd name="T80" fmla="*/ 84 w 249"/>
                <a:gd name="T81" fmla="*/ 7 h 252"/>
                <a:gd name="T82" fmla="*/ 123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3" y="33"/>
                  </a:moveTo>
                  <a:lnTo>
                    <a:pt x="93" y="37"/>
                  </a:lnTo>
                  <a:lnTo>
                    <a:pt x="70" y="49"/>
                  </a:lnTo>
                  <a:lnTo>
                    <a:pt x="51" y="70"/>
                  </a:lnTo>
                  <a:lnTo>
                    <a:pt x="37" y="98"/>
                  </a:lnTo>
                  <a:lnTo>
                    <a:pt x="35" y="126"/>
                  </a:lnTo>
                  <a:lnTo>
                    <a:pt x="37" y="156"/>
                  </a:lnTo>
                  <a:lnTo>
                    <a:pt x="51" y="182"/>
                  </a:lnTo>
                  <a:lnTo>
                    <a:pt x="70" y="203"/>
                  </a:lnTo>
                  <a:lnTo>
                    <a:pt x="93" y="217"/>
                  </a:lnTo>
                  <a:lnTo>
                    <a:pt x="123" y="221"/>
                  </a:lnTo>
                  <a:lnTo>
                    <a:pt x="153" y="217"/>
                  </a:lnTo>
                  <a:lnTo>
                    <a:pt x="179" y="203"/>
                  </a:lnTo>
                  <a:lnTo>
                    <a:pt x="198" y="182"/>
                  </a:lnTo>
                  <a:lnTo>
                    <a:pt x="209" y="156"/>
                  </a:lnTo>
                  <a:lnTo>
                    <a:pt x="214" y="126"/>
                  </a:lnTo>
                  <a:lnTo>
                    <a:pt x="209" y="98"/>
                  </a:lnTo>
                  <a:lnTo>
                    <a:pt x="198" y="70"/>
                  </a:lnTo>
                  <a:lnTo>
                    <a:pt x="179" y="49"/>
                  </a:lnTo>
                  <a:lnTo>
                    <a:pt x="153" y="37"/>
                  </a:lnTo>
                  <a:lnTo>
                    <a:pt x="123" y="33"/>
                  </a:lnTo>
                  <a:close/>
                  <a:moveTo>
                    <a:pt x="123" y="0"/>
                  </a:moveTo>
                  <a:lnTo>
                    <a:pt x="165" y="7"/>
                  </a:lnTo>
                  <a:lnTo>
                    <a:pt x="200" y="26"/>
                  </a:lnTo>
                  <a:lnTo>
                    <a:pt x="226" y="51"/>
                  </a:lnTo>
                  <a:lnTo>
                    <a:pt x="242" y="86"/>
                  </a:lnTo>
                  <a:lnTo>
                    <a:pt x="249" y="126"/>
                  </a:lnTo>
                  <a:lnTo>
                    <a:pt x="242" y="168"/>
                  </a:lnTo>
                  <a:lnTo>
                    <a:pt x="226" y="203"/>
                  </a:lnTo>
                  <a:lnTo>
                    <a:pt x="200" y="228"/>
                  </a:lnTo>
                  <a:lnTo>
                    <a:pt x="165" y="247"/>
                  </a:lnTo>
                  <a:lnTo>
                    <a:pt x="123" y="252"/>
                  </a:lnTo>
                  <a:lnTo>
                    <a:pt x="84" y="247"/>
                  </a:lnTo>
                  <a:lnTo>
                    <a:pt x="49" y="228"/>
                  </a:lnTo>
                  <a:lnTo>
                    <a:pt x="23" y="203"/>
                  </a:lnTo>
                  <a:lnTo>
                    <a:pt x="4" y="168"/>
                  </a:lnTo>
                  <a:lnTo>
                    <a:pt x="0" y="126"/>
                  </a:lnTo>
                  <a:lnTo>
                    <a:pt x="4" y="86"/>
                  </a:lnTo>
                  <a:lnTo>
                    <a:pt x="23" y="51"/>
                  </a:lnTo>
                  <a:lnTo>
                    <a:pt x="49" y="26"/>
                  </a:lnTo>
                  <a:lnTo>
                    <a:pt x="84" y="7"/>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noEditPoints="1"/>
            </p:cNvSpPr>
            <p:nvPr userDrawn="1"/>
          </p:nvSpPr>
          <p:spPr bwMode="auto">
            <a:xfrm>
              <a:off x="16024225" y="3175"/>
              <a:ext cx="269875" cy="381000"/>
            </a:xfrm>
            <a:custGeom>
              <a:avLst/>
              <a:gdLst>
                <a:gd name="T0" fmla="*/ 32 w 170"/>
                <a:gd name="T1" fmla="*/ 28 h 240"/>
                <a:gd name="T2" fmla="*/ 32 w 170"/>
                <a:gd name="T3" fmla="*/ 105 h 240"/>
                <a:gd name="T4" fmla="*/ 74 w 170"/>
                <a:gd name="T5" fmla="*/ 105 h 240"/>
                <a:gd name="T6" fmla="*/ 88 w 170"/>
                <a:gd name="T7" fmla="*/ 105 h 240"/>
                <a:gd name="T8" fmla="*/ 102 w 170"/>
                <a:gd name="T9" fmla="*/ 100 h 240"/>
                <a:gd name="T10" fmla="*/ 114 w 170"/>
                <a:gd name="T11" fmla="*/ 96 h 240"/>
                <a:gd name="T12" fmla="*/ 123 w 170"/>
                <a:gd name="T13" fmla="*/ 84 h 240"/>
                <a:gd name="T14" fmla="*/ 125 w 170"/>
                <a:gd name="T15" fmla="*/ 68 h 240"/>
                <a:gd name="T16" fmla="*/ 123 w 170"/>
                <a:gd name="T17" fmla="*/ 51 h 240"/>
                <a:gd name="T18" fmla="*/ 114 w 170"/>
                <a:gd name="T19" fmla="*/ 40 h 240"/>
                <a:gd name="T20" fmla="*/ 102 w 170"/>
                <a:gd name="T21" fmla="*/ 33 h 240"/>
                <a:gd name="T22" fmla="*/ 88 w 170"/>
                <a:gd name="T23" fmla="*/ 30 h 240"/>
                <a:gd name="T24" fmla="*/ 74 w 170"/>
                <a:gd name="T25" fmla="*/ 28 h 240"/>
                <a:gd name="T26" fmla="*/ 32 w 170"/>
                <a:gd name="T27" fmla="*/ 28 h 240"/>
                <a:gd name="T28" fmla="*/ 0 w 170"/>
                <a:gd name="T29" fmla="*/ 0 h 240"/>
                <a:gd name="T30" fmla="*/ 83 w 170"/>
                <a:gd name="T31" fmla="*/ 0 h 240"/>
                <a:gd name="T32" fmla="*/ 109 w 170"/>
                <a:gd name="T33" fmla="*/ 2 h 240"/>
                <a:gd name="T34" fmla="*/ 130 w 170"/>
                <a:gd name="T35" fmla="*/ 12 h 240"/>
                <a:gd name="T36" fmla="*/ 144 w 170"/>
                <a:gd name="T37" fmla="*/ 23 h 240"/>
                <a:gd name="T38" fmla="*/ 153 w 170"/>
                <a:gd name="T39" fmla="*/ 37 h 240"/>
                <a:gd name="T40" fmla="*/ 158 w 170"/>
                <a:gd name="T41" fmla="*/ 51 h 240"/>
                <a:gd name="T42" fmla="*/ 160 w 170"/>
                <a:gd name="T43" fmla="*/ 68 h 240"/>
                <a:gd name="T44" fmla="*/ 156 w 170"/>
                <a:gd name="T45" fmla="*/ 89 h 240"/>
                <a:gd name="T46" fmla="*/ 144 w 170"/>
                <a:gd name="T47" fmla="*/ 109 h 240"/>
                <a:gd name="T48" fmla="*/ 125 w 170"/>
                <a:gd name="T49" fmla="*/ 123 h 240"/>
                <a:gd name="T50" fmla="*/ 100 w 170"/>
                <a:gd name="T51" fmla="*/ 130 h 240"/>
                <a:gd name="T52" fmla="*/ 170 w 170"/>
                <a:gd name="T53" fmla="*/ 240 h 240"/>
                <a:gd name="T54" fmla="*/ 128 w 170"/>
                <a:gd name="T55" fmla="*/ 240 h 240"/>
                <a:gd name="T56" fmla="*/ 67 w 170"/>
                <a:gd name="T57" fmla="*/ 133 h 240"/>
                <a:gd name="T58" fmla="*/ 32 w 170"/>
                <a:gd name="T59" fmla="*/ 133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88" y="105"/>
                  </a:lnTo>
                  <a:lnTo>
                    <a:pt x="102" y="100"/>
                  </a:lnTo>
                  <a:lnTo>
                    <a:pt x="114" y="96"/>
                  </a:lnTo>
                  <a:lnTo>
                    <a:pt x="123" y="84"/>
                  </a:lnTo>
                  <a:lnTo>
                    <a:pt x="125" y="68"/>
                  </a:lnTo>
                  <a:lnTo>
                    <a:pt x="123" y="51"/>
                  </a:lnTo>
                  <a:lnTo>
                    <a:pt x="114" y="40"/>
                  </a:lnTo>
                  <a:lnTo>
                    <a:pt x="102" y="33"/>
                  </a:lnTo>
                  <a:lnTo>
                    <a:pt x="88" y="30"/>
                  </a:lnTo>
                  <a:lnTo>
                    <a:pt x="74" y="28"/>
                  </a:lnTo>
                  <a:lnTo>
                    <a:pt x="32" y="28"/>
                  </a:lnTo>
                  <a:close/>
                  <a:moveTo>
                    <a:pt x="0" y="0"/>
                  </a:moveTo>
                  <a:lnTo>
                    <a:pt x="83" y="0"/>
                  </a:lnTo>
                  <a:lnTo>
                    <a:pt x="109" y="2"/>
                  </a:lnTo>
                  <a:lnTo>
                    <a:pt x="130" y="12"/>
                  </a:lnTo>
                  <a:lnTo>
                    <a:pt x="144" y="23"/>
                  </a:lnTo>
                  <a:lnTo>
                    <a:pt x="153" y="37"/>
                  </a:lnTo>
                  <a:lnTo>
                    <a:pt x="158" y="51"/>
                  </a:lnTo>
                  <a:lnTo>
                    <a:pt x="160" y="68"/>
                  </a:lnTo>
                  <a:lnTo>
                    <a:pt x="156" y="89"/>
                  </a:lnTo>
                  <a:lnTo>
                    <a:pt x="144" y="109"/>
                  </a:lnTo>
                  <a:lnTo>
                    <a:pt x="125" y="123"/>
                  </a:lnTo>
                  <a:lnTo>
                    <a:pt x="100" y="130"/>
                  </a:lnTo>
                  <a:lnTo>
                    <a:pt x="170" y="240"/>
                  </a:lnTo>
                  <a:lnTo>
                    <a:pt x="128" y="240"/>
                  </a:lnTo>
                  <a:lnTo>
                    <a:pt x="67" y="133"/>
                  </a:lnTo>
                  <a:lnTo>
                    <a:pt x="32" y="133"/>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p:cNvSpPr>
            <p:nvPr userDrawn="1"/>
          </p:nvSpPr>
          <p:spPr bwMode="auto">
            <a:xfrm>
              <a:off x="16341725" y="3175"/>
              <a:ext cx="225425" cy="381000"/>
            </a:xfrm>
            <a:custGeom>
              <a:avLst/>
              <a:gdLst>
                <a:gd name="T0" fmla="*/ 0 w 142"/>
                <a:gd name="T1" fmla="*/ 0 h 240"/>
                <a:gd name="T2" fmla="*/ 32 w 142"/>
                <a:gd name="T3" fmla="*/ 0 h 240"/>
                <a:gd name="T4" fmla="*/ 32 w 142"/>
                <a:gd name="T5" fmla="*/ 210 h 240"/>
                <a:gd name="T6" fmla="*/ 142 w 142"/>
                <a:gd name="T7" fmla="*/ 210 h 240"/>
                <a:gd name="T8" fmla="*/ 142 w 142"/>
                <a:gd name="T9" fmla="*/ 240 h 240"/>
                <a:gd name="T10" fmla="*/ 0 w 142"/>
                <a:gd name="T11" fmla="*/ 240 h 240"/>
                <a:gd name="T12" fmla="*/ 0 w 142"/>
                <a:gd name="T13" fmla="*/ 0 h 240"/>
              </a:gdLst>
              <a:ahLst/>
              <a:cxnLst>
                <a:cxn ang="0">
                  <a:pos x="T0" y="T1"/>
                </a:cxn>
                <a:cxn ang="0">
                  <a:pos x="T2" y="T3"/>
                </a:cxn>
                <a:cxn ang="0">
                  <a:pos x="T4" y="T5"/>
                </a:cxn>
                <a:cxn ang="0">
                  <a:pos x="T6" y="T7"/>
                </a:cxn>
                <a:cxn ang="0">
                  <a:pos x="T8" y="T9"/>
                </a:cxn>
                <a:cxn ang="0">
                  <a:pos x="T10" y="T11"/>
                </a:cxn>
                <a:cxn ang="0">
                  <a:pos x="T12" y="T13"/>
                </a:cxn>
              </a:cxnLst>
              <a:rect l="0" t="0" r="r" b="b"/>
              <a:pathLst>
                <a:path w="142" h="240">
                  <a:moveTo>
                    <a:pt x="0" y="0"/>
                  </a:moveTo>
                  <a:lnTo>
                    <a:pt x="32" y="0"/>
                  </a:lnTo>
                  <a:lnTo>
                    <a:pt x="32" y="210"/>
                  </a:lnTo>
                  <a:lnTo>
                    <a:pt x="142" y="210"/>
                  </a:lnTo>
                  <a:lnTo>
                    <a:pt x="14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noEditPoints="1"/>
            </p:cNvSpPr>
            <p:nvPr userDrawn="1"/>
          </p:nvSpPr>
          <p:spPr bwMode="auto">
            <a:xfrm>
              <a:off x="16603663" y="3175"/>
              <a:ext cx="328613" cy="381000"/>
            </a:xfrm>
            <a:custGeom>
              <a:avLst/>
              <a:gdLst>
                <a:gd name="T0" fmla="*/ 33 w 207"/>
                <a:gd name="T1" fmla="*/ 30 h 240"/>
                <a:gd name="T2" fmla="*/ 33 w 207"/>
                <a:gd name="T3" fmla="*/ 210 h 240"/>
                <a:gd name="T4" fmla="*/ 72 w 207"/>
                <a:gd name="T5" fmla="*/ 210 h 240"/>
                <a:gd name="T6" fmla="*/ 105 w 207"/>
                <a:gd name="T7" fmla="*/ 205 h 240"/>
                <a:gd name="T8" fmla="*/ 133 w 207"/>
                <a:gd name="T9" fmla="*/ 193 h 240"/>
                <a:gd name="T10" fmla="*/ 154 w 207"/>
                <a:gd name="T11" fmla="*/ 177 h 240"/>
                <a:gd name="T12" fmla="*/ 168 w 207"/>
                <a:gd name="T13" fmla="*/ 151 h 240"/>
                <a:gd name="T14" fmla="*/ 175 w 207"/>
                <a:gd name="T15" fmla="*/ 119 h 240"/>
                <a:gd name="T16" fmla="*/ 172 w 207"/>
                <a:gd name="T17" fmla="*/ 105 h 240"/>
                <a:gd name="T18" fmla="*/ 170 w 207"/>
                <a:gd name="T19" fmla="*/ 89 h 240"/>
                <a:gd name="T20" fmla="*/ 161 w 207"/>
                <a:gd name="T21" fmla="*/ 72 h 240"/>
                <a:gd name="T22" fmla="*/ 149 w 207"/>
                <a:gd name="T23" fmla="*/ 56 h 240"/>
                <a:gd name="T24" fmla="*/ 133 w 207"/>
                <a:gd name="T25" fmla="*/ 42 h 240"/>
                <a:gd name="T26" fmla="*/ 109 w 207"/>
                <a:gd name="T27" fmla="*/ 35 h 240"/>
                <a:gd name="T28" fmla="*/ 82 w 207"/>
                <a:gd name="T29" fmla="*/ 30 h 240"/>
                <a:gd name="T30" fmla="*/ 33 w 207"/>
                <a:gd name="T31" fmla="*/ 30 h 240"/>
                <a:gd name="T32" fmla="*/ 0 w 207"/>
                <a:gd name="T33" fmla="*/ 0 h 240"/>
                <a:gd name="T34" fmla="*/ 84 w 207"/>
                <a:gd name="T35" fmla="*/ 0 h 240"/>
                <a:gd name="T36" fmla="*/ 121 w 207"/>
                <a:gd name="T37" fmla="*/ 5 h 240"/>
                <a:gd name="T38" fmla="*/ 151 w 207"/>
                <a:gd name="T39" fmla="*/ 16 h 240"/>
                <a:gd name="T40" fmla="*/ 175 w 207"/>
                <a:gd name="T41" fmla="*/ 33 h 240"/>
                <a:gd name="T42" fmla="*/ 191 w 207"/>
                <a:gd name="T43" fmla="*/ 54 h 240"/>
                <a:gd name="T44" fmla="*/ 200 w 207"/>
                <a:gd name="T45" fmla="*/ 77 h 240"/>
                <a:gd name="T46" fmla="*/ 207 w 207"/>
                <a:gd name="T47" fmla="*/ 100 h 240"/>
                <a:gd name="T48" fmla="*/ 207 w 207"/>
                <a:gd name="T49" fmla="*/ 119 h 240"/>
                <a:gd name="T50" fmla="*/ 205 w 207"/>
                <a:gd name="T51" fmla="*/ 149 h 240"/>
                <a:gd name="T52" fmla="*/ 193 w 207"/>
                <a:gd name="T53" fmla="*/ 177 h 240"/>
                <a:gd name="T54" fmla="*/ 175 w 207"/>
                <a:gd name="T55" fmla="*/ 203 h 240"/>
                <a:gd name="T56" fmla="*/ 149 w 207"/>
                <a:gd name="T57" fmla="*/ 221 h 240"/>
                <a:gd name="T58" fmla="*/ 116 w 207"/>
                <a:gd name="T59" fmla="*/ 235 h 240"/>
                <a:gd name="T60" fmla="*/ 77 w 207"/>
                <a:gd name="T61" fmla="*/ 240 h 240"/>
                <a:gd name="T62" fmla="*/ 0 w 207"/>
                <a:gd name="T63" fmla="*/ 240 h 240"/>
                <a:gd name="T64" fmla="*/ 0 w 207"/>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 h="240">
                  <a:moveTo>
                    <a:pt x="33" y="30"/>
                  </a:moveTo>
                  <a:lnTo>
                    <a:pt x="33" y="210"/>
                  </a:lnTo>
                  <a:lnTo>
                    <a:pt x="72" y="210"/>
                  </a:lnTo>
                  <a:lnTo>
                    <a:pt x="105" y="205"/>
                  </a:lnTo>
                  <a:lnTo>
                    <a:pt x="133" y="193"/>
                  </a:lnTo>
                  <a:lnTo>
                    <a:pt x="154" y="177"/>
                  </a:lnTo>
                  <a:lnTo>
                    <a:pt x="168" y="151"/>
                  </a:lnTo>
                  <a:lnTo>
                    <a:pt x="175" y="119"/>
                  </a:lnTo>
                  <a:lnTo>
                    <a:pt x="172" y="105"/>
                  </a:lnTo>
                  <a:lnTo>
                    <a:pt x="170" y="89"/>
                  </a:lnTo>
                  <a:lnTo>
                    <a:pt x="161" y="72"/>
                  </a:lnTo>
                  <a:lnTo>
                    <a:pt x="149" y="56"/>
                  </a:lnTo>
                  <a:lnTo>
                    <a:pt x="133" y="42"/>
                  </a:lnTo>
                  <a:lnTo>
                    <a:pt x="109" y="35"/>
                  </a:lnTo>
                  <a:lnTo>
                    <a:pt x="82" y="30"/>
                  </a:lnTo>
                  <a:lnTo>
                    <a:pt x="33" y="30"/>
                  </a:lnTo>
                  <a:close/>
                  <a:moveTo>
                    <a:pt x="0" y="0"/>
                  </a:moveTo>
                  <a:lnTo>
                    <a:pt x="84" y="0"/>
                  </a:lnTo>
                  <a:lnTo>
                    <a:pt x="121" y="5"/>
                  </a:lnTo>
                  <a:lnTo>
                    <a:pt x="151" y="16"/>
                  </a:lnTo>
                  <a:lnTo>
                    <a:pt x="175" y="33"/>
                  </a:lnTo>
                  <a:lnTo>
                    <a:pt x="191" y="54"/>
                  </a:lnTo>
                  <a:lnTo>
                    <a:pt x="200" y="77"/>
                  </a:lnTo>
                  <a:lnTo>
                    <a:pt x="207" y="100"/>
                  </a:lnTo>
                  <a:lnTo>
                    <a:pt x="207" y="119"/>
                  </a:lnTo>
                  <a:lnTo>
                    <a:pt x="205" y="149"/>
                  </a:lnTo>
                  <a:lnTo>
                    <a:pt x="193" y="177"/>
                  </a:lnTo>
                  <a:lnTo>
                    <a:pt x="175" y="203"/>
                  </a:lnTo>
                  <a:lnTo>
                    <a:pt x="149" y="221"/>
                  </a:lnTo>
                  <a:lnTo>
                    <a:pt x="116" y="235"/>
                  </a:lnTo>
                  <a:lnTo>
                    <a:pt x="77"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2" name="Group 51"/>
            <p:cNvGrpSpPr/>
            <p:nvPr userDrawn="1"/>
          </p:nvGrpSpPr>
          <p:grpSpPr>
            <a:xfrm>
              <a:off x="7003917" y="-481263"/>
              <a:ext cx="2430980" cy="875636"/>
              <a:chOff x="271463" y="2852738"/>
              <a:chExt cx="3190876" cy="1149350"/>
            </a:xfrm>
          </p:grpSpPr>
          <p:sp>
            <p:nvSpPr>
              <p:cNvPr id="53"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436846549"/>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5" name="Chart Placeholder 4"/>
          <p:cNvSpPr>
            <a:spLocks noGrp="1"/>
          </p:cNvSpPr>
          <p:nvPr>
            <p:ph type="chart" sz="quarter" idx="10" hasCustomPrompt="1"/>
          </p:nvPr>
        </p:nvSpPr>
        <p:spPr>
          <a:xfrm>
            <a:off x="299523" y="1117600"/>
            <a:ext cx="11663021" cy="4292600"/>
          </a:xfrm>
        </p:spPr>
        <p:txBody>
          <a:bodyPr anchor="ctr"/>
          <a:lstStyle>
            <a:lvl1pPr marL="0" indent="0" algn="ctr">
              <a:buFontTx/>
              <a:buNone/>
              <a:defRPr baseline="0"/>
            </a:lvl1pPr>
          </a:lstStyle>
          <a:p>
            <a:r>
              <a:rPr lang="en-US" dirty="0" smtClean="0"/>
              <a:t>Click to Add Chart</a:t>
            </a:r>
            <a:endParaRPr lang="en-US" dirty="0"/>
          </a:p>
        </p:txBody>
      </p:sp>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dirty="0" smtClean="0"/>
              <a:t>Title Goes Here</a:t>
            </a:r>
          </a:p>
        </p:txBody>
      </p:sp>
    </p:spTree>
    <p:extLst>
      <p:ext uri="{BB962C8B-B14F-4D97-AF65-F5344CB8AC3E}">
        <p14:creationId xmlns:p14="http://schemas.microsoft.com/office/powerpoint/2010/main" val="232480726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BA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226"/>
          <p:cNvSpPr>
            <a:spLocks noGrp="1" noChangeArrowheads="1"/>
          </p:cNvSpPr>
          <p:nvPr>
            <p:ph type="title" hasCustomPrompt="1"/>
          </p:nvPr>
        </p:nvSpPr>
        <p:spPr bwMode="auto">
          <a:xfrm>
            <a:off x="1092202" y="1650999"/>
            <a:ext cx="10198098" cy="3340101"/>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ctr">
              <a:defRPr sz="7400" cap="all" baseline="0">
                <a:solidFill>
                  <a:schemeClr val="bg1"/>
                </a:solidFill>
              </a:defRPr>
            </a:lvl1pPr>
          </a:lstStyle>
          <a:p>
            <a:pPr lvl="0"/>
            <a:r>
              <a:rPr lang="en-US" dirty="0" smtClean="0"/>
              <a:t>Click to edit master title style</a:t>
            </a:r>
          </a:p>
        </p:txBody>
      </p:sp>
      <p:sp>
        <p:nvSpPr>
          <p:cNvPr id="7" name="Rectangle 6"/>
          <p:cNvSpPr/>
          <p:nvPr userDrawn="1"/>
        </p:nvSpPr>
        <p:spPr>
          <a:xfrm>
            <a:off x="9423400" y="5836800"/>
            <a:ext cx="2768600" cy="854400"/>
          </a:xfrm>
          <a:prstGeom prst="rect">
            <a:avLst/>
          </a:prstGeom>
          <a:gradFill flip="none" rotWithShape="1">
            <a:gsLst>
              <a:gs pos="0">
                <a:schemeClr val="bg1"/>
              </a:gs>
              <a:gs pos="100000">
                <a:schemeClr val="bg2">
                  <a:shade val="67500"/>
                  <a:satMod val="115000"/>
                  <a:alpha val="0"/>
                </a:schemeClr>
              </a:gs>
              <a:gs pos="67000">
                <a:schemeClr val="bg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userDrawn="1"/>
        </p:nvGrpSpPr>
        <p:grpSpPr>
          <a:xfrm>
            <a:off x="10747576" y="6083300"/>
            <a:ext cx="1124512" cy="405048"/>
            <a:chOff x="271463" y="2852738"/>
            <a:chExt cx="3190876" cy="1149350"/>
          </a:xfrm>
        </p:grpSpPr>
        <p:sp>
          <p:nvSpPr>
            <p:cNvPr id="9"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8337524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Title and Content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226"/>
          <p:cNvSpPr>
            <a:spLocks noGrp="1" noChangeArrowheads="1"/>
          </p:cNvSpPr>
          <p:nvPr>
            <p:ph type="title" hasCustomPrompt="1"/>
          </p:nvPr>
        </p:nvSpPr>
        <p:spPr bwMode="auto">
          <a:xfrm>
            <a:off x="1092202" y="1650999"/>
            <a:ext cx="10198098" cy="3340101"/>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ctr">
              <a:defRPr sz="7400" cap="all" baseline="0">
                <a:solidFill>
                  <a:schemeClr val="bg1"/>
                </a:solidFill>
              </a:defRPr>
            </a:lvl1pPr>
          </a:lstStyle>
          <a:p>
            <a:pPr lvl="0"/>
            <a:r>
              <a:rPr lang="en-US" dirty="0" smtClean="0"/>
              <a:t>Click to edit master title style</a:t>
            </a:r>
          </a:p>
        </p:txBody>
      </p:sp>
      <p:sp>
        <p:nvSpPr>
          <p:cNvPr id="7" name="Rectangle 6"/>
          <p:cNvSpPr/>
          <p:nvPr userDrawn="1"/>
        </p:nvSpPr>
        <p:spPr>
          <a:xfrm>
            <a:off x="9423400" y="5836800"/>
            <a:ext cx="2768600" cy="854400"/>
          </a:xfrm>
          <a:prstGeom prst="rect">
            <a:avLst/>
          </a:prstGeom>
          <a:gradFill flip="none" rotWithShape="1">
            <a:gsLst>
              <a:gs pos="0">
                <a:schemeClr val="bg1"/>
              </a:gs>
              <a:gs pos="100000">
                <a:schemeClr val="bg2">
                  <a:shade val="67500"/>
                  <a:satMod val="115000"/>
                  <a:alpha val="0"/>
                </a:schemeClr>
              </a:gs>
              <a:gs pos="67000">
                <a:schemeClr val="bg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userDrawn="1"/>
        </p:nvGrpSpPr>
        <p:grpSpPr>
          <a:xfrm>
            <a:off x="10747576" y="6083300"/>
            <a:ext cx="1124512" cy="405048"/>
            <a:chOff x="271463" y="2852738"/>
            <a:chExt cx="3190876" cy="1149350"/>
          </a:xfrm>
        </p:grpSpPr>
        <p:sp>
          <p:nvSpPr>
            <p:cNvPr id="9"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00450273"/>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34A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226"/>
          <p:cNvSpPr>
            <a:spLocks noGrp="1" noChangeArrowheads="1"/>
          </p:cNvSpPr>
          <p:nvPr>
            <p:ph type="title" hasCustomPrompt="1"/>
          </p:nvPr>
        </p:nvSpPr>
        <p:spPr bwMode="auto">
          <a:xfrm>
            <a:off x="1092202" y="1650999"/>
            <a:ext cx="10198098" cy="3340101"/>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ctr">
              <a:defRPr sz="7400" cap="all" baseline="0">
                <a:solidFill>
                  <a:schemeClr val="bg1"/>
                </a:solidFill>
              </a:defRPr>
            </a:lvl1pPr>
          </a:lstStyle>
          <a:p>
            <a:pPr lvl="0"/>
            <a:r>
              <a:rPr lang="en-US" dirty="0" smtClean="0"/>
              <a:t>Click to edit master title style</a:t>
            </a:r>
          </a:p>
        </p:txBody>
      </p:sp>
      <p:sp>
        <p:nvSpPr>
          <p:cNvPr id="7" name="Rectangle 6"/>
          <p:cNvSpPr/>
          <p:nvPr userDrawn="1"/>
        </p:nvSpPr>
        <p:spPr>
          <a:xfrm>
            <a:off x="9423400" y="5836800"/>
            <a:ext cx="2768600" cy="854400"/>
          </a:xfrm>
          <a:prstGeom prst="rect">
            <a:avLst/>
          </a:prstGeom>
          <a:gradFill flip="none" rotWithShape="1">
            <a:gsLst>
              <a:gs pos="0">
                <a:schemeClr val="bg1"/>
              </a:gs>
              <a:gs pos="100000">
                <a:schemeClr val="bg2">
                  <a:shade val="67500"/>
                  <a:satMod val="115000"/>
                  <a:alpha val="0"/>
                </a:schemeClr>
              </a:gs>
              <a:gs pos="67000">
                <a:schemeClr val="bg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userDrawn="1"/>
        </p:nvGrpSpPr>
        <p:grpSpPr>
          <a:xfrm>
            <a:off x="10747576" y="6083300"/>
            <a:ext cx="1124512" cy="405048"/>
            <a:chOff x="271463" y="2852738"/>
            <a:chExt cx="3190876" cy="1149350"/>
          </a:xfrm>
        </p:grpSpPr>
        <p:sp>
          <p:nvSpPr>
            <p:cNvPr id="9"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6497076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226"/>
          <p:cNvSpPr>
            <a:spLocks noGrp="1" noChangeArrowheads="1"/>
          </p:cNvSpPr>
          <p:nvPr>
            <p:ph type="title" hasCustomPrompt="1"/>
          </p:nvPr>
        </p:nvSpPr>
        <p:spPr bwMode="auto">
          <a:xfrm>
            <a:off x="1092202" y="1650999"/>
            <a:ext cx="10198098" cy="3340101"/>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ctr">
              <a:defRPr sz="7400" cap="all" baseline="0">
                <a:solidFill>
                  <a:schemeClr val="bg1"/>
                </a:solidFill>
              </a:defRPr>
            </a:lvl1pPr>
          </a:lstStyle>
          <a:p>
            <a:pPr lvl="0"/>
            <a:r>
              <a:rPr lang="en-US" dirty="0" smtClean="0"/>
              <a:t>Click to edit master title style</a:t>
            </a:r>
          </a:p>
        </p:txBody>
      </p:sp>
      <p:sp>
        <p:nvSpPr>
          <p:cNvPr id="7" name="Rectangle 6"/>
          <p:cNvSpPr/>
          <p:nvPr userDrawn="1"/>
        </p:nvSpPr>
        <p:spPr>
          <a:xfrm>
            <a:off x="9423400" y="5836800"/>
            <a:ext cx="2768600" cy="854400"/>
          </a:xfrm>
          <a:prstGeom prst="rect">
            <a:avLst/>
          </a:prstGeom>
          <a:gradFill flip="none" rotWithShape="1">
            <a:gsLst>
              <a:gs pos="0">
                <a:schemeClr val="bg1"/>
              </a:gs>
              <a:gs pos="100000">
                <a:schemeClr val="bg2">
                  <a:shade val="67500"/>
                  <a:satMod val="115000"/>
                  <a:alpha val="0"/>
                </a:schemeClr>
              </a:gs>
              <a:gs pos="67000">
                <a:schemeClr val="bg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userDrawn="1"/>
        </p:nvGrpSpPr>
        <p:grpSpPr>
          <a:xfrm>
            <a:off x="10747576" y="6083300"/>
            <a:ext cx="1124512" cy="405048"/>
            <a:chOff x="271463" y="2852738"/>
            <a:chExt cx="3190876" cy="1149350"/>
          </a:xfrm>
        </p:grpSpPr>
        <p:sp>
          <p:nvSpPr>
            <p:cNvPr id="9"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8355666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537F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226"/>
          <p:cNvSpPr>
            <a:spLocks noGrp="1" noChangeArrowheads="1"/>
          </p:cNvSpPr>
          <p:nvPr>
            <p:ph type="title" hasCustomPrompt="1"/>
          </p:nvPr>
        </p:nvSpPr>
        <p:spPr bwMode="auto">
          <a:xfrm>
            <a:off x="1092202" y="1650999"/>
            <a:ext cx="10198098" cy="3340101"/>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ctr">
              <a:defRPr sz="7400" cap="all" baseline="0">
                <a:solidFill>
                  <a:schemeClr val="bg1"/>
                </a:solidFill>
              </a:defRPr>
            </a:lvl1pPr>
          </a:lstStyle>
          <a:p>
            <a:pPr lvl="0"/>
            <a:r>
              <a:rPr lang="en-US" dirty="0" smtClean="0"/>
              <a:t>Click to edit master title style</a:t>
            </a:r>
          </a:p>
        </p:txBody>
      </p:sp>
      <p:sp>
        <p:nvSpPr>
          <p:cNvPr id="7" name="Rectangle 6"/>
          <p:cNvSpPr/>
          <p:nvPr userDrawn="1"/>
        </p:nvSpPr>
        <p:spPr>
          <a:xfrm>
            <a:off x="9423400" y="5836800"/>
            <a:ext cx="2768600" cy="854400"/>
          </a:xfrm>
          <a:prstGeom prst="rect">
            <a:avLst/>
          </a:prstGeom>
          <a:gradFill flip="none" rotWithShape="1">
            <a:gsLst>
              <a:gs pos="0">
                <a:schemeClr val="bg1"/>
              </a:gs>
              <a:gs pos="100000">
                <a:schemeClr val="bg2">
                  <a:shade val="67500"/>
                  <a:satMod val="115000"/>
                  <a:alpha val="0"/>
                </a:schemeClr>
              </a:gs>
              <a:gs pos="67000">
                <a:schemeClr val="bg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userDrawn="1"/>
        </p:nvGrpSpPr>
        <p:grpSpPr>
          <a:xfrm>
            <a:off x="10747576" y="6083300"/>
            <a:ext cx="1124512" cy="405048"/>
            <a:chOff x="271463" y="2852738"/>
            <a:chExt cx="3190876" cy="1149350"/>
          </a:xfrm>
        </p:grpSpPr>
        <p:sp>
          <p:nvSpPr>
            <p:cNvPr id="9"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4103807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5493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226"/>
          <p:cNvSpPr>
            <a:spLocks noGrp="1" noChangeArrowheads="1"/>
          </p:cNvSpPr>
          <p:nvPr>
            <p:ph type="title" hasCustomPrompt="1"/>
          </p:nvPr>
        </p:nvSpPr>
        <p:spPr bwMode="auto">
          <a:xfrm>
            <a:off x="1092202" y="1650999"/>
            <a:ext cx="10198098" cy="3340101"/>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ctr">
              <a:defRPr sz="7400" cap="all" baseline="0">
                <a:solidFill>
                  <a:schemeClr val="bg1"/>
                </a:solidFill>
              </a:defRPr>
            </a:lvl1pPr>
          </a:lstStyle>
          <a:p>
            <a:pPr lvl="0"/>
            <a:r>
              <a:rPr lang="en-US" dirty="0" smtClean="0"/>
              <a:t>Click to edit master title style</a:t>
            </a:r>
          </a:p>
        </p:txBody>
      </p:sp>
      <p:sp>
        <p:nvSpPr>
          <p:cNvPr id="7" name="Rectangle 6"/>
          <p:cNvSpPr/>
          <p:nvPr userDrawn="1"/>
        </p:nvSpPr>
        <p:spPr>
          <a:xfrm>
            <a:off x="9423400" y="5836800"/>
            <a:ext cx="2768600" cy="854400"/>
          </a:xfrm>
          <a:prstGeom prst="rect">
            <a:avLst/>
          </a:prstGeom>
          <a:gradFill flip="none" rotWithShape="1">
            <a:gsLst>
              <a:gs pos="0">
                <a:schemeClr val="bg1"/>
              </a:gs>
              <a:gs pos="100000">
                <a:schemeClr val="bg2">
                  <a:shade val="67500"/>
                  <a:satMod val="115000"/>
                  <a:alpha val="0"/>
                </a:schemeClr>
              </a:gs>
              <a:gs pos="67000">
                <a:schemeClr val="bg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userDrawn="1"/>
        </p:nvGrpSpPr>
        <p:grpSpPr>
          <a:xfrm>
            <a:off x="10747576" y="6083300"/>
            <a:ext cx="1124512" cy="405048"/>
            <a:chOff x="271463" y="2852738"/>
            <a:chExt cx="3190876" cy="1149350"/>
          </a:xfrm>
        </p:grpSpPr>
        <p:sp>
          <p:nvSpPr>
            <p:cNvPr id="9"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07818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8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lumMod val="75000"/>
                    <a:lumOff val="25000"/>
                  </a:schemeClr>
                </a:solidFill>
              </a:defRPr>
            </a:lvl1pPr>
          </a:lstStyle>
          <a:p>
            <a:pPr lvl="0"/>
            <a:r>
              <a:rPr lang="en-US" dirty="0" smtClean="0"/>
              <a:t>Title Goes Here</a:t>
            </a:r>
          </a:p>
        </p:txBody>
      </p:sp>
      <p:sp>
        <p:nvSpPr>
          <p:cNvPr id="46" name="Text Placeholder 45"/>
          <p:cNvSpPr>
            <a:spLocks noGrp="1"/>
          </p:cNvSpPr>
          <p:nvPr>
            <p:ph type="body" sz="quarter" idx="10"/>
          </p:nvPr>
        </p:nvSpPr>
        <p:spPr>
          <a:xfrm>
            <a:off x="299523" y="1019916"/>
            <a:ext cx="11663021" cy="46672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7133765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0_Title and Content Slide">
    <p:spTree>
      <p:nvGrpSpPr>
        <p:cNvPr id="1" name=""/>
        <p:cNvGrpSpPr/>
        <p:nvPr/>
      </p:nvGrpSpPr>
      <p:grpSpPr>
        <a:xfrm>
          <a:off x="0" y="0"/>
          <a:ext cx="0" cy="0"/>
          <a:chOff x="0" y="0"/>
          <a:chExt cx="0" cy="0"/>
        </a:xfrm>
      </p:grpSpPr>
      <p:sp>
        <p:nvSpPr>
          <p:cNvPr id="4" name="Rectangle 226"/>
          <p:cNvSpPr txBox="1">
            <a:spLocks noChangeArrowheads="1"/>
          </p:cNvSpPr>
          <p:nvPr userDrawn="1"/>
        </p:nvSpPr>
        <p:spPr bwMode="auto">
          <a:xfrm>
            <a:off x="299524" y="535259"/>
            <a:ext cx="11663021" cy="512956"/>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lnSpc>
                <a:spcPct val="100000"/>
              </a:lnSpc>
              <a:spcBef>
                <a:spcPct val="0"/>
              </a:spcBef>
              <a:spcAft>
                <a:spcPct val="0"/>
              </a:spcAft>
              <a:defRPr lang="en-US" sz="900" b="0" kern="1200">
                <a:solidFill>
                  <a:schemeClr val="tx1">
                    <a:lumMod val="75000"/>
                    <a:lumOff val="25000"/>
                  </a:schemeClr>
                </a:solidFill>
                <a:effectLst/>
                <a:latin typeface="Arial" charset="0"/>
                <a:ea typeface="+mn-ea"/>
                <a:cs typeface="+mn-cs"/>
              </a:defRPr>
            </a:lvl1pPr>
            <a:lvl2pPr algn="r" rtl="0" fontAlgn="base">
              <a:lnSpc>
                <a:spcPct val="85000"/>
              </a:lnSpc>
              <a:spcBef>
                <a:spcPct val="0"/>
              </a:spcBef>
              <a:spcAft>
                <a:spcPct val="0"/>
              </a:spcAft>
              <a:defRPr sz="2200" b="1">
                <a:solidFill>
                  <a:schemeClr val="tx1"/>
                </a:solidFill>
                <a:latin typeface="Arial" charset="0"/>
              </a:defRPr>
            </a:lvl2pPr>
            <a:lvl3pPr algn="r" rtl="0" fontAlgn="base">
              <a:lnSpc>
                <a:spcPct val="85000"/>
              </a:lnSpc>
              <a:spcBef>
                <a:spcPct val="0"/>
              </a:spcBef>
              <a:spcAft>
                <a:spcPct val="0"/>
              </a:spcAft>
              <a:defRPr sz="2200" b="1">
                <a:solidFill>
                  <a:schemeClr val="tx1"/>
                </a:solidFill>
                <a:latin typeface="Arial" charset="0"/>
              </a:defRPr>
            </a:lvl3pPr>
            <a:lvl4pPr algn="r" rtl="0" fontAlgn="base">
              <a:lnSpc>
                <a:spcPct val="85000"/>
              </a:lnSpc>
              <a:spcBef>
                <a:spcPct val="0"/>
              </a:spcBef>
              <a:spcAft>
                <a:spcPct val="0"/>
              </a:spcAft>
              <a:defRPr sz="2200" b="1">
                <a:solidFill>
                  <a:schemeClr val="tx1"/>
                </a:solidFill>
                <a:latin typeface="Arial" charset="0"/>
              </a:defRPr>
            </a:lvl4pPr>
            <a:lvl5pPr algn="r" rtl="0" fontAlgn="base">
              <a:lnSpc>
                <a:spcPct val="85000"/>
              </a:lnSpc>
              <a:spcBef>
                <a:spcPct val="0"/>
              </a:spcBef>
              <a:spcAft>
                <a:spcPct val="0"/>
              </a:spcAft>
              <a:defRPr sz="2200" b="1">
                <a:solidFill>
                  <a:schemeClr val="tx1"/>
                </a:solidFill>
                <a:latin typeface="Arial" charset="0"/>
              </a:defRPr>
            </a:lvl5pPr>
            <a:lvl6pPr marL="457200" algn="r" rtl="0" fontAlgn="base">
              <a:lnSpc>
                <a:spcPct val="85000"/>
              </a:lnSpc>
              <a:spcBef>
                <a:spcPct val="0"/>
              </a:spcBef>
              <a:spcAft>
                <a:spcPct val="0"/>
              </a:spcAft>
              <a:defRPr sz="2200" b="1">
                <a:solidFill>
                  <a:schemeClr val="tx1"/>
                </a:solidFill>
                <a:latin typeface="Arial" charset="0"/>
              </a:defRPr>
            </a:lvl6pPr>
            <a:lvl7pPr marL="914400" algn="r" rtl="0" fontAlgn="base">
              <a:lnSpc>
                <a:spcPct val="85000"/>
              </a:lnSpc>
              <a:spcBef>
                <a:spcPct val="0"/>
              </a:spcBef>
              <a:spcAft>
                <a:spcPct val="0"/>
              </a:spcAft>
              <a:defRPr sz="2200" b="1">
                <a:solidFill>
                  <a:schemeClr val="tx1"/>
                </a:solidFill>
                <a:latin typeface="Arial" charset="0"/>
              </a:defRPr>
            </a:lvl7pPr>
            <a:lvl8pPr marL="1371600" algn="r" rtl="0" fontAlgn="base">
              <a:lnSpc>
                <a:spcPct val="85000"/>
              </a:lnSpc>
              <a:spcBef>
                <a:spcPct val="0"/>
              </a:spcBef>
              <a:spcAft>
                <a:spcPct val="0"/>
              </a:spcAft>
              <a:defRPr sz="2200" b="1">
                <a:solidFill>
                  <a:schemeClr val="tx1"/>
                </a:solidFill>
                <a:latin typeface="Arial" charset="0"/>
              </a:defRPr>
            </a:lvl8pPr>
            <a:lvl9pPr marL="1828800" algn="r" rtl="0" fontAlgn="base">
              <a:lnSpc>
                <a:spcPct val="85000"/>
              </a:lnSpc>
              <a:spcBef>
                <a:spcPct val="0"/>
              </a:spcBef>
              <a:spcAft>
                <a:spcPct val="0"/>
              </a:spcAft>
              <a:defRPr sz="2200" b="1">
                <a:solidFill>
                  <a:schemeClr val="tx1"/>
                </a:solidFill>
                <a:latin typeface="Arial" charset="0"/>
              </a:defRPr>
            </a:lvl9pPr>
          </a:lstStyle>
          <a:p>
            <a:r>
              <a:rPr lang="en-US" sz="1700" dirty="0" smtClean="0">
                <a:solidFill>
                  <a:schemeClr val="tx1">
                    <a:lumMod val="50000"/>
                    <a:lumOff val="50000"/>
                  </a:schemeClr>
                </a:solidFill>
              </a:rPr>
              <a:t>ATTRIBUTION</a:t>
            </a:r>
            <a:r>
              <a:rPr lang="en-US" sz="1700" baseline="0" dirty="0" smtClean="0">
                <a:solidFill>
                  <a:schemeClr val="tx1">
                    <a:lumMod val="50000"/>
                    <a:lumOff val="50000"/>
                  </a:schemeClr>
                </a:solidFill>
              </a:rPr>
              <a:t> STATEMENT</a:t>
            </a:r>
            <a:endParaRPr lang="en-US" sz="1700" dirty="0" smtClean="0">
              <a:solidFill>
                <a:schemeClr val="tx1">
                  <a:lumMod val="50000"/>
                  <a:lumOff val="50000"/>
                </a:schemeClr>
              </a:solidFill>
            </a:endParaRPr>
          </a:p>
        </p:txBody>
      </p:sp>
      <p:sp>
        <p:nvSpPr>
          <p:cNvPr id="5" name="Rectangle 226"/>
          <p:cNvSpPr txBox="1">
            <a:spLocks noChangeArrowheads="1"/>
          </p:cNvSpPr>
          <p:nvPr userDrawn="1"/>
        </p:nvSpPr>
        <p:spPr bwMode="auto">
          <a:xfrm>
            <a:off x="299524" y="959004"/>
            <a:ext cx="11663021" cy="512956"/>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lnSpc>
                <a:spcPct val="100000"/>
              </a:lnSpc>
              <a:spcBef>
                <a:spcPct val="0"/>
              </a:spcBef>
              <a:spcAft>
                <a:spcPct val="0"/>
              </a:spcAft>
              <a:defRPr lang="en-US" sz="900" b="0" kern="1200">
                <a:solidFill>
                  <a:schemeClr val="tx1">
                    <a:lumMod val="75000"/>
                    <a:lumOff val="25000"/>
                  </a:schemeClr>
                </a:solidFill>
                <a:effectLst/>
                <a:latin typeface="Arial" charset="0"/>
                <a:ea typeface="+mn-ea"/>
                <a:cs typeface="+mn-cs"/>
              </a:defRPr>
            </a:lvl1pPr>
            <a:lvl2pPr algn="r" rtl="0" fontAlgn="base">
              <a:lnSpc>
                <a:spcPct val="85000"/>
              </a:lnSpc>
              <a:spcBef>
                <a:spcPct val="0"/>
              </a:spcBef>
              <a:spcAft>
                <a:spcPct val="0"/>
              </a:spcAft>
              <a:defRPr sz="2200" b="1">
                <a:solidFill>
                  <a:schemeClr val="tx1"/>
                </a:solidFill>
                <a:latin typeface="Arial" charset="0"/>
              </a:defRPr>
            </a:lvl2pPr>
            <a:lvl3pPr algn="r" rtl="0" fontAlgn="base">
              <a:lnSpc>
                <a:spcPct val="85000"/>
              </a:lnSpc>
              <a:spcBef>
                <a:spcPct val="0"/>
              </a:spcBef>
              <a:spcAft>
                <a:spcPct val="0"/>
              </a:spcAft>
              <a:defRPr sz="2200" b="1">
                <a:solidFill>
                  <a:schemeClr val="tx1"/>
                </a:solidFill>
                <a:latin typeface="Arial" charset="0"/>
              </a:defRPr>
            </a:lvl3pPr>
            <a:lvl4pPr algn="r" rtl="0" fontAlgn="base">
              <a:lnSpc>
                <a:spcPct val="85000"/>
              </a:lnSpc>
              <a:spcBef>
                <a:spcPct val="0"/>
              </a:spcBef>
              <a:spcAft>
                <a:spcPct val="0"/>
              </a:spcAft>
              <a:defRPr sz="2200" b="1">
                <a:solidFill>
                  <a:schemeClr val="tx1"/>
                </a:solidFill>
                <a:latin typeface="Arial" charset="0"/>
              </a:defRPr>
            </a:lvl4pPr>
            <a:lvl5pPr algn="r" rtl="0" fontAlgn="base">
              <a:lnSpc>
                <a:spcPct val="85000"/>
              </a:lnSpc>
              <a:spcBef>
                <a:spcPct val="0"/>
              </a:spcBef>
              <a:spcAft>
                <a:spcPct val="0"/>
              </a:spcAft>
              <a:defRPr sz="2200" b="1">
                <a:solidFill>
                  <a:schemeClr val="tx1"/>
                </a:solidFill>
                <a:latin typeface="Arial" charset="0"/>
              </a:defRPr>
            </a:lvl5pPr>
            <a:lvl6pPr marL="457200" algn="r" rtl="0" fontAlgn="base">
              <a:lnSpc>
                <a:spcPct val="85000"/>
              </a:lnSpc>
              <a:spcBef>
                <a:spcPct val="0"/>
              </a:spcBef>
              <a:spcAft>
                <a:spcPct val="0"/>
              </a:spcAft>
              <a:defRPr sz="2200" b="1">
                <a:solidFill>
                  <a:schemeClr val="tx1"/>
                </a:solidFill>
                <a:latin typeface="Arial" charset="0"/>
              </a:defRPr>
            </a:lvl6pPr>
            <a:lvl7pPr marL="914400" algn="r" rtl="0" fontAlgn="base">
              <a:lnSpc>
                <a:spcPct val="85000"/>
              </a:lnSpc>
              <a:spcBef>
                <a:spcPct val="0"/>
              </a:spcBef>
              <a:spcAft>
                <a:spcPct val="0"/>
              </a:spcAft>
              <a:defRPr sz="2200" b="1">
                <a:solidFill>
                  <a:schemeClr val="tx1"/>
                </a:solidFill>
                <a:latin typeface="Arial" charset="0"/>
              </a:defRPr>
            </a:lvl7pPr>
            <a:lvl8pPr marL="1371600" algn="r" rtl="0" fontAlgn="base">
              <a:lnSpc>
                <a:spcPct val="85000"/>
              </a:lnSpc>
              <a:spcBef>
                <a:spcPct val="0"/>
              </a:spcBef>
              <a:spcAft>
                <a:spcPct val="0"/>
              </a:spcAft>
              <a:defRPr sz="2200" b="1">
                <a:solidFill>
                  <a:schemeClr val="tx1"/>
                </a:solidFill>
                <a:latin typeface="Arial" charset="0"/>
              </a:defRPr>
            </a:lvl8pPr>
            <a:lvl9pPr marL="1828800" algn="r" rtl="0" fontAlgn="base">
              <a:lnSpc>
                <a:spcPct val="85000"/>
              </a:lnSpc>
              <a:spcBef>
                <a:spcPct val="0"/>
              </a:spcBef>
              <a:spcAft>
                <a:spcPct val="0"/>
              </a:spcAft>
              <a:defRPr sz="2200" b="1">
                <a:solidFill>
                  <a:schemeClr val="tx1"/>
                </a:solidFill>
                <a:latin typeface="Arial" charset="0"/>
              </a:defRPr>
            </a:lvl9pPr>
          </a:lstStyle>
          <a:p>
            <a:r>
              <a:rPr lang="en-US" sz="1000" dirty="0" smtClean="0">
                <a:solidFill>
                  <a:schemeClr val="tx1">
                    <a:lumMod val="50000"/>
                    <a:lumOff val="50000"/>
                  </a:schemeClr>
                </a:solidFill>
              </a:rPr>
              <a:t>NXP, the NXP logo, NXP SECURE CONNECTIONS FOR A SMARTER WORLD, </a:t>
            </a:r>
            <a:r>
              <a:rPr lang="en-US" sz="1000" dirty="0" err="1" smtClean="0">
                <a:solidFill>
                  <a:schemeClr val="tx1">
                    <a:lumMod val="50000"/>
                    <a:lumOff val="50000"/>
                  </a:schemeClr>
                </a:solidFill>
              </a:rPr>
              <a:t>CoolFlux</a:t>
            </a:r>
            <a:r>
              <a:rPr lang="en-US" sz="1000" dirty="0" smtClean="0">
                <a:solidFill>
                  <a:schemeClr val="tx1">
                    <a:lumMod val="50000"/>
                    <a:lumOff val="50000"/>
                  </a:schemeClr>
                </a:solidFill>
              </a:rPr>
              <a:t>, EMBRACE, GREENCHIP, HITAG, I2C BUS, ICODE, JCOP, LIFE VIBES, MIFARE, MIFARE Classic, MIFARE </a:t>
            </a:r>
            <a:r>
              <a:rPr lang="en-US" sz="1000" dirty="0" err="1" smtClean="0">
                <a:solidFill>
                  <a:schemeClr val="tx1">
                    <a:lumMod val="50000"/>
                    <a:lumOff val="50000"/>
                  </a:schemeClr>
                </a:solidFill>
              </a:rPr>
              <a:t>DESFire</a:t>
            </a:r>
            <a:r>
              <a:rPr lang="en-US" sz="1000" dirty="0" smtClean="0">
                <a:solidFill>
                  <a:schemeClr val="tx1">
                    <a:lumMod val="50000"/>
                    <a:lumOff val="50000"/>
                  </a:schemeClr>
                </a:solidFill>
              </a:rPr>
              <a:t>, MIFARE Plus, MIFARE </a:t>
            </a:r>
            <a:r>
              <a:rPr lang="en-US" sz="1000" dirty="0" err="1" smtClean="0">
                <a:solidFill>
                  <a:schemeClr val="tx1">
                    <a:lumMod val="50000"/>
                    <a:lumOff val="50000"/>
                  </a:schemeClr>
                </a:solidFill>
              </a:rPr>
              <a:t>FleX</a:t>
            </a:r>
            <a:r>
              <a:rPr lang="en-US" sz="1000" dirty="0" smtClean="0">
                <a:solidFill>
                  <a:schemeClr val="tx1">
                    <a:lumMod val="50000"/>
                    <a:lumOff val="50000"/>
                  </a:schemeClr>
                </a:solidFill>
              </a:rPr>
              <a:t>, MANTIS, MIFARE ULTRALIGHT, MIFARE4MOBILE, MIGLO, NTAG, ROADLINK, SMARTLX, SMARTMX, STARPLUG, TOPFET, </a:t>
            </a:r>
            <a:r>
              <a:rPr lang="en-US" sz="1000" dirty="0" err="1" smtClean="0">
                <a:solidFill>
                  <a:schemeClr val="tx1">
                    <a:lumMod val="50000"/>
                    <a:lumOff val="50000"/>
                  </a:schemeClr>
                </a:solidFill>
              </a:rPr>
              <a:t>TrenchMOS</a:t>
            </a:r>
            <a:r>
              <a:rPr lang="en-US" sz="1000" dirty="0" smtClean="0">
                <a:solidFill>
                  <a:schemeClr val="tx1">
                    <a:lumMod val="50000"/>
                    <a:lumOff val="50000"/>
                  </a:schemeClr>
                </a:solidFill>
              </a:rPr>
              <a:t>, UCODE, Freescale, the Freescale logo, AltiVec, C 5, CodeTEST, CodeWarrior, </a:t>
            </a:r>
            <a:r>
              <a:rPr lang="en-US" sz="1000" dirty="0" err="1" smtClean="0">
                <a:solidFill>
                  <a:schemeClr val="tx1">
                    <a:lumMod val="50000"/>
                    <a:lumOff val="50000"/>
                  </a:schemeClr>
                </a:solidFill>
              </a:rPr>
              <a:t>ColdFire</a:t>
            </a:r>
            <a:r>
              <a:rPr lang="en-US" sz="1000" dirty="0" smtClean="0">
                <a:solidFill>
                  <a:schemeClr val="tx1">
                    <a:lumMod val="50000"/>
                    <a:lumOff val="50000"/>
                  </a:schemeClr>
                </a:solidFill>
              </a:rPr>
              <a:t>, </a:t>
            </a:r>
            <a:r>
              <a:rPr lang="en-US" sz="1000" dirty="0" err="1" smtClean="0">
                <a:solidFill>
                  <a:schemeClr val="tx1">
                    <a:lumMod val="50000"/>
                    <a:lumOff val="50000"/>
                  </a:schemeClr>
                </a:solidFill>
              </a:rPr>
              <a:t>ColdFire</a:t>
            </a:r>
            <a:r>
              <a:rPr lang="en-US" sz="1000" dirty="0" smtClean="0">
                <a:solidFill>
                  <a:schemeClr val="tx1">
                    <a:lumMod val="50000"/>
                    <a:lumOff val="50000"/>
                  </a:schemeClr>
                </a:solidFill>
              </a:rPr>
              <a:t>+, C Ware, the Energy Efficient Solutions logo, </a:t>
            </a:r>
            <a:r>
              <a:rPr lang="en-US" sz="1000" dirty="0" err="1" smtClean="0">
                <a:solidFill>
                  <a:schemeClr val="tx1">
                    <a:lumMod val="50000"/>
                    <a:lumOff val="50000"/>
                  </a:schemeClr>
                </a:solidFill>
              </a:rPr>
              <a:t>Kinetis</a:t>
            </a:r>
            <a:r>
              <a:rPr lang="en-US" sz="1000" dirty="0" smtClean="0">
                <a:solidFill>
                  <a:schemeClr val="tx1">
                    <a:lumMod val="50000"/>
                    <a:lumOff val="50000"/>
                  </a:schemeClr>
                </a:solidFill>
              </a:rPr>
              <a:t>, </a:t>
            </a:r>
            <a:r>
              <a:rPr lang="en-US" sz="1000" dirty="0" err="1" smtClean="0">
                <a:solidFill>
                  <a:schemeClr val="tx1">
                    <a:lumMod val="50000"/>
                    <a:lumOff val="50000"/>
                  </a:schemeClr>
                </a:solidFill>
              </a:rPr>
              <a:t>Layerscape</a:t>
            </a:r>
            <a:r>
              <a:rPr lang="en-US" sz="1000" dirty="0" smtClean="0">
                <a:solidFill>
                  <a:schemeClr val="tx1">
                    <a:lumMod val="50000"/>
                    <a:lumOff val="50000"/>
                  </a:schemeClr>
                </a:solidFill>
              </a:rPr>
              <a:t>, MagniV, mobileGT, PEG, PowerQUICC, Processor Expert, QorIQ, QorIQ Qonverge, Ready Play, SafeAssure, the SafeAssure logo, StarCore, Symphony, </a:t>
            </a:r>
            <a:r>
              <a:rPr lang="en-US" sz="1000" dirty="0" err="1" smtClean="0">
                <a:solidFill>
                  <a:schemeClr val="tx1">
                    <a:lumMod val="50000"/>
                    <a:lumOff val="50000"/>
                  </a:schemeClr>
                </a:solidFill>
              </a:rPr>
              <a:t>VortiQa</a:t>
            </a:r>
            <a:r>
              <a:rPr lang="en-US" sz="1000" dirty="0" smtClean="0">
                <a:solidFill>
                  <a:schemeClr val="tx1">
                    <a:lumMod val="50000"/>
                    <a:lumOff val="50000"/>
                  </a:schemeClr>
                </a:solidFill>
              </a:rPr>
              <a:t>, Vybrid, Airfast, BeeKit, BeeStack, CoreNet, Flexis, MXC, Platform in a Package, QUICC Engine, SMARTMOS, Tower, TurboLink, and UMEMS are trademarks of NXP B.V. All other product or service names are the property of their respective owners.  ARM, AMBA, ARM Powered, Artisan, Cortex, </a:t>
            </a:r>
            <a:r>
              <a:rPr lang="en-US" sz="1000" dirty="0" err="1" smtClean="0">
                <a:solidFill>
                  <a:schemeClr val="tx1">
                    <a:lumMod val="50000"/>
                    <a:lumOff val="50000"/>
                  </a:schemeClr>
                </a:solidFill>
              </a:rPr>
              <a:t>Jazelle</a:t>
            </a:r>
            <a:r>
              <a:rPr lang="en-US" sz="1000" dirty="0" smtClean="0">
                <a:solidFill>
                  <a:schemeClr val="tx1">
                    <a:lumMod val="50000"/>
                    <a:lumOff val="50000"/>
                  </a:schemeClr>
                </a:solidFill>
              </a:rPr>
              <a:t>, </a:t>
            </a:r>
            <a:r>
              <a:rPr lang="en-US" sz="1000" dirty="0" err="1" smtClean="0">
                <a:solidFill>
                  <a:schemeClr val="tx1">
                    <a:lumMod val="50000"/>
                    <a:lumOff val="50000"/>
                  </a:schemeClr>
                </a:solidFill>
              </a:rPr>
              <a:t>Keil</a:t>
            </a:r>
            <a:r>
              <a:rPr lang="en-US" sz="1000" dirty="0" smtClean="0">
                <a:solidFill>
                  <a:schemeClr val="tx1">
                    <a:lumMod val="50000"/>
                    <a:lumOff val="50000"/>
                  </a:schemeClr>
                </a:solidFill>
              </a:rPr>
              <a:t>, </a:t>
            </a:r>
            <a:r>
              <a:rPr lang="en-US" sz="1000" dirty="0" err="1" smtClean="0">
                <a:solidFill>
                  <a:schemeClr val="tx1">
                    <a:lumMod val="50000"/>
                    <a:lumOff val="50000"/>
                  </a:schemeClr>
                </a:solidFill>
              </a:rPr>
              <a:t>SecurCore</a:t>
            </a:r>
            <a:r>
              <a:rPr lang="en-US" sz="1000" dirty="0" smtClean="0">
                <a:solidFill>
                  <a:schemeClr val="tx1">
                    <a:lumMod val="50000"/>
                    <a:lumOff val="50000"/>
                  </a:schemeClr>
                </a:solidFill>
              </a:rPr>
              <a:t>, Thumb, </a:t>
            </a:r>
            <a:r>
              <a:rPr lang="en-US" sz="1000" dirty="0" err="1" smtClean="0">
                <a:solidFill>
                  <a:schemeClr val="tx1">
                    <a:lumMod val="50000"/>
                    <a:lumOff val="50000"/>
                  </a:schemeClr>
                </a:solidFill>
              </a:rPr>
              <a:t>TrustZone</a:t>
            </a:r>
            <a:r>
              <a:rPr lang="en-US" sz="1000" dirty="0" smtClean="0">
                <a:solidFill>
                  <a:schemeClr val="tx1">
                    <a:lumMod val="50000"/>
                    <a:lumOff val="50000"/>
                  </a:schemeClr>
                </a:solidFill>
              </a:rPr>
              <a:t>, and </a:t>
            </a:r>
            <a:r>
              <a:rPr lang="el-GR" sz="1000" dirty="0" smtClean="0">
                <a:solidFill>
                  <a:schemeClr val="tx1">
                    <a:lumMod val="50000"/>
                    <a:lumOff val="50000"/>
                  </a:schemeClr>
                </a:solidFill>
              </a:rPr>
              <a:t>μ</a:t>
            </a:r>
            <a:r>
              <a:rPr lang="en-US" sz="1000" dirty="0" smtClean="0">
                <a:solidFill>
                  <a:schemeClr val="tx1">
                    <a:lumMod val="50000"/>
                    <a:lumOff val="50000"/>
                  </a:schemeClr>
                </a:solidFill>
              </a:rPr>
              <a:t>Vision are registered trademarks of ARM Limited (or its subsidiaries) in the EU and/or elsewhere. ARM7, ARM9, ARM11, </a:t>
            </a:r>
            <a:r>
              <a:rPr lang="en-US" sz="1000" dirty="0" err="1" smtClean="0">
                <a:solidFill>
                  <a:schemeClr val="tx1">
                    <a:lumMod val="50000"/>
                    <a:lumOff val="50000"/>
                  </a:schemeClr>
                </a:solidFill>
              </a:rPr>
              <a:t>big.LITTLE</a:t>
            </a:r>
            <a:r>
              <a:rPr lang="en-US" sz="1000" dirty="0" smtClean="0">
                <a:solidFill>
                  <a:schemeClr val="tx1">
                    <a:lumMod val="50000"/>
                    <a:lumOff val="50000"/>
                  </a:schemeClr>
                </a:solidFill>
              </a:rPr>
              <a:t>, </a:t>
            </a:r>
            <a:r>
              <a:rPr lang="en-US" sz="1000" dirty="0" err="1" smtClean="0">
                <a:solidFill>
                  <a:schemeClr val="tx1">
                    <a:lumMod val="50000"/>
                    <a:lumOff val="50000"/>
                  </a:schemeClr>
                </a:solidFill>
              </a:rPr>
              <a:t>CoreLink</a:t>
            </a:r>
            <a:r>
              <a:rPr lang="en-US" sz="1000" dirty="0" smtClean="0">
                <a:solidFill>
                  <a:schemeClr val="tx1">
                    <a:lumMod val="50000"/>
                    <a:lumOff val="50000"/>
                  </a:schemeClr>
                </a:solidFill>
              </a:rPr>
              <a:t>, </a:t>
            </a:r>
            <a:r>
              <a:rPr lang="en-US" sz="1000" dirty="0" err="1" smtClean="0">
                <a:solidFill>
                  <a:schemeClr val="tx1">
                    <a:lumMod val="50000"/>
                    <a:lumOff val="50000"/>
                  </a:schemeClr>
                </a:solidFill>
              </a:rPr>
              <a:t>CoreSight</a:t>
            </a:r>
            <a:r>
              <a:rPr lang="en-US" sz="1000" dirty="0" smtClean="0">
                <a:solidFill>
                  <a:schemeClr val="tx1">
                    <a:lumMod val="50000"/>
                    <a:lumOff val="50000"/>
                  </a:schemeClr>
                </a:solidFill>
              </a:rPr>
              <a:t>, </a:t>
            </a:r>
            <a:r>
              <a:rPr lang="en-US" sz="1000" dirty="0" err="1" smtClean="0">
                <a:solidFill>
                  <a:schemeClr val="tx1">
                    <a:lumMod val="50000"/>
                    <a:lumOff val="50000"/>
                  </a:schemeClr>
                </a:solidFill>
              </a:rPr>
              <a:t>DesignStart</a:t>
            </a:r>
            <a:r>
              <a:rPr lang="en-US" sz="1000" dirty="0" smtClean="0">
                <a:solidFill>
                  <a:schemeClr val="tx1">
                    <a:lumMod val="50000"/>
                    <a:lumOff val="50000"/>
                  </a:schemeClr>
                </a:solidFill>
              </a:rPr>
              <a:t>, Mali, </a:t>
            </a:r>
            <a:r>
              <a:rPr lang="en-US" sz="1000" dirty="0" err="1" smtClean="0">
                <a:solidFill>
                  <a:schemeClr val="tx1">
                    <a:lumMod val="50000"/>
                    <a:lumOff val="50000"/>
                  </a:schemeClr>
                </a:solidFill>
              </a:rPr>
              <a:t>mbed</a:t>
            </a:r>
            <a:r>
              <a:rPr lang="en-US" sz="1000" dirty="0" smtClean="0">
                <a:solidFill>
                  <a:schemeClr val="tx1">
                    <a:lumMod val="50000"/>
                    <a:lumOff val="50000"/>
                  </a:schemeClr>
                </a:solidFill>
              </a:rPr>
              <a:t>, NEON, POP, </a:t>
            </a:r>
            <a:r>
              <a:rPr lang="en-US" sz="1000" dirty="0" err="1" smtClean="0">
                <a:solidFill>
                  <a:schemeClr val="tx1">
                    <a:lumMod val="50000"/>
                    <a:lumOff val="50000"/>
                  </a:schemeClr>
                </a:solidFill>
              </a:rPr>
              <a:t>Sensinode</a:t>
            </a:r>
            <a:r>
              <a:rPr lang="en-US" sz="1000" dirty="0" smtClean="0">
                <a:solidFill>
                  <a:schemeClr val="tx1">
                    <a:lumMod val="50000"/>
                    <a:lumOff val="50000"/>
                  </a:schemeClr>
                </a:solidFill>
              </a:rPr>
              <a:t>, Socrates, ULINK and Versatile are trademarks of ARM Limited (or its subsidiaries) in the EU and/or elsewhere. All rights reserved. Oracle and Java are registered trademarks of Oracle and/or its affiliates. The Power Architecture and Power.org word marks and the Power and Power.org logos and related marks are trademarks and service marks licensed by Power.org. © 2015–2016 NXP B.V.</a:t>
            </a:r>
          </a:p>
        </p:txBody>
      </p:sp>
    </p:spTree>
    <p:extLst>
      <p:ext uri="{BB962C8B-B14F-4D97-AF65-F5344CB8AC3E}">
        <p14:creationId xmlns:p14="http://schemas.microsoft.com/office/powerpoint/2010/main" val="100173689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FSL Logo Slide">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Master Title Slide">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lstStyle>
            <a:lvl1pPr marL="0" indent="0" algn="ctr">
              <a:buFontTx/>
              <a:buNone/>
              <a:defRPr>
                <a:solidFill>
                  <a:schemeClr val="bg1"/>
                </a:solidFill>
              </a:defRPr>
            </a:lvl1pPr>
          </a:lstStyle>
          <a:p>
            <a:r>
              <a:rPr lang="en-US" dirty="0" smtClean="0"/>
              <a:t>Click to Insert Full Image</a:t>
            </a:r>
            <a:endParaRPr lang="en-US" dirty="0"/>
          </a:p>
        </p:txBody>
      </p:sp>
      <p:sp>
        <p:nvSpPr>
          <p:cNvPr id="54" name="Rectangle 53"/>
          <p:cNvSpPr/>
          <p:nvPr userDrawn="1"/>
        </p:nvSpPr>
        <p:spPr>
          <a:xfrm>
            <a:off x="0" y="0"/>
            <a:ext cx="121920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 Placeholder 89"/>
          <p:cNvSpPr>
            <a:spLocks noGrp="1"/>
          </p:cNvSpPr>
          <p:nvPr userDrawn="1">
            <p:ph type="body" sz="quarter" idx="12"/>
          </p:nvPr>
        </p:nvSpPr>
        <p:spPr>
          <a:xfrm>
            <a:off x="431371" y="2863052"/>
            <a:ext cx="5131229" cy="1297467"/>
          </a:xfrm>
        </p:spPr>
        <p:txBody>
          <a:bodyPr>
            <a:normAutofit/>
          </a:bodyPr>
          <a:lstStyle>
            <a:lvl1pPr marL="0" indent="0" algn="l">
              <a:lnSpc>
                <a:spcPct val="100000"/>
              </a:lnSpc>
              <a:buFontTx/>
              <a:buNone/>
              <a:defRPr sz="2000" b="0" cap="all" spc="-60" baseline="0">
                <a:solidFill>
                  <a:schemeClr val="bg1"/>
                </a:solidFill>
                <a:latin typeface="+mj-lt"/>
              </a:defRPr>
            </a:lvl1pPr>
            <a:lvl2pPr marL="233363" indent="0">
              <a:buFontTx/>
              <a:buNone/>
              <a:defRPr/>
            </a:lvl2pPr>
            <a:lvl3pPr marL="401638" indent="0">
              <a:buFontTx/>
              <a:buNone/>
              <a:defRPr/>
            </a:lvl3pPr>
            <a:lvl4pPr marL="569912" indent="0">
              <a:buFontTx/>
              <a:buNone/>
              <a:defRPr/>
            </a:lvl4pPr>
            <a:lvl5pPr marL="746125" indent="0">
              <a:buFontTx/>
              <a:buNone/>
              <a:defRPr/>
            </a:lvl5pPr>
          </a:lstStyle>
          <a:p>
            <a:pPr lvl="0"/>
            <a:r>
              <a:rPr lang="en-US" dirty="0" smtClean="0"/>
              <a:t>Click to edit Master text styles</a:t>
            </a:r>
          </a:p>
        </p:txBody>
      </p:sp>
      <p:sp>
        <p:nvSpPr>
          <p:cNvPr id="28" name="Rectangle 182"/>
          <p:cNvSpPr>
            <a:spLocks noGrp="1" noChangeArrowheads="1"/>
          </p:cNvSpPr>
          <p:nvPr userDrawn="1">
            <p:ph type="ctrTitle" hasCustomPrompt="1"/>
          </p:nvPr>
        </p:nvSpPr>
        <p:spPr bwMode="blackWhite">
          <a:xfrm>
            <a:off x="431371" y="1669252"/>
            <a:ext cx="5131229" cy="1073948"/>
          </a:xfrm>
          <a:ln w="25400"/>
          <a:effectLst/>
        </p:spPr>
        <p:txBody>
          <a:bodyPr tIns="91440" bIns="91440" anchor="t"/>
          <a:lstStyle>
            <a:lvl1pPr algn="l">
              <a:lnSpc>
                <a:spcPct val="100000"/>
              </a:lnSpc>
              <a:spcBef>
                <a:spcPct val="25000"/>
              </a:spcBef>
              <a:defRPr lang="en-US" sz="2900" b="1" kern="1200" cap="all" spc="-60" baseline="0" dirty="0">
                <a:solidFill>
                  <a:schemeClr val="bg1"/>
                </a:solidFill>
                <a:effectLst/>
                <a:latin typeface="Arial" charset="0"/>
                <a:ea typeface="+mn-ea"/>
                <a:cs typeface="+mn-cs"/>
              </a:defRPr>
            </a:lvl1pPr>
          </a:lstStyle>
          <a:p>
            <a:r>
              <a:rPr lang="en-US" dirty="0" smtClean="0"/>
              <a:t>Title Goes Here</a:t>
            </a:r>
            <a:br>
              <a:rPr lang="en-US" dirty="0" smtClean="0"/>
            </a:br>
            <a:r>
              <a:rPr lang="en-US" dirty="0" smtClean="0"/>
              <a:t>Second Line Optional</a:t>
            </a:r>
            <a:endParaRPr lang="en-US" dirty="0"/>
          </a:p>
        </p:txBody>
      </p:sp>
      <p:sp>
        <p:nvSpPr>
          <p:cNvPr id="51" name="Rectangle 50"/>
          <p:cNvSpPr/>
          <p:nvPr userDrawn="1"/>
        </p:nvSpPr>
        <p:spPr>
          <a:xfrm>
            <a:off x="4864884" y="5903089"/>
            <a:ext cx="7327116" cy="740780"/>
          </a:xfrm>
          <a:prstGeom prst="rect">
            <a:avLst/>
          </a:prstGeom>
          <a:gradFill flip="none" rotWithShape="1">
            <a:gsLst>
              <a:gs pos="0">
                <a:schemeClr val="bg1"/>
              </a:gs>
              <a:gs pos="100000">
                <a:schemeClr val="bg2">
                  <a:shade val="67500"/>
                  <a:satMod val="115000"/>
                  <a:alpha val="0"/>
                </a:schemeClr>
              </a:gs>
              <a:gs pos="78000">
                <a:schemeClr val="bg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62" name="TextBox 61"/>
          <p:cNvSpPr txBox="1"/>
          <p:nvPr userDrawn="1"/>
        </p:nvSpPr>
        <p:spPr>
          <a:xfrm>
            <a:off x="777827" y="6303694"/>
            <a:ext cx="3643043" cy="308777"/>
          </a:xfrm>
          <a:prstGeom prst="rect">
            <a:avLst/>
          </a:prstGeom>
          <a:noFill/>
        </p:spPr>
        <p:txBody>
          <a:bodyPr wrap="square" rtlCol="0">
            <a:noAutofit/>
          </a:bodyPr>
          <a:lstStyle/>
          <a:p>
            <a:pPr algn="l"/>
            <a:r>
              <a:rPr lang="en-US" sz="1300" b="0" i="0" cap="all" baseline="0" dirty="0" smtClean="0">
                <a:solidFill>
                  <a:schemeClr val="bg1"/>
                </a:solidFill>
              </a:rPr>
              <a:t>PUBLIC </a:t>
            </a:r>
          </a:p>
        </p:txBody>
      </p:sp>
      <p:sp>
        <p:nvSpPr>
          <p:cNvPr id="63" name="Slide Number Placeholder 1"/>
          <p:cNvSpPr txBox="1">
            <a:spLocks/>
          </p:cNvSpPr>
          <p:nvPr userDrawn="1"/>
        </p:nvSpPr>
        <p:spPr>
          <a:xfrm>
            <a:off x="333813" y="6302856"/>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fld id="{9899D5D8-9A89-49C6-87E2-D5B81659BB09}" type="slidenum">
              <a:rPr lang="en-US" sz="1300" b="0" smtClean="0">
                <a:solidFill>
                  <a:schemeClr val="bg1"/>
                </a:solidFill>
              </a:rPr>
              <a:pPr algn="l"/>
              <a:t>‹#›</a:t>
            </a:fld>
            <a:endParaRPr lang="en-US" sz="1300" b="0" dirty="0">
              <a:solidFill>
                <a:schemeClr val="bg1"/>
              </a:solidFill>
            </a:endParaRPr>
          </a:p>
        </p:txBody>
      </p:sp>
      <p:grpSp>
        <p:nvGrpSpPr>
          <p:cNvPr id="15" name="Group 14"/>
          <p:cNvGrpSpPr/>
          <p:nvPr userDrawn="1"/>
        </p:nvGrpSpPr>
        <p:grpSpPr>
          <a:xfrm>
            <a:off x="6710636" y="5931672"/>
            <a:ext cx="5224214" cy="670193"/>
            <a:chOff x="7003917" y="-725488"/>
            <a:chExt cx="10382383" cy="1331913"/>
          </a:xfrm>
        </p:grpSpPr>
        <p:sp>
          <p:nvSpPr>
            <p:cNvPr id="16" name="Rectangle 12"/>
            <p:cNvSpPr>
              <a:spLocks noChangeArrowheads="1"/>
            </p:cNvSpPr>
            <p:nvPr userDrawn="1"/>
          </p:nvSpPr>
          <p:spPr bwMode="auto">
            <a:xfrm>
              <a:off x="10345738" y="-725488"/>
              <a:ext cx="28575" cy="13319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Rectangle 13"/>
            <p:cNvSpPr>
              <a:spLocks noChangeArrowheads="1"/>
            </p:cNvSpPr>
            <p:nvPr userDrawn="1"/>
          </p:nvSpPr>
          <p:spPr bwMode="auto">
            <a:xfrm>
              <a:off x="17357725" y="-725488"/>
              <a:ext cx="28575" cy="13319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10807700" y="-511175"/>
              <a:ext cx="250825" cy="395288"/>
            </a:xfrm>
            <a:custGeom>
              <a:avLst/>
              <a:gdLst>
                <a:gd name="T0" fmla="*/ 88 w 158"/>
                <a:gd name="T1" fmla="*/ 0 h 249"/>
                <a:gd name="T2" fmla="*/ 114 w 158"/>
                <a:gd name="T3" fmla="*/ 2 h 249"/>
                <a:gd name="T4" fmla="*/ 137 w 158"/>
                <a:gd name="T5" fmla="*/ 9 h 249"/>
                <a:gd name="T6" fmla="*/ 156 w 158"/>
                <a:gd name="T7" fmla="*/ 26 h 249"/>
                <a:gd name="T8" fmla="*/ 130 w 158"/>
                <a:gd name="T9" fmla="*/ 51 h 249"/>
                <a:gd name="T10" fmla="*/ 114 w 158"/>
                <a:gd name="T11" fmla="*/ 35 h 249"/>
                <a:gd name="T12" fmla="*/ 88 w 158"/>
                <a:gd name="T13" fmla="*/ 30 h 249"/>
                <a:gd name="T14" fmla="*/ 65 w 158"/>
                <a:gd name="T15" fmla="*/ 33 h 249"/>
                <a:gd name="T16" fmla="*/ 51 w 158"/>
                <a:gd name="T17" fmla="*/ 42 h 249"/>
                <a:gd name="T18" fmla="*/ 44 w 158"/>
                <a:gd name="T19" fmla="*/ 54 h 249"/>
                <a:gd name="T20" fmla="*/ 41 w 158"/>
                <a:gd name="T21" fmla="*/ 65 h 249"/>
                <a:gd name="T22" fmla="*/ 46 w 158"/>
                <a:gd name="T23" fmla="*/ 84 h 249"/>
                <a:gd name="T24" fmla="*/ 55 w 158"/>
                <a:gd name="T25" fmla="*/ 93 h 249"/>
                <a:gd name="T26" fmla="*/ 72 w 158"/>
                <a:gd name="T27" fmla="*/ 103 h 249"/>
                <a:gd name="T28" fmla="*/ 90 w 158"/>
                <a:gd name="T29" fmla="*/ 110 h 249"/>
                <a:gd name="T30" fmla="*/ 109 w 158"/>
                <a:gd name="T31" fmla="*/ 114 h 249"/>
                <a:gd name="T32" fmla="*/ 128 w 158"/>
                <a:gd name="T33" fmla="*/ 124 h 249"/>
                <a:gd name="T34" fmla="*/ 144 w 158"/>
                <a:gd name="T35" fmla="*/ 135 h 249"/>
                <a:gd name="T36" fmla="*/ 156 w 158"/>
                <a:gd name="T37" fmla="*/ 151 h 249"/>
                <a:gd name="T38" fmla="*/ 158 w 158"/>
                <a:gd name="T39" fmla="*/ 177 h 249"/>
                <a:gd name="T40" fmla="*/ 156 w 158"/>
                <a:gd name="T41" fmla="*/ 203 h 249"/>
                <a:gd name="T42" fmla="*/ 144 w 158"/>
                <a:gd name="T43" fmla="*/ 221 h 249"/>
                <a:gd name="T44" fmla="*/ 125 w 158"/>
                <a:gd name="T45" fmla="*/ 238 h 249"/>
                <a:gd name="T46" fmla="*/ 102 w 158"/>
                <a:gd name="T47" fmla="*/ 247 h 249"/>
                <a:gd name="T48" fmla="*/ 76 w 158"/>
                <a:gd name="T49" fmla="*/ 249 h 249"/>
                <a:gd name="T50" fmla="*/ 46 w 158"/>
                <a:gd name="T51" fmla="*/ 247 h 249"/>
                <a:gd name="T52" fmla="*/ 21 w 158"/>
                <a:gd name="T53" fmla="*/ 235 h 249"/>
                <a:gd name="T54" fmla="*/ 0 w 158"/>
                <a:gd name="T55" fmla="*/ 217 h 249"/>
                <a:gd name="T56" fmla="*/ 28 w 158"/>
                <a:gd name="T57" fmla="*/ 193 h 249"/>
                <a:gd name="T58" fmla="*/ 41 w 158"/>
                <a:gd name="T59" fmla="*/ 210 h 249"/>
                <a:gd name="T60" fmla="*/ 58 w 158"/>
                <a:gd name="T61" fmla="*/ 217 h 249"/>
                <a:gd name="T62" fmla="*/ 76 w 158"/>
                <a:gd name="T63" fmla="*/ 219 h 249"/>
                <a:gd name="T64" fmla="*/ 93 w 158"/>
                <a:gd name="T65" fmla="*/ 217 h 249"/>
                <a:gd name="T66" fmla="*/ 109 w 158"/>
                <a:gd name="T67" fmla="*/ 210 h 249"/>
                <a:gd name="T68" fmla="*/ 121 w 158"/>
                <a:gd name="T69" fmla="*/ 198 h 249"/>
                <a:gd name="T70" fmla="*/ 125 w 158"/>
                <a:gd name="T71" fmla="*/ 179 h 249"/>
                <a:gd name="T72" fmla="*/ 121 w 158"/>
                <a:gd name="T73" fmla="*/ 165 h 249"/>
                <a:gd name="T74" fmla="*/ 109 w 158"/>
                <a:gd name="T75" fmla="*/ 154 h 249"/>
                <a:gd name="T76" fmla="*/ 95 w 158"/>
                <a:gd name="T77" fmla="*/ 147 h 249"/>
                <a:gd name="T78" fmla="*/ 76 w 158"/>
                <a:gd name="T79" fmla="*/ 140 h 249"/>
                <a:gd name="T80" fmla="*/ 55 w 158"/>
                <a:gd name="T81" fmla="*/ 133 h 249"/>
                <a:gd name="T82" fmla="*/ 37 w 158"/>
                <a:gd name="T83" fmla="*/ 126 h 249"/>
                <a:gd name="T84" fmla="*/ 23 w 158"/>
                <a:gd name="T85" fmla="*/ 112 h 249"/>
                <a:gd name="T86" fmla="*/ 11 w 158"/>
                <a:gd name="T87" fmla="*/ 93 h 249"/>
                <a:gd name="T88" fmla="*/ 7 w 158"/>
                <a:gd name="T89" fmla="*/ 65 h 249"/>
                <a:gd name="T90" fmla="*/ 9 w 158"/>
                <a:gd name="T91" fmla="*/ 49 h 249"/>
                <a:gd name="T92" fmla="*/ 18 w 158"/>
                <a:gd name="T93" fmla="*/ 30 h 249"/>
                <a:gd name="T94" fmla="*/ 35 w 158"/>
                <a:gd name="T95" fmla="*/ 14 h 249"/>
                <a:gd name="T96" fmla="*/ 58 w 158"/>
                <a:gd name="T97" fmla="*/ 2 h 249"/>
                <a:gd name="T98" fmla="*/ 88 w 158"/>
                <a:gd name="T9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249">
                  <a:moveTo>
                    <a:pt x="88" y="0"/>
                  </a:moveTo>
                  <a:lnTo>
                    <a:pt x="114" y="2"/>
                  </a:lnTo>
                  <a:lnTo>
                    <a:pt x="137" y="9"/>
                  </a:lnTo>
                  <a:lnTo>
                    <a:pt x="156" y="26"/>
                  </a:lnTo>
                  <a:lnTo>
                    <a:pt x="130" y="51"/>
                  </a:lnTo>
                  <a:lnTo>
                    <a:pt x="114" y="35"/>
                  </a:lnTo>
                  <a:lnTo>
                    <a:pt x="88" y="30"/>
                  </a:lnTo>
                  <a:lnTo>
                    <a:pt x="65" y="33"/>
                  </a:lnTo>
                  <a:lnTo>
                    <a:pt x="51" y="42"/>
                  </a:lnTo>
                  <a:lnTo>
                    <a:pt x="44" y="54"/>
                  </a:lnTo>
                  <a:lnTo>
                    <a:pt x="41" y="65"/>
                  </a:lnTo>
                  <a:lnTo>
                    <a:pt x="46" y="84"/>
                  </a:lnTo>
                  <a:lnTo>
                    <a:pt x="55" y="93"/>
                  </a:lnTo>
                  <a:lnTo>
                    <a:pt x="72" y="103"/>
                  </a:lnTo>
                  <a:lnTo>
                    <a:pt x="90" y="110"/>
                  </a:lnTo>
                  <a:lnTo>
                    <a:pt x="109" y="114"/>
                  </a:lnTo>
                  <a:lnTo>
                    <a:pt x="128" y="124"/>
                  </a:lnTo>
                  <a:lnTo>
                    <a:pt x="144" y="135"/>
                  </a:lnTo>
                  <a:lnTo>
                    <a:pt x="156" y="151"/>
                  </a:lnTo>
                  <a:lnTo>
                    <a:pt x="158" y="177"/>
                  </a:lnTo>
                  <a:lnTo>
                    <a:pt x="156" y="203"/>
                  </a:lnTo>
                  <a:lnTo>
                    <a:pt x="144" y="221"/>
                  </a:lnTo>
                  <a:lnTo>
                    <a:pt x="125" y="238"/>
                  </a:lnTo>
                  <a:lnTo>
                    <a:pt x="102" y="247"/>
                  </a:lnTo>
                  <a:lnTo>
                    <a:pt x="76" y="249"/>
                  </a:lnTo>
                  <a:lnTo>
                    <a:pt x="46" y="247"/>
                  </a:lnTo>
                  <a:lnTo>
                    <a:pt x="21" y="235"/>
                  </a:lnTo>
                  <a:lnTo>
                    <a:pt x="0" y="217"/>
                  </a:lnTo>
                  <a:lnTo>
                    <a:pt x="28" y="193"/>
                  </a:lnTo>
                  <a:lnTo>
                    <a:pt x="41" y="210"/>
                  </a:lnTo>
                  <a:lnTo>
                    <a:pt x="58" y="217"/>
                  </a:lnTo>
                  <a:lnTo>
                    <a:pt x="76" y="219"/>
                  </a:lnTo>
                  <a:lnTo>
                    <a:pt x="93" y="217"/>
                  </a:lnTo>
                  <a:lnTo>
                    <a:pt x="109" y="210"/>
                  </a:lnTo>
                  <a:lnTo>
                    <a:pt x="121" y="198"/>
                  </a:lnTo>
                  <a:lnTo>
                    <a:pt x="125" y="179"/>
                  </a:lnTo>
                  <a:lnTo>
                    <a:pt x="121" y="165"/>
                  </a:lnTo>
                  <a:lnTo>
                    <a:pt x="109" y="154"/>
                  </a:lnTo>
                  <a:lnTo>
                    <a:pt x="95" y="147"/>
                  </a:lnTo>
                  <a:lnTo>
                    <a:pt x="76" y="140"/>
                  </a:lnTo>
                  <a:lnTo>
                    <a:pt x="55" y="133"/>
                  </a:lnTo>
                  <a:lnTo>
                    <a:pt x="37" y="126"/>
                  </a:lnTo>
                  <a:lnTo>
                    <a:pt x="23" y="112"/>
                  </a:lnTo>
                  <a:lnTo>
                    <a:pt x="11" y="93"/>
                  </a:lnTo>
                  <a:lnTo>
                    <a:pt x="7" y="65"/>
                  </a:lnTo>
                  <a:lnTo>
                    <a:pt x="9" y="49"/>
                  </a:lnTo>
                  <a:lnTo>
                    <a:pt x="18" y="30"/>
                  </a:lnTo>
                  <a:lnTo>
                    <a:pt x="35" y="14"/>
                  </a:lnTo>
                  <a:lnTo>
                    <a:pt x="58" y="2"/>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11136313" y="-503238"/>
              <a:ext cx="254000" cy="381000"/>
            </a:xfrm>
            <a:custGeom>
              <a:avLst/>
              <a:gdLst>
                <a:gd name="T0" fmla="*/ 0 w 160"/>
                <a:gd name="T1" fmla="*/ 0 h 240"/>
                <a:gd name="T2" fmla="*/ 153 w 160"/>
                <a:gd name="T3" fmla="*/ 0 h 240"/>
                <a:gd name="T4" fmla="*/ 153 w 160"/>
                <a:gd name="T5" fmla="*/ 30 h 240"/>
                <a:gd name="T6" fmla="*/ 32 w 160"/>
                <a:gd name="T7" fmla="*/ 30 h 240"/>
                <a:gd name="T8" fmla="*/ 32 w 160"/>
                <a:gd name="T9" fmla="*/ 102 h 240"/>
                <a:gd name="T10" fmla="*/ 146 w 160"/>
                <a:gd name="T11" fmla="*/ 102 h 240"/>
                <a:gd name="T12" fmla="*/ 146 w 160"/>
                <a:gd name="T13" fmla="*/ 133 h 240"/>
                <a:gd name="T14" fmla="*/ 32 w 160"/>
                <a:gd name="T15" fmla="*/ 133 h 240"/>
                <a:gd name="T16" fmla="*/ 32 w 160"/>
                <a:gd name="T17" fmla="*/ 209 h 240"/>
                <a:gd name="T18" fmla="*/ 160 w 160"/>
                <a:gd name="T19" fmla="*/ 209 h 240"/>
                <a:gd name="T20" fmla="*/ 160 w 160"/>
                <a:gd name="T21" fmla="*/ 240 h 240"/>
                <a:gd name="T22" fmla="*/ 0 w 160"/>
                <a:gd name="T23" fmla="*/ 240 h 240"/>
                <a:gd name="T24" fmla="*/ 0 w 160"/>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0">
                  <a:moveTo>
                    <a:pt x="0" y="0"/>
                  </a:moveTo>
                  <a:lnTo>
                    <a:pt x="153" y="0"/>
                  </a:lnTo>
                  <a:lnTo>
                    <a:pt x="153" y="30"/>
                  </a:lnTo>
                  <a:lnTo>
                    <a:pt x="32" y="30"/>
                  </a:lnTo>
                  <a:lnTo>
                    <a:pt x="32" y="102"/>
                  </a:lnTo>
                  <a:lnTo>
                    <a:pt x="146" y="102"/>
                  </a:lnTo>
                  <a:lnTo>
                    <a:pt x="146" y="133"/>
                  </a:lnTo>
                  <a:lnTo>
                    <a:pt x="32" y="133"/>
                  </a:lnTo>
                  <a:lnTo>
                    <a:pt x="32" y="209"/>
                  </a:lnTo>
                  <a:lnTo>
                    <a:pt x="160" y="209"/>
                  </a:lnTo>
                  <a:lnTo>
                    <a:pt x="160"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11428413" y="-511175"/>
              <a:ext cx="339725" cy="395288"/>
            </a:xfrm>
            <a:custGeom>
              <a:avLst/>
              <a:gdLst>
                <a:gd name="T0" fmla="*/ 125 w 214"/>
                <a:gd name="T1" fmla="*/ 0 h 249"/>
                <a:gd name="T2" fmla="*/ 156 w 214"/>
                <a:gd name="T3" fmla="*/ 2 h 249"/>
                <a:gd name="T4" fmla="*/ 186 w 214"/>
                <a:gd name="T5" fmla="*/ 16 h 249"/>
                <a:gd name="T6" fmla="*/ 209 w 214"/>
                <a:gd name="T7" fmla="*/ 37 h 249"/>
                <a:gd name="T8" fmla="*/ 181 w 214"/>
                <a:gd name="T9" fmla="*/ 56 h 249"/>
                <a:gd name="T10" fmla="*/ 165 w 214"/>
                <a:gd name="T11" fmla="*/ 42 h 249"/>
                <a:gd name="T12" fmla="*/ 146 w 214"/>
                <a:gd name="T13" fmla="*/ 33 h 249"/>
                <a:gd name="T14" fmla="*/ 123 w 214"/>
                <a:gd name="T15" fmla="*/ 30 h 249"/>
                <a:gd name="T16" fmla="*/ 95 w 214"/>
                <a:gd name="T17" fmla="*/ 35 h 249"/>
                <a:gd name="T18" fmla="*/ 69 w 214"/>
                <a:gd name="T19" fmla="*/ 49 h 249"/>
                <a:gd name="T20" fmla="*/ 51 w 214"/>
                <a:gd name="T21" fmla="*/ 70 h 249"/>
                <a:gd name="T22" fmla="*/ 39 w 214"/>
                <a:gd name="T23" fmla="*/ 96 h 249"/>
                <a:gd name="T24" fmla="*/ 34 w 214"/>
                <a:gd name="T25" fmla="*/ 126 h 249"/>
                <a:gd name="T26" fmla="*/ 39 w 214"/>
                <a:gd name="T27" fmla="*/ 156 h 249"/>
                <a:gd name="T28" fmla="*/ 51 w 214"/>
                <a:gd name="T29" fmla="*/ 182 h 249"/>
                <a:gd name="T30" fmla="*/ 69 w 214"/>
                <a:gd name="T31" fmla="*/ 200 h 249"/>
                <a:gd name="T32" fmla="*/ 93 w 214"/>
                <a:gd name="T33" fmla="*/ 214 h 249"/>
                <a:gd name="T34" fmla="*/ 123 w 214"/>
                <a:gd name="T35" fmla="*/ 219 h 249"/>
                <a:gd name="T36" fmla="*/ 149 w 214"/>
                <a:gd name="T37" fmla="*/ 217 h 249"/>
                <a:gd name="T38" fmla="*/ 169 w 214"/>
                <a:gd name="T39" fmla="*/ 205 h 249"/>
                <a:gd name="T40" fmla="*/ 186 w 214"/>
                <a:gd name="T41" fmla="*/ 189 h 249"/>
                <a:gd name="T42" fmla="*/ 214 w 214"/>
                <a:gd name="T43" fmla="*/ 207 h 249"/>
                <a:gd name="T44" fmla="*/ 207 w 214"/>
                <a:gd name="T45" fmla="*/ 217 h 249"/>
                <a:gd name="T46" fmla="*/ 195 w 214"/>
                <a:gd name="T47" fmla="*/ 228 h 249"/>
                <a:gd name="T48" fmla="*/ 176 w 214"/>
                <a:gd name="T49" fmla="*/ 238 h 249"/>
                <a:gd name="T50" fmla="*/ 153 w 214"/>
                <a:gd name="T51" fmla="*/ 247 h 249"/>
                <a:gd name="T52" fmla="*/ 123 w 214"/>
                <a:gd name="T53" fmla="*/ 249 h 249"/>
                <a:gd name="T54" fmla="*/ 88 w 214"/>
                <a:gd name="T55" fmla="*/ 245 h 249"/>
                <a:gd name="T56" fmla="*/ 58 w 214"/>
                <a:gd name="T57" fmla="*/ 231 h 249"/>
                <a:gd name="T58" fmla="*/ 32 w 214"/>
                <a:gd name="T59" fmla="*/ 212 h 249"/>
                <a:gd name="T60" fmla="*/ 16 w 214"/>
                <a:gd name="T61" fmla="*/ 186 h 249"/>
                <a:gd name="T62" fmla="*/ 4 w 214"/>
                <a:gd name="T63" fmla="*/ 156 h 249"/>
                <a:gd name="T64" fmla="*/ 0 w 214"/>
                <a:gd name="T65" fmla="*/ 126 h 249"/>
                <a:gd name="T66" fmla="*/ 7 w 214"/>
                <a:gd name="T67" fmla="*/ 84 h 249"/>
                <a:gd name="T68" fmla="*/ 23 w 214"/>
                <a:gd name="T69" fmla="*/ 49 h 249"/>
                <a:gd name="T70" fmla="*/ 48 w 214"/>
                <a:gd name="T71" fmla="*/ 23 h 249"/>
                <a:gd name="T72" fmla="*/ 83 w 214"/>
                <a:gd name="T73" fmla="*/ 5 h 249"/>
                <a:gd name="T74" fmla="*/ 125 w 214"/>
                <a:gd name="T7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49">
                  <a:moveTo>
                    <a:pt x="125" y="0"/>
                  </a:moveTo>
                  <a:lnTo>
                    <a:pt x="156" y="2"/>
                  </a:lnTo>
                  <a:lnTo>
                    <a:pt x="186" y="16"/>
                  </a:lnTo>
                  <a:lnTo>
                    <a:pt x="209" y="37"/>
                  </a:lnTo>
                  <a:lnTo>
                    <a:pt x="181" y="56"/>
                  </a:lnTo>
                  <a:lnTo>
                    <a:pt x="165" y="42"/>
                  </a:lnTo>
                  <a:lnTo>
                    <a:pt x="146" y="33"/>
                  </a:lnTo>
                  <a:lnTo>
                    <a:pt x="123" y="30"/>
                  </a:lnTo>
                  <a:lnTo>
                    <a:pt x="95" y="35"/>
                  </a:lnTo>
                  <a:lnTo>
                    <a:pt x="69" y="49"/>
                  </a:lnTo>
                  <a:lnTo>
                    <a:pt x="51" y="70"/>
                  </a:lnTo>
                  <a:lnTo>
                    <a:pt x="39" y="96"/>
                  </a:lnTo>
                  <a:lnTo>
                    <a:pt x="34" y="126"/>
                  </a:lnTo>
                  <a:lnTo>
                    <a:pt x="39" y="156"/>
                  </a:lnTo>
                  <a:lnTo>
                    <a:pt x="51" y="182"/>
                  </a:lnTo>
                  <a:lnTo>
                    <a:pt x="69" y="200"/>
                  </a:lnTo>
                  <a:lnTo>
                    <a:pt x="93" y="214"/>
                  </a:lnTo>
                  <a:lnTo>
                    <a:pt x="123" y="219"/>
                  </a:lnTo>
                  <a:lnTo>
                    <a:pt x="149" y="217"/>
                  </a:lnTo>
                  <a:lnTo>
                    <a:pt x="169" y="205"/>
                  </a:lnTo>
                  <a:lnTo>
                    <a:pt x="186" y="189"/>
                  </a:lnTo>
                  <a:lnTo>
                    <a:pt x="214" y="207"/>
                  </a:lnTo>
                  <a:lnTo>
                    <a:pt x="207" y="217"/>
                  </a:lnTo>
                  <a:lnTo>
                    <a:pt x="195" y="228"/>
                  </a:lnTo>
                  <a:lnTo>
                    <a:pt x="176" y="238"/>
                  </a:lnTo>
                  <a:lnTo>
                    <a:pt x="153" y="247"/>
                  </a:lnTo>
                  <a:lnTo>
                    <a:pt x="123" y="249"/>
                  </a:lnTo>
                  <a:lnTo>
                    <a:pt x="88" y="245"/>
                  </a:lnTo>
                  <a:lnTo>
                    <a:pt x="58" y="231"/>
                  </a:lnTo>
                  <a:lnTo>
                    <a:pt x="32" y="212"/>
                  </a:lnTo>
                  <a:lnTo>
                    <a:pt x="16" y="186"/>
                  </a:lnTo>
                  <a:lnTo>
                    <a:pt x="4" y="156"/>
                  </a:lnTo>
                  <a:lnTo>
                    <a:pt x="0" y="126"/>
                  </a:lnTo>
                  <a:lnTo>
                    <a:pt x="7" y="84"/>
                  </a:lnTo>
                  <a:lnTo>
                    <a:pt x="23" y="49"/>
                  </a:lnTo>
                  <a:lnTo>
                    <a:pt x="48" y="23"/>
                  </a:lnTo>
                  <a:lnTo>
                    <a:pt x="83"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11812588" y="-503238"/>
              <a:ext cx="290513" cy="387350"/>
            </a:xfrm>
            <a:custGeom>
              <a:avLst/>
              <a:gdLst>
                <a:gd name="T0" fmla="*/ 0 w 183"/>
                <a:gd name="T1" fmla="*/ 0 h 244"/>
                <a:gd name="T2" fmla="*/ 32 w 183"/>
                <a:gd name="T3" fmla="*/ 0 h 244"/>
                <a:gd name="T4" fmla="*/ 32 w 183"/>
                <a:gd name="T5" fmla="*/ 146 h 244"/>
                <a:gd name="T6" fmla="*/ 35 w 183"/>
                <a:gd name="T7" fmla="*/ 165 h 244"/>
                <a:gd name="T8" fmla="*/ 39 w 183"/>
                <a:gd name="T9" fmla="*/ 184 h 244"/>
                <a:gd name="T10" fmla="*/ 51 w 183"/>
                <a:gd name="T11" fmla="*/ 200 h 244"/>
                <a:gd name="T12" fmla="*/ 67 w 183"/>
                <a:gd name="T13" fmla="*/ 212 h 244"/>
                <a:gd name="T14" fmla="*/ 93 w 183"/>
                <a:gd name="T15" fmla="*/ 214 h 244"/>
                <a:gd name="T16" fmla="*/ 116 w 183"/>
                <a:gd name="T17" fmla="*/ 212 h 244"/>
                <a:gd name="T18" fmla="*/ 132 w 183"/>
                <a:gd name="T19" fmla="*/ 200 h 244"/>
                <a:gd name="T20" fmla="*/ 144 w 183"/>
                <a:gd name="T21" fmla="*/ 184 h 244"/>
                <a:gd name="T22" fmla="*/ 151 w 183"/>
                <a:gd name="T23" fmla="*/ 165 h 244"/>
                <a:gd name="T24" fmla="*/ 151 w 183"/>
                <a:gd name="T25" fmla="*/ 146 h 244"/>
                <a:gd name="T26" fmla="*/ 151 w 183"/>
                <a:gd name="T27" fmla="*/ 0 h 244"/>
                <a:gd name="T28" fmla="*/ 183 w 183"/>
                <a:gd name="T29" fmla="*/ 0 h 244"/>
                <a:gd name="T30" fmla="*/ 183 w 183"/>
                <a:gd name="T31" fmla="*/ 151 h 244"/>
                <a:gd name="T32" fmla="*/ 179 w 183"/>
                <a:gd name="T33" fmla="*/ 184 h 244"/>
                <a:gd name="T34" fmla="*/ 167 w 183"/>
                <a:gd name="T35" fmla="*/ 209 h 244"/>
                <a:gd name="T36" fmla="*/ 146 w 183"/>
                <a:gd name="T37" fmla="*/ 228 h 244"/>
                <a:gd name="T38" fmla="*/ 121 w 183"/>
                <a:gd name="T39" fmla="*/ 240 h 244"/>
                <a:gd name="T40" fmla="*/ 93 w 183"/>
                <a:gd name="T41" fmla="*/ 244 h 244"/>
                <a:gd name="T42" fmla="*/ 62 w 183"/>
                <a:gd name="T43" fmla="*/ 240 h 244"/>
                <a:gd name="T44" fmla="*/ 37 w 183"/>
                <a:gd name="T45" fmla="*/ 228 h 244"/>
                <a:gd name="T46" fmla="*/ 16 w 183"/>
                <a:gd name="T47" fmla="*/ 209 h 244"/>
                <a:gd name="T48" fmla="*/ 4 w 183"/>
                <a:gd name="T49" fmla="*/ 184 h 244"/>
                <a:gd name="T50" fmla="*/ 0 w 183"/>
                <a:gd name="T51" fmla="*/ 151 h 244"/>
                <a:gd name="T52" fmla="*/ 0 w 183"/>
                <a:gd name="T5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3" h="244">
                  <a:moveTo>
                    <a:pt x="0" y="0"/>
                  </a:moveTo>
                  <a:lnTo>
                    <a:pt x="32" y="0"/>
                  </a:lnTo>
                  <a:lnTo>
                    <a:pt x="32" y="146"/>
                  </a:lnTo>
                  <a:lnTo>
                    <a:pt x="35" y="165"/>
                  </a:lnTo>
                  <a:lnTo>
                    <a:pt x="39" y="184"/>
                  </a:lnTo>
                  <a:lnTo>
                    <a:pt x="51" y="200"/>
                  </a:lnTo>
                  <a:lnTo>
                    <a:pt x="67" y="212"/>
                  </a:lnTo>
                  <a:lnTo>
                    <a:pt x="93" y="214"/>
                  </a:lnTo>
                  <a:lnTo>
                    <a:pt x="116" y="212"/>
                  </a:lnTo>
                  <a:lnTo>
                    <a:pt x="132" y="200"/>
                  </a:lnTo>
                  <a:lnTo>
                    <a:pt x="144" y="184"/>
                  </a:lnTo>
                  <a:lnTo>
                    <a:pt x="151" y="165"/>
                  </a:lnTo>
                  <a:lnTo>
                    <a:pt x="151" y="146"/>
                  </a:lnTo>
                  <a:lnTo>
                    <a:pt x="151" y="0"/>
                  </a:lnTo>
                  <a:lnTo>
                    <a:pt x="183" y="0"/>
                  </a:lnTo>
                  <a:lnTo>
                    <a:pt x="183" y="151"/>
                  </a:lnTo>
                  <a:lnTo>
                    <a:pt x="179" y="184"/>
                  </a:lnTo>
                  <a:lnTo>
                    <a:pt x="167" y="209"/>
                  </a:lnTo>
                  <a:lnTo>
                    <a:pt x="146" y="228"/>
                  </a:lnTo>
                  <a:lnTo>
                    <a:pt x="121" y="240"/>
                  </a:lnTo>
                  <a:lnTo>
                    <a:pt x="93" y="244"/>
                  </a:lnTo>
                  <a:lnTo>
                    <a:pt x="62" y="240"/>
                  </a:lnTo>
                  <a:lnTo>
                    <a:pt x="37" y="228"/>
                  </a:lnTo>
                  <a:lnTo>
                    <a:pt x="16" y="209"/>
                  </a:lnTo>
                  <a:lnTo>
                    <a:pt x="4" y="184"/>
                  </a:lnTo>
                  <a:lnTo>
                    <a:pt x="0" y="15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noEditPoints="1"/>
            </p:cNvSpPr>
            <p:nvPr userDrawn="1"/>
          </p:nvSpPr>
          <p:spPr bwMode="auto">
            <a:xfrm>
              <a:off x="12196763" y="-503238"/>
              <a:ext cx="269875" cy="381000"/>
            </a:xfrm>
            <a:custGeom>
              <a:avLst/>
              <a:gdLst>
                <a:gd name="T0" fmla="*/ 32 w 170"/>
                <a:gd name="T1" fmla="*/ 28 h 240"/>
                <a:gd name="T2" fmla="*/ 32 w 170"/>
                <a:gd name="T3" fmla="*/ 105 h 240"/>
                <a:gd name="T4" fmla="*/ 74 w 170"/>
                <a:gd name="T5" fmla="*/ 105 h 240"/>
                <a:gd name="T6" fmla="*/ 88 w 170"/>
                <a:gd name="T7" fmla="*/ 105 h 240"/>
                <a:gd name="T8" fmla="*/ 102 w 170"/>
                <a:gd name="T9" fmla="*/ 102 h 240"/>
                <a:gd name="T10" fmla="*/ 114 w 170"/>
                <a:gd name="T11" fmla="*/ 95 h 240"/>
                <a:gd name="T12" fmla="*/ 123 w 170"/>
                <a:gd name="T13" fmla="*/ 84 h 240"/>
                <a:gd name="T14" fmla="*/ 125 w 170"/>
                <a:gd name="T15" fmla="*/ 67 h 240"/>
                <a:gd name="T16" fmla="*/ 123 w 170"/>
                <a:gd name="T17" fmla="*/ 51 h 240"/>
                <a:gd name="T18" fmla="*/ 114 w 170"/>
                <a:gd name="T19" fmla="*/ 39 h 240"/>
                <a:gd name="T20" fmla="*/ 102 w 170"/>
                <a:gd name="T21" fmla="*/ 32 h 240"/>
                <a:gd name="T22" fmla="*/ 88 w 170"/>
                <a:gd name="T23" fmla="*/ 30 h 240"/>
                <a:gd name="T24" fmla="*/ 74 w 170"/>
                <a:gd name="T25" fmla="*/ 28 h 240"/>
                <a:gd name="T26" fmla="*/ 32 w 170"/>
                <a:gd name="T27" fmla="*/ 28 h 240"/>
                <a:gd name="T28" fmla="*/ 0 w 170"/>
                <a:gd name="T29" fmla="*/ 0 h 240"/>
                <a:gd name="T30" fmla="*/ 83 w 170"/>
                <a:gd name="T31" fmla="*/ 0 h 240"/>
                <a:gd name="T32" fmla="*/ 109 w 170"/>
                <a:gd name="T33" fmla="*/ 2 h 240"/>
                <a:gd name="T34" fmla="*/ 130 w 170"/>
                <a:gd name="T35" fmla="*/ 11 h 240"/>
                <a:gd name="T36" fmla="*/ 144 w 170"/>
                <a:gd name="T37" fmla="*/ 23 h 240"/>
                <a:gd name="T38" fmla="*/ 153 w 170"/>
                <a:gd name="T39" fmla="*/ 37 h 240"/>
                <a:gd name="T40" fmla="*/ 158 w 170"/>
                <a:gd name="T41" fmla="*/ 51 h 240"/>
                <a:gd name="T42" fmla="*/ 160 w 170"/>
                <a:gd name="T43" fmla="*/ 67 h 240"/>
                <a:gd name="T44" fmla="*/ 156 w 170"/>
                <a:gd name="T45" fmla="*/ 88 h 240"/>
                <a:gd name="T46" fmla="*/ 144 w 170"/>
                <a:gd name="T47" fmla="*/ 109 h 240"/>
                <a:gd name="T48" fmla="*/ 125 w 170"/>
                <a:gd name="T49" fmla="*/ 123 h 240"/>
                <a:gd name="T50" fmla="*/ 102 w 170"/>
                <a:gd name="T51" fmla="*/ 130 h 240"/>
                <a:gd name="T52" fmla="*/ 170 w 170"/>
                <a:gd name="T53" fmla="*/ 240 h 240"/>
                <a:gd name="T54" fmla="*/ 128 w 170"/>
                <a:gd name="T55" fmla="*/ 240 h 240"/>
                <a:gd name="T56" fmla="*/ 67 w 170"/>
                <a:gd name="T57" fmla="*/ 135 h 240"/>
                <a:gd name="T58" fmla="*/ 32 w 170"/>
                <a:gd name="T59" fmla="*/ 135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88" y="105"/>
                  </a:lnTo>
                  <a:lnTo>
                    <a:pt x="102" y="102"/>
                  </a:lnTo>
                  <a:lnTo>
                    <a:pt x="114" y="95"/>
                  </a:lnTo>
                  <a:lnTo>
                    <a:pt x="123" y="84"/>
                  </a:lnTo>
                  <a:lnTo>
                    <a:pt x="125" y="67"/>
                  </a:lnTo>
                  <a:lnTo>
                    <a:pt x="123" y="51"/>
                  </a:lnTo>
                  <a:lnTo>
                    <a:pt x="114" y="39"/>
                  </a:lnTo>
                  <a:lnTo>
                    <a:pt x="102" y="32"/>
                  </a:lnTo>
                  <a:lnTo>
                    <a:pt x="88" y="30"/>
                  </a:lnTo>
                  <a:lnTo>
                    <a:pt x="74" y="28"/>
                  </a:lnTo>
                  <a:lnTo>
                    <a:pt x="32" y="28"/>
                  </a:lnTo>
                  <a:close/>
                  <a:moveTo>
                    <a:pt x="0" y="0"/>
                  </a:moveTo>
                  <a:lnTo>
                    <a:pt x="83" y="0"/>
                  </a:lnTo>
                  <a:lnTo>
                    <a:pt x="109" y="2"/>
                  </a:lnTo>
                  <a:lnTo>
                    <a:pt x="130" y="11"/>
                  </a:lnTo>
                  <a:lnTo>
                    <a:pt x="144" y="23"/>
                  </a:lnTo>
                  <a:lnTo>
                    <a:pt x="153" y="37"/>
                  </a:lnTo>
                  <a:lnTo>
                    <a:pt x="158" y="51"/>
                  </a:lnTo>
                  <a:lnTo>
                    <a:pt x="160" y="67"/>
                  </a:lnTo>
                  <a:lnTo>
                    <a:pt x="156" y="88"/>
                  </a:lnTo>
                  <a:lnTo>
                    <a:pt x="144" y="109"/>
                  </a:lnTo>
                  <a:lnTo>
                    <a:pt x="125" y="123"/>
                  </a:lnTo>
                  <a:lnTo>
                    <a:pt x="102" y="130"/>
                  </a:lnTo>
                  <a:lnTo>
                    <a:pt x="170" y="240"/>
                  </a:lnTo>
                  <a:lnTo>
                    <a:pt x="128" y="240"/>
                  </a:lnTo>
                  <a:lnTo>
                    <a:pt x="67" y="135"/>
                  </a:lnTo>
                  <a:lnTo>
                    <a:pt x="32" y="135"/>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9"/>
            <p:cNvSpPr>
              <a:spLocks/>
            </p:cNvSpPr>
            <p:nvPr userDrawn="1"/>
          </p:nvSpPr>
          <p:spPr bwMode="auto">
            <a:xfrm>
              <a:off x="12520613" y="-503238"/>
              <a:ext cx="255588" cy="381000"/>
            </a:xfrm>
            <a:custGeom>
              <a:avLst/>
              <a:gdLst>
                <a:gd name="T0" fmla="*/ 0 w 161"/>
                <a:gd name="T1" fmla="*/ 0 h 240"/>
                <a:gd name="T2" fmla="*/ 156 w 161"/>
                <a:gd name="T3" fmla="*/ 0 h 240"/>
                <a:gd name="T4" fmla="*/ 156 w 161"/>
                <a:gd name="T5" fmla="*/ 30 h 240"/>
                <a:gd name="T6" fmla="*/ 33 w 161"/>
                <a:gd name="T7" fmla="*/ 30 h 240"/>
                <a:gd name="T8" fmla="*/ 33 w 161"/>
                <a:gd name="T9" fmla="*/ 102 h 240"/>
                <a:gd name="T10" fmla="*/ 147 w 161"/>
                <a:gd name="T11" fmla="*/ 102 h 240"/>
                <a:gd name="T12" fmla="*/ 147 w 161"/>
                <a:gd name="T13" fmla="*/ 133 h 240"/>
                <a:gd name="T14" fmla="*/ 33 w 161"/>
                <a:gd name="T15" fmla="*/ 133 h 240"/>
                <a:gd name="T16" fmla="*/ 33 w 161"/>
                <a:gd name="T17" fmla="*/ 209 h 240"/>
                <a:gd name="T18" fmla="*/ 161 w 161"/>
                <a:gd name="T19" fmla="*/ 209 h 240"/>
                <a:gd name="T20" fmla="*/ 161 w 161"/>
                <a:gd name="T21" fmla="*/ 240 h 240"/>
                <a:gd name="T22" fmla="*/ 0 w 161"/>
                <a:gd name="T23" fmla="*/ 240 h 240"/>
                <a:gd name="T24" fmla="*/ 0 w 161"/>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240">
                  <a:moveTo>
                    <a:pt x="0" y="0"/>
                  </a:moveTo>
                  <a:lnTo>
                    <a:pt x="156" y="0"/>
                  </a:lnTo>
                  <a:lnTo>
                    <a:pt x="156" y="30"/>
                  </a:lnTo>
                  <a:lnTo>
                    <a:pt x="33" y="30"/>
                  </a:lnTo>
                  <a:lnTo>
                    <a:pt x="33" y="102"/>
                  </a:lnTo>
                  <a:lnTo>
                    <a:pt x="147" y="102"/>
                  </a:lnTo>
                  <a:lnTo>
                    <a:pt x="147" y="133"/>
                  </a:lnTo>
                  <a:lnTo>
                    <a:pt x="33" y="133"/>
                  </a:lnTo>
                  <a:lnTo>
                    <a:pt x="33" y="209"/>
                  </a:lnTo>
                  <a:lnTo>
                    <a:pt x="161" y="209"/>
                  </a:lnTo>
                  <a:lnTo>
                    <a:pt x="161"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0"/>
            <p:cNvSpPr>
              <a:spLocks/>
            </p:cNvSpPr>
            <p:nvPr userDrawn="1"/>
          </p:nvSpPr>
          <p:spPr bwMode="auto">
            <a:xfrm>
              <a:off x="12976225" y="-511175"/>
              <a:ext cx="334963" cy="395288"/>
            </a:xfrm>
            <a:custGeom>
              <a:avLst/>
              <a:gdLst>
                <a:gd name="T0" fmla="*/ 123 w 211"/>
                <a:gd name="T1" fmla="*/ 0 h 249"/>
                <a:gd name="T2" fmla="*/ 156 w 211"/>
                <a:gd name="T3" fmla="*/ 2 h 249"/>
                <a:gd name="T4" fmla="*/ 184 w 211"/>
                <a:gd name="T5" fmla="*/ 16 h 249"/>
                <a:gd name="T6" fmla="*/ 207 w 211"/>
                <a:gd name="T7" fmla="*/ 37 h 249"/>
                <a:gd name="T8" fmla="*/ 181 w 211"/>
                <a:gd name="T9" fmla="*/ 56 h 249"/>
                <a:gd name="T10" fmla="*/ 165 w 211"/>
                <a:gd name="T11" fmla="*/ 42 h 249"/>
                <a:gd name="T12" fmla="*/ 144 w 211"/>
                <a:gd name="T13" fmla="*/ 33 h 249"/>
                <a:gd name="T14" fmla="*/ 123 w 211"/>
                <a:gd name="T15" fmla="*/ 30 h 249"/>
                <a:gd name="T16" fmla="*/ 93 w 211"/>
                <a:gd name="T17" fmla="*/ 35 h 249"/>
                <a:gd name="T18" fmla="*/ 67 w 211"/>
                <a:gd name="T19" fmla="*/ 49 h 249"/>
                <a:gd name="T20" fmla="*/ 49 w 211"/>
                <a:gd name="T21" fmla="*/ 70 h 249"/>
                <a:gd name="T22" fmla="*/ 37 w 211"/>
                <a:gd name="T23" fmla="*/ 96 h 249"/>
                <a:gd name="T24" fmla="*/ 35 w 211"/>
                <a:gd name="T25" fmla="*/ 126 h 249"/>
                <a:gd name="T26" fmla="*/ 37 w 211"/>
                <a:gd name="T27" fmla="*/ 156 h 249"/>
                <a:gd name="T28" fmla="*/ 49 w 211"/>
                <a:gd name="T29" fmla="*/ 182 h 249"/>
                <a:gd name="T30" fmla="*/ 67 w 211"/>
                <a:gd name="T31" fmla="*/ 200 h 249"/>
                <a:gd name="T32" fmla="*/ 93 w 211"/>
                <a:gd name="T33" fmla="*/ 214 h 249"/>
                <a:gd name="T34" fmla="*/ 123 w 211"/>
                <a:gd name="T35" fmla="*/ 219 h 249"/>
                <a:gd name="T36" fmla="*/ 149 w 211"/>
                <a:gd name="T37" fmla="*/ 217 h 249"/>
                <a:gd name="T38" fmla="*/ 170 w 211"/>
                <a:gd name="T39" fmla="*/ 205 h 249"/>
                <a:gd name="T40" fmla="*/ 186 w 211"/>
                <a:gd name="T41" fmla="*/ 189 h 249"/>
                <a:gd name="T42" fmla="*/ 211 w 211"/>
                <a:gd name="T43" fmla="*/ 207 h 249"/>
                <a:gd name="T44" fmla="*/ 205 w 211"/>
                <a:gd name="T45" fmla="*/ 217 h 249"/>
                <a:gd name="T46" fmla="*/ 193 w 211"/>
                <a:gd name="T47" fmla="*/ 228 h 249"/>
                <a:gd name="T48" fmla="*/ 174 w 211"/>
                <a:gd name="T49" fmla="*/ 238 h 249"/>
                <a:gd name="T50" fmla="*/ 151 w 211"/>
                <a:gd name="T51" fmla="*/ 247 h 249"/>
                <a:gd name="T52" fmla="*/ 121 w 211"/>
                <a:gd name="T53" fmla="*/ 249 h 249"/>
                <a:gd name="T54" fmla="*/ 86 w 211"/>
                <a:gd name="T55" fmla="*/ 245 h 249"/>
                <a:gd name="T56" fmla="*/ 56 w 211"/>
                <a:gd name="T57" fmla="*/ 231 h 249"/>
                <a:gd name="T58" fmla="*/ 32 w 211"/>
                <a:gd name="T59" fmla="*/ 212 h 249"/>
                <a:gd name="T60" fmla="*/ 14 w 211"/>
                <a:gd name="T61" fmla="*/ 186 h 249"/>
                <a:gd name="T62" fmla="*/ 2 w 211"/>
                <a:gd name="T63" fmla="*/ 156 h 249"/>
                <a:gd name="T64" fmla="*/ 0 w 211"/>
                <a:gd name="T65" fmla="*/ 126 h 249"/>
                <a:gd name="T66" fmla="*/ 4 w 211"/>
                <a:gd name="T67" fmla="*/ 84 h 249"/>
                <a:gd name="T68" fmla="*/ 21 w 211"/>
                <a:gd name="T69" fmla="*/ 49 h 249"/>
                <a:gd name="T70" fmla="*/ 49 w 211"/>
                <a:gd name="T71" fmla="*/ 23 h 249"/>
                <a:gd name="T72" fmla="*/ 83 w 211"/>
                <a:gd name="T73" fmla="*/ 5 h 249"/>
                <a:gd name="T74" fmla="*/ 123 w 211"/>
                <a:gd name="T7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1" h="249">
                  <a:moveTo>
                    <a:pt x="123" y="0"/>
                  </a:moveTo>
                  <a:lnTo>
                    <a:pt x="156" y="2"/>
                  </a:lnTo>
                  <a:lnTo>
                    <a:pt x="184" y="16"/>
                  </a:lnTo>
                  <a:lnTo>
                    <a:pt x="207" y="37"/>
                  </a:lnTo>
                  <a:lnTo>
                    <a:pt x="181" y="56"/>
                  </a:lnTo>
                  <a:lnTo>
                    <a:pt x="165" y="42"/>
                  </a:lnTo>
                  <a:lnTo>
                    <a:pt x="144" y="33"/>
                  </a:lnTo>
                  <a:lnTo>
                    <a:pt x="123" y="30"/>
                  </a:lnTo>
                  <a:lnTo>
                    <a:pt x="93" y="35"/>
                  </a:lnTo>
                  <a:lnTo>
                    <a:pt x="67" y="49"/>
                  </a:lnTo>
                  <a:lnTo>
                    <a:pt x="49" y="70"/>
                  </a:lnTo>
                  <a:lnTo>
                    <a:pt x="37" y="96"/>
                  </a:lnTo>
                  <a:lnTo>
                    <a:pt x="35" y="126"/>
                  </a:lnTo>
                  <a:lnTo>
                    <a:pt x="37" y="156"/>
                  </a:lnTo>
                  <a:lnTo>
                    <a:pt x="49" y="182"/>
                  </a:lnTo>
                  <a:lnTo>
                    <a:pt x="67" y="200"/>
                  </a:lnTo>
                  <a:lnTo>
                    <a:pt x="93" y="214"/>
                  </a:lnTo>
                  <a:lnTo>
                    <a:pt x="123" y="219"/>
                  </a:lnTo>
                  <a:lnTo>
                    <a:pt x="149" y="217"/>
                  </a:lnTo>
                  <a:lnTo>
                    <a:pt x="170" y="205"/>
                  </a:lnTo>
                  <a:lnTo>
                    <a:pt x="186" y="189"/>
                  </a:lnTo>
                  <a:lnTo>
                    <a:pt x="211" y="207"/>
                  </a:lnTo>
                  <a:lnTo>
                    <a:pt x="205" y="217"/>
                  </a:lnTo>
                  <a:lnTo>
                    <a:pt x="193" y="228"/>
                  </a:lnTo>
                  <a:lnTo>
                    <a:pt x="174" y="238"/>
                  </a:lnTo>
                  <a:lnTo>
                    <a:pt x="151" y="247"/>
                  </a:lnTo>
                  <a:lnTo>
                    <a:pt x="121" y="249"/>
                  </a:lnTo>
                  <a:lnTo>
                    <a:pt x="86" y="245"/>
                  </a:lnTo>
                  <a:lnTo>
                    <a:pt x="56" y="231"/>
                  </a:lnTo>
                  <a:lnTo>
                    <a:pt x="32" y="212"/>
                  </a:lnTo>
                  <a:lnTo>
                    <a:pt x="14" y="186"/>
                  </a:lnTo>
                  <a:lnTo>
                    <a:pt x="2" y="156"/>
                  </a:lnTo>
                  <a:lnTo>
                    <a:pt x="0" y="126"/>
                  </a:lnTo>
                  <a:lnTo>
                    <a:pt x="4" y="84"/>
                  </a:lnTo>
                  <a:lnTo>
                    <a:pt x="21" y="49"/>
                  </a:lnTo>
                  <a:lnTo>
                    <a:pt x="49" y="23"/>
                  </a:lnTo>
                  <a:lnTo>
                    <a:pt x="83"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1"/>
            <p:cNvSpPr>
              <a:spLocks noEditPoints="1"/>
            </p:cNvSpPr>
            <p:nvPr userDrawn="1"/>
          </p:nvSpPr>
          <p:spPr bwMode="auto">
            <a:xfrm>
              <a:off x="13341350" y="-511175"/>
              <a:ext cx="395288" cy="395288"/>
            </a:xfrm>
            <a:custGeom>
              <a:avLst/>
              <a:gdLst>
                <a:gd name="T0" fmla="*/ 123 w 249"/>
                <a:gd name="T1" fmla="*/ 30 h 249"/>
                <a:gd name="T2" fmla="*/ 93 w 249"/>
                <a:gd name="T3" fmla="*/ 35 h 249"/>
                <a:gd name="T4" fmla="*/ 70 w 249"/>
                <a:gd name="T5" fmla="*/ 49 h 249"/>
                <a:gd name="T6" fmla="*/ 49 w 249"/>
                <a:gd name="T7" fmla="*/ 68 h 249"/>
                <a:gd name="T8" fmla="*/ 37 w 249"/>
                <a:gd name="T9" fmla="*/ 96 h 249"/>
                <a:gd name="T10" fmla="*/ 35 w 249"/>
                <a:gd name="T11" fmla="*/ 124 h 249"/>
                <a:gd name="T12" fmla="*/ 37 w 249"/>
                <a:gd name="T13" fmla="*/ 154 h 249"/>
                <a:gd name="T14" fmla="*/ 49 w 249"/>
                <a:gd name="T15" fmla="*/ 182 h 249"/>
                <a:gd name="T16" fmla="*/ 70 w 249"/>
                <a:gd name="T17" fmla="*/ 200 h 249"/>
                <a:gd name="T18" fmla="*/ 93 w 249"/>
                <a:gd name="T19" fmla="*/ 214 h 249"/>
                <a:gd name="T20" fmla="*/ 123 w 249"/>
                <a:gd name="T21" fmla="*/ 219 h 249"/>
                <a:gd name="T22" fmla="*/ 154 w 249"/>
                <a:gd name="T23" fmla="*/ 214 h 249"/>
                <a:gd name="T24" fmla="*/ 179 w 249"/>
                <a:gd name="T25" fmla="*/ 200 h 249"/>
                <a:gd name="T26" fmla="*/ 198 w 249"/>
                <a:gd name="T27" fmla="*/ 182 h 249"/>
                <a:gd name="T28" fmla="*/ 210 w 249"/>
                <a:gd name="T29" fmla="*/ 154 h 249"/>
                <a:gd name="T30" fmla="*/ 214 w 249"/>
                <a:gd name="T31" fmla="*/ 124 h 249"/>
                <a:gd name="T32" fmla="*/ 210 w 249"/>
                <a:gd name="T33" fmla="*/ 96 h 249"/>
                <a:gd name="T34" fmla="*/ 198 w 249"/>
                <a:gd name="T35" fmla="*/ 68 h 249"/>
                <a:gd name="T36" fmla="*/ 179 w 249"/>
                <a:gd name="T37" fmla="*/ 49 h 249"/>
                <a:gd name="T38" fmla="*/ 154 w 249"/>
                <a:gd name="T39" fmla="*/ 35 h 249"/>
                <a:gd name="T40" fmla="*/ 123 w 249"/>
                <a:gd name="T41" fmla="*/ 30 h 249"/>
                <a:gd name="T42" fmla="*/ 123 w 249"/>
                <a:gd name="T43" fmla="*/ 0 h 249"/>
                <a:gd name="T44" fmla="*/ 165 w 249"/>
                <a:gd name="T45" fmla="*/ 5 h 249"/>
                <a:gd name="T46" fmla="*/ 200 w 249"/>
                <a:gd name="T47" fmla="*/ 23 h 249"/>
                <a:gd name="T48" fmla="*/ 226 w 249"/>
                <a:gd name="T49" fmla="*/ 49 h 249"/>
                <a:gd name="T50" fmla="*/ 242 w 249"/>
                <a:gd name="T51" fmla="*/ 84 h 249"/>
                <a:gd name="T52" fmla="*/ 249 w 249"/>
                <a:gd name="T53" fmla="*/ 124 h 249"/>
                <a:gd name="T54" fmla="*/ 242 w 249"/>
                <a:gd name="T55" fmla="*/ 165 h 249"/>
                <a:gd name="T56" fmla="*/ 226 w 249"/>
                <a:gd name="T57" fmla="*/ 200 h 249"/>
                <a:gd name="T58" fmla="*/ 200 w 249"/>
                <a:gd name="T59" fmla="*/ 226 h 249"/>
                <a:gd name="T60" fmla="*/ 165 w 249"/>
                <a:gd name="T61" fmla="*/ 245 h 249"/>
                <a:gd name="T62" fmla="*/ 123 w 249"/>
                <a:gd name="T63" fmla="*/ 249 h 249"/>
                <a:gd name="T64" fmla="*/ 84 w 249"/>
                <a:gd name="T65" fmla="*/ 245 h 249"/>
                <a:gd name="T66" fmla="*/ 49 w 249"/>
                <a:gd name="T67" fmla="*/ 226 h 249"/>
                <a:gd name="T68" fmla="*/ 23 w 249"/>
                <a:gd name="T69" fmla="*/ 200 h 249"/>
                <a:gd name="T70" fmla="*/ 5 w 249"/>
                <a:gd name="T71" fmla="*/ 165 h 249"/>
                <a:gd name="T72" fmla="*/ 0 w 249"/>
                <a:gd name="T73" fmla="*/ 124 h 249"/>
                <a:gd name="T74" fmla="*/ 5 w 249"/>
                <a:gd name="T75" fmla="*/ 84 h 249"/>
                <a:gd name="T76" fmla="*/ 23 w 249"/>
                <a:gd name="T77" fmla="*/ 49 h 249"/>
                <a:gd name="T78" fmla="*/ 49 w 249"/>
                <a:gd name="T79" fmla="*/ 23 h 249"/>
                <a:gd name="T80" fmla="*/ 84 w 249"/>
                <a:gd name="T81" fmla="*/ 5 h 249"/>
                <a:gd name="T82" fmla="*/ 123 w 249"/>
                <a:gd name="T8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49">
                  <a:moveTo>
                    <a:pt x="123" y="30"/>
                  </a:moveTo>
                  <a:lnTo>
                    <a:pt x="93" y="35"/>
                  </a:lnTo>
                  <a:lnTo>
                    <a:pt x="70" y="49"/>
                  </a:lnTo>
                  <a:lnTo>
                    <a:pt x="49" y="68"/>
                  </a:lnTo>
                  <a:lnTo>
                    <a:pt x="37" y="96"/>
                  </a:lnTo>
                  <a:lnTo>
                    <a:pt x="35" y="124"/>
                  </a:lnTo>
                  <a:lnTo>
                    <a:pt x="37" y="154"/>
                  </a:lnTo>
                  <a:lnTo>
                    <a:pt x="49" y="182"/>
                  </a:lnTo>
                  <a:lnTo>
                    <a:pt x="70" y="200"/>
                  </a:lnTo>
                  <a:lnTo>
                    <a:pt x="93" y="214"/>
                  </a:lnTo>
                  <a:lnTo>
                    <a:pt x="123" y="219"/>
                  </a:lnTo>
                  <a:lnTo>
                    <a:pt x="154" y="214"/>
                  </a:lnTo>
                  <a:lnTo>
                    <a:pt x="179" y="200"/>
                  </a:lnTo>
                  <a:lnTo>
                    <a:pt x="198" y="182"/>
                  </a:lnTo>
                  <a:lnTo>
                    <a:pt x="210" y="154"/>
                  </a:lnTo>
                  <a:lnTo>
                    <a:pt x="214" y="124"/>
                  </a:lnTo>
                  <a:lnTo>
                    <a:pt x="210" y="96"/>
                  </a:lnTo>
                  <a:lnTo>
                    <a:pt x="198" y="68"/>
                  </a:lnTo>
                  <a:lnTo>
                    <a:pt x="179" y="49"/>
                  </a:lnTo>
                  <a:lnTo>
                    <a:pt x="154" y="35"/>
                  </a:lnTo>
                  <a:lnTo>
                    <a:pt x="123" y="30"/>
                  </a:lnTo>
                  <a:close/>
                  <a:moveTo>
                    <a:pt x="123" y="0"/>
                  </a:moveTo>
                  <a:lnTo>
                    <a:pt x="165" y="5"/>
                  </a:lnTo>
                  <a:lnTo>
                    <a:pt x="200" y="23"/>
                  </a:lnTo>
                  <a:lnTo>
                    <a:pt x="226" y="49"/>
                  </a:lnTo>
                  <a:lnTo>
                    <a:pt x="242" y="84"/>
                  </a:lnTo>
                  <a:lnTo>
                    <a:pt x="249" y="124"/>
                  </a:lnTo>
                  <a:lnTo>
                    <a:pt x="242" y="165"/>
                  </a:lnTo>
                  <a:lnTo>
                    <a:pt x="226" y="200"/>
                  </a:lnTo>
                  <a:lnTo>
                    <a:pt x="200" y="226"/>
                  </a:lnTo>
                  <a:lnTo>
                    <a:pt x="165" y="245"/>
                  </a:lnTo>
                  <a:lnTo>
                    <a:pt x="123" y="249"/>
                  </a:lnTo>
                  <a:lnTo>
                    <a:pt x="84" y="245"/>
                  </a:lnTo>
                  <a:lnTo>
                    <a:pt x="49" y="226"/>
                  </a:lnTo>
                  <a:lnTo>
                    <a:pt x="23" y="200"/>
                  </a:lnTo>
                  <a:lnTo>
                    <a:pt x="5" y="165"/>
                  </a:lnTo>
                  <a:lnTo>
                    <a:pt x="0" y="124"/>
                  </a:lnTo>
                  <a:lnTo>
                    <a:pt x="5" y="84"/>
                  </a:lnTo>
                  <a:lnTo>
                    <a:pt x="23" y="49"/>
                  </a:lnTo>
                  <a:lnTo>
                    <a:pt x="49" y="23"/>
                  </a:lnTo>
                  <a:lnTo>
                    <a:pt x="84"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13811250" y="-503238"/>
              <a:ext cx="328613" cy="381000"/>
            </a:xfrm>
            <a:custGeom>
              <a:avLst/>
              <a:gdLst>
                <a:gd name="T0" fmla="*/ 0 w 207"/>
                <a:gd name="T1" fmla="*/ 0 h 240"/>
                <a:gd name="T2" fmla="*/ 42 w 207"/>
                <a:gd name="T3" fmla="*/ 0 h 240"/>
                <a:gd name="T4" fmla="*/ 172 w 207"/>
                <a:gd name="T5" fmla="*/ 198 h 240"/>
                <a:gd name="T6" fmla="*/ 174 w 207"/>
                <a:gd name="T7" fmla="*/ 198 h 240"/>
                <a:gd name="T8" fmla="*/ 174 w 207"/>
                <a:gd name="T9" fmla="*/ 0 h 240"/>
                <a:gd name="T10" fmla="*/ 207 w 207"/>
                <a:gd name="T11" fmla="*/ 0 h 240"/>
                <a:gd name="T12" fmla="*/ 207 w 207"/>
                <a:gd name="T13" fmla="*/ 240 h 240"/>
                <a:gd name="T14" fmla="*/ 165 w 207"/>
                <a:gd name="T15" fmla="*/ 240 h 240"/>
                <a:gd name="T16" fmla="*/ 32 w 207"/>
                <a:gd name="T17" fmla="*/ 42 h 240"/>
                <a:gd name="T18" fmla="*/ 32 w 207"/>
                <a:gd name="T19" fmla="*/ 42 h 240"/>
                <a:gd name="T20" fmla="*/ 32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2" y="198"/>
                  </a:lnTo>
                  <a:lnTo>
                    <a:pt x="174" y="198"/>
                  </a:lnTo>
                  <a:lnTo>
                    <a:pt x="174" y="0"/>
                  </a:lnTo>
                  <a:lnTo>
                    <a:pt x="207" y="0"/>
                  </a:lnTo>
                  <a:lnTo>
                    <a:pt x="207" y="240"/>
                  </a:lnTo>
                  <a:lnTo>
                    <a:pt x="165" y="240"/>
                  </a:lnTo>
                  <a:lnTo>
                    <a:pt x="32" y="42"/>
                  </a:lnTo>
                  <a:lnTo>
                    <a:pt x="32" y="42"/>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14224000" y="-503238"/>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4"/>
            <p:cNvSpPr>
              <a:spLocks/>
            </p:cNvSpPr>
            <p:nvPr userDrawn="1"/>
          </p:nvSpPr>
          <p:spPr bwMode="auto">
            <a:xfrm>
              <a:off x="14652625" y="-503238"/>
              <a:ext cx="252413" cy="381000"/>
            </a:xfrm>
            <a:custGeom>
              <a:avLst/>
              <a:gdLst>
                <a:gd name="T0" fmla="*/ 0 w 159"/>
                <a:gd name="T1" fmla="*/ 0 h 240"/>
                <a:gd name="T2" fmla="*/ 154 w 159"/>
                <a:gd name="T3" fmla="*/ 0 h 240"/>
                <a:gd name="T4" fmla="*/ 154 w 159"/>
                <a:gd name="T5" fmla="*/ 30 h 240"/>
                <a:gd name="T6" fmla="*/ 31 w 159"/>
                <a:gd name="T7" fmla="*/ 30 h 240"/>
                <a:gd name="T8" fmla="*/ 31 w 159"/>
                <a:gd name="T9" fmla="*/ 102 h 240"/>
                <a:gd name="T10" fmla="*/ 145 w 159"/>
                <a:gd name="T11" fmla="*/ 102 h 240"/>
                <a:gd name="T12" fmla="*/ 145 w 159"/>
                <a:gd name="T13" fmla="*/ 133 h 240"/>
                <a:gd name="T14" fmla="*/ 31 w 159"/>
                <a:gd name="T15" fmla="*/ 133 h 240"/>
                <a:gd name="T16" fmla="*/ 31 w 159"/>
                <a:gd name="T17" fmla="*/ 209 h 240"/>
                <a:gd name="T18" fmla="*/ 159 w 159"/>
                <a:gd name="T19" fmla="*/ 209 h 240"/>
                <a:gd name="T20" fmla="*/ 159 w 159"/>
                <a:gd name="T21" fmla="*/ 240 h 240"/>
                <a:gd name="T22" fmla="*/ 0 w 159"/>
                <a:gd name="T23" fmla="*/ 240 h 240"/>
                <a:gd name="T24" fmla="*/ 0 w 159"/>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40">
                  <a:moveTo>
                    <a:pt x="0" y="0"/>
                  </a:moveTo>
                  <a:lnTo>
                    <a:pt x="154" y="0"/>
                  </a:lnTo>
                  <a:lnTo>
                    <a:pt x="154" y="30"/>
                  </a:lnTo>
                  <a:lnTo>
                    <a:pt x="31" y="30"/>
                  </a:lnTo>
                  <a:lnTo>
                    <a:pt x="31" y="102"/>
                  </a:lnTo>
                  <a:lnTo>
                    <a:pt x="145" y="102"/>
                  </a:lnTo>
                  <a:lnTo>
                    <a:pt x="145" y="133"/>
                  </a:lnTo>
                  <a:lnTo>
                    <a:pt x="31" y="133"/>
                  </a:lnTo>
                  <a:lnTo>
                    <a:pt x="31" y="209"/>
                  </a:lnTo>
                  <a:lnTo>
                    <a:pt x="159" y="209"/>
                  </a:lnTo>
                  <a:lnTo>
                    <a:pt x="159"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5"/>
            <p:cNvSpPr>
              <a:spLocks/>
            </p:cNvSpPr>
            <p:nvPr userDrawn="1"/>
          </p:nvSpPr>
          <p:spPr bwMode="auto">
            <a:xfrm>
              <a:off x="14955838" y="-511175"/>
              <a:ext cx="336550" cy="395288"/>
            </a:xfrm>
            <a:custGeom>
              <a:avLst/>
              <a:gdLst>
                <a:gd name="T0" fmla="*/ 123 w 212"/>
                <a:gd name="T1" fmla="*/ 0 h 249"/>
                <a:gd name="T2" fmla="*/ 156 w 212"/>
                <a:gd name="T3" fmla="*/ 2 h 249"/>
                <a:gd name="T4" fmla="*/ 184 w 212"/>
                <a:gd name="T5" fmla="*/ 16 h 249"/>
                <a:gd name="T6" fmla="*/ 207 w 212"/>
                <a:gd name="T7" fmla="*/ 37 h 249"/>
                <a:gd name="T8" fmla="*/ 179 w 212"/>
                <a:gd name="T9" fmla="*/ 56 h 249"/>
                <a:gd name="T10" fmla="*/ 165 w 212"/>
                <a:gd name="T11" fmla="*/ 42 h 249"/>
                <a:gd name="T12" fmla="*/ 144 w 212"/>
                <a:gd name="T13" fmla="*/ 33 h 249"/>
                <a:gd name="T14" fmla="*/ 123 w 212"/>
                <a:gd name="T15" fmla="*/ 30 h 249"/>
                <a:gd name="T16" fmla="*/ 93 w 212"/>
                <a:gd name="T17" fmla="*/ 35 h 249"/>
                <a:gd name="T18" fmla="*/ 68 w 212"/>
                <a:gd name="T19" fmla="*/ 49 h 249"/>
                <a:gd name="T20" fmla="*/ 49 w 212"/>
                <a:gd name="T21" fmla="*/ 70 h 249"/>
                <a:gd name="T22" fmla="*/ 37 w 212"/>
                <a:gd name="T23" fmla="*/ 96 h 249"/>
                <a:gd name="T24" fmla="*/ 33 w 212"/>
                <a:gd name="T25" fmla="*/ 126 h 249"/>
                <a:gd name="T26" fmla="*/ 37 w 212"/>
                <a:gd name="T27" fmla="*/ 156 h 249"/>
                <a:gd name="T28" fmla="*/ 49 w 212"/>
                <a:gd name="T29" fmla="*/ 182 h 249"/>
                <a:gd name="T30" fmla="*/ 68 w 212"/>
                <a:gd name="T31" fmla="*/ 200 h 249"/>
                <a:gd name="T32" fmla="*/ 93 w 212"/>
                <a:gd name="T33" fmla="*/ 214 h 249"/>
                <a:gd name="T34" fmla="*/ 123 w 212"/>
                <a:gd name="T35" fmla="*/ 219 h 249"/>
                <a:gd name="T36" fmla="*/ 147 w 212"/>
                <a:gd name="T37" fmla="*/ 217 h 249"/>
                <a:gd name="T38" fmla="*/ 168 w 212"/>
                <a:gd name="T39" fmla="*/ 205 h 249"/>
                <a:gd name="T40" fmla="*/ 184 w 212"/>
                <a:gd name="T41" fmla="*/ 189 h 249"/>
                <a:gd name="T42" fmla="*/ 212 w 212"/>
                <a:gd name="T43" fmla="*/ 207 h 249"/>
                <a:gd name="T44" fmla="*/ 205 w 212"/>
                <a:gd name="T45" fmla="*/ 217 h 249"/>
                <a:gd name="T46" fmla="*/ 193 w 212"/>
                <a:gd name="T47" fmla="*/ 228 h 249"/>
                <a:gd name="T48" fmla="*/ 175 w 212"/>
                <a:gd name="T49" fmla="*/ 238 h 249"/>
                <a:gd name="T50" fmla="*/ 151 w 212"/>
                <a:gd name="T51" fmla="*/ 247 h 249"/>
                <a:gd name="T52" fmla="*/ 121 w 212"/>
                <a:gd name="T53" fmla="*/ 249 h 249"/>
                <a:gd name="T54" fmla="*/ 86 w 212"/>
                <a:gd name="T55" fmla="*/ 245 h 249"/>
                <a:gd name="T56" fmla="*/ 56 w 212"/>
                <a:gd name="T57" fmla="*/ 231 h 249"/>
                <a:gd name="T58" fmla="*/ 33 w 212"/>
                <a:gd name="T59" fmla="*/ 212 h 249"/>
                <a:gd name="T60" fmla="*/ 14 w 212"/>
                <a:gd name="T61" fmla="*/ 186 h 249"/>
                <a:gd name="T62" fmla="*/ 2 w 212"/>
                <a:gd name="T63" fmla="*/ 156 h 249"/>
                <a:gd name="T64" fmla="*/ 0 w 212"/>
                <a:gd name="T65" fmla="*/ 126 h 249"/>
                <a:gd name="T66" fmla="*/ 5 w 212"/>
                <a:gd name="T67" fmla="*/ 84 h 249"/>
                <a:gd name="T68" fmla="*/ 21 w 212"/>
                <a:gd name="T69" fmla="*/ 49 h 249"/>
                <a:gd name="T70" fmla="*/ 49 w 212"/>
                <a:gd name="T71" fmla="*/ 23 h 249"/>
                <a:gd name="T72" fmla="*/ 82 w 212"/>
                <a:gd name="T73" fmla="*/ 5 h 249"/>
                <a:gd name="T74" fmla="*/ 123 w 212"/>
                <a:gd name="T7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249">
                  <a:moveTo>
                    <a:pt x="123" y="0"/>
                  </a:moveTo>
                  <a:lnTo>
                    <a:pt x="156" y="2"/>
                  </a:lnTo>
                  <a:lnTo>
                    <a:pt x="184" y="16"/>
                  </a:lnTo>
                  <a:lnTo>
                    <a:pt x="207" y="37"/>
                  </a:lnTo>
                  <a:lnTo>
                    <a:pt x="179" y="56"/>
                  </a:lnTo>
                  <a:lnTo>
                    <a:pt x="165" y="42"/>
                  </a:lnTo>
                  <a:lnTo>
                    <a:pt x="144" y="33"/>
                  </a:lnTo>
                  <a:lnTo>
                    <a:pt x="123" y="30"/>
                  </a:lnTo>
                  <a:lnTo>
                    <a:pt x="93" y="35"/>
                  </a:lnTo>
                  <a:lnTo>
                    <a:pt x="68" y="49"/>
                  </a:lnTo>
                  <a:lnTo>
                    <a:pt x="49" y="70"/>
                  </a:lnTo>
                  <a:lnTo>
                    <a:pt x="37" y="96"/>
                  </a:lnTo>
                  <a:lnTo>
                    <a:pt x="33" y="126"/>
                  </a:lnTo>
                  <a:lnTo>
                    <a:pt x="37" y="156"/>
                  </a:lnTo>
                  <a:lnTo>
                    <a:pt x="49" y="182"/>
                  </a:lnTo>
                  <a:lnTo>
                    <a:pt x="68" y="200"/>
                  </a:lnTo>
                  <a:lnTo>
                    <a:pt x="93" y="214"/>
                  </a:lnTo>
                  <a:lnTo>
                    <a:pt x="123" y="219"/>
                  </a:lnTo>
                  <a:lnTo>
                    <a:pt x="147" y="217"/>
                  </a:lnTo>
                  <a:lnTo>
                    <a:pt x="168" y="205"/>
                  </a:lnTo>
                  <a:lnTo>
                    <a:pt x="184" y="189"/>
                  </a:lnTo>
                  <a:lnTo>
                    <a:pt x="212" y="207"/>
                  </a:lnTo>
                  <a:lnTo>
                    <a:pt x="205" y="217"/>
                  </a:lnTo>
                  <a:lnTo>
                    <a:pt x="193" y="228"/>
                  </a:lnTo>
                  <a:lnTo>
                    <a:pt x="175" y="238"/>
                  </a:lnTo>
                  <a:lnTo>
                    <a:pt x="151" y="247"/>
                  </a:lnTo>
                  <a:lnTo>
                    <a:pt x="121" y="249"/>
                  </a:lnTo>
                  <a:lnTo>
                    <a:pt x="86" y="245"/>
                  </a:lnTo>
                  <a:lnTo>
                    <a:pt x="56" y="231"/>
                  </a:lnTo>
                  <a:lnTo>
                    <a:pt x="33" y="212"/>
                  </a:lnTo>
                  <a:lnTo>
                    <a:pt x="14" y="186"/>
                  </a:lnTo>
                  <a:lnTo>
                    <a:pt x="2" y="156"/>
                  </a:lnTo>
                  <a:lnTo>
                    <a:pt x="0" y="126"/>
                  </a:lnTo>
                  <a:lnTo>
                    <a:pt x="5" y="84"/>
                  </a:lnTo>
                  <a:lnTo>
                    <a:pt x="21" y="49"/>
                  </a:lnTo>
                  <a:lnTo>
                    <a:pt x="49" y="23"/>
                  </a:lnTo>
                  <a:lnTo>
                    <a:pt x="82"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6"/>
            <p:cNvSpPr>
              <a:spLocks/>
            </p:cNvSpPr>
            <p:nvPr userDrawn="1"/>
          </p:nvSpPr>
          <p:spPr bwMode="auto">
            <a:xfrm>
              <a:off x="15311438" y="-503238"/>
              <a:ext cx="295275" cy="381000"/>
            </a:xfrm>
            <a:custGeom>
              <a:avLst/>
              <a:gdLst>
                <a:gd name="T0" fmla="*/ 0 w 186"/>
                <a:gd name="T1" fmla="*/ 0 h 240"/>
                <a:gd name="T2" fmla="*/ 186 w 186"/>
                <a:gd name="T3" fmla="*/ 0 h 240"/>
                <a:gd name="T4" fmla="*/ 186 w 186"/>
                <a:gd name="T5" fmla="*/ 30 h 240"/>
                <a:gd name="T6" fmla="*/ 109 w 186"/>
                <a:gd name="T7" fmla="*/ 30 h 240"/>
                <a:gd name="T8" fmla="*/ 109 w 186"/>
                <a:gd name="T9" fmla="*/ 240 h 240"/>
                <a:gd name="T10" fmla="*/ 76 w 186"/>
                <a:gd name="T11" fmla="*/ 240 h 240"/>
                <a:gd name="T12" fmla="*/ 76 w 186"/>
                <a:gd name="T13" fmla="*/ 30 h 240"/>
                <a:gd name="T14" fmla="*/ 0 w 186"/>
                <a:gd name="T15" fmla="*/ 30 h 240"/>
                <a:gd name="T16" fmla="*/ 0 w 1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0">
                  <a:moveTo>
                    <a:pt x="0" y="0"/>
                  </a:moveTo>
                  <a:lnTo>
                    <a:pt x="186" y="0"/>
                  </a:lnTo>
                  <a:lnTo>
                    <a:pt x="186" y="30"/>
                  </a:lnTo>
                  <a:lnTo>
                    <a:pt x="109" y="30"/>
                  </a:lnTo>
                  <a:lnTo>
                    <a:pt x="109" y="240"/>
                  </a:lnTo>
                  <a:lnTo>
                    <a:pt x="76" y="240"/>
                  </a:lnTo>
                  <a:lnTo>
                    <a:pt x="76" y="30"/>
                  </a:lnTo>
                  <a:lnTo>
                    <a:pt x="0" y="3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Rectangle 27"/>
            <p:cNvSpPr>
              <a:spLocks noChangeArrowheads="1"/>
            </p:cNvSpPr>
            <p:nvPr userDrawn="1"/>
          </p:nvSpPr>
          <p:spPr bwMode="auto">
            <a:xfrm>
              <a:off x="15662275" y="-503238"/>
              <a:ext cx="50800" cy="3810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8"/>
            <p:cNvSpPr>
              <a:spLocks noEditPoints="1"/>
            </p:cNvSpPr>
            <p:nvPr userDrawn="1"/>
          </p:nvSpPr>
          <p:spPr bwMode="auto">
            <a:xfrm>
              <a:off x="15776575" y="-511175"/>
              <a:ext cx="395288" cy="395288"/>
            </a:xfrm>
            <a:custGeom>
              <a:avLst/>
              <a:gdLst>
                <a:gd name="T0" fmla="*/ 125 w 249"/>
                <a:gd name="T1" fmla="*/ 30 h 249"/>
                <a:gd name="T2" fmla="*/ 95 w 249"/>
                <a:gd name="T3" fmla="*/ 35 h 249"/>
                <a:gd name="T4" fmla="*/ 70 w 249"/>
                <a:gd name="T5" fmla="*/ 49 h 249"/>
                <a:gd name="T6" fmla="*/ 51 w 249"/>
                <a:gd name="T7" fmla="*/ 68 h 249"/>
                <a:gd name="T8" fmla="*/ 39 w 249"/>
                <a:gd name="T9" fmla="*/ 96 h 249"/>
                <a:gd name="T10" fmla="*/ 35 w 249"/>
                <a:gd name="T11" fmla="*/ 124 h 249"/>
                <a:gd name="T12" fmla="*/ 39 w 249"/>
                <a:gd name="T13" fmla="*/ 154 h 249"/>
                <a:gd name="T14" fmla="*/ 51 w 249"/>
                <a:gd name="T15" fmla="*/ 182 h 249"/>
                <a:gd name="T16" fmla="*/ 70 w 249"/>
                <a:gd name="T17" fmla="*/ 200 h 249"/>
                <a:gd name="T18" fmla="*/ 95 w 249"/>
                <a:gd name="T19" fmla="*/ 214 h 249"/>
                <a:gd name="T20" fmla="*/ 125 w 249"/>
                <a:gd name="T21" fmla="*/ 219 h 249"/>
                <a:gd name="T22" fmla="*/ 156 w 249"/>
                <a:gd name="T23" fmla="*/ 214 h 249"/>
                <a:gd name="T24" fmla="*/ 179 w 249"/>
                <a:gd name="T25" fmla="*/ 200 h 249"/>
                <a:gd name="T26" fmla="*/ 198 w 249"/>
                <a:gd name="T27" fmla="*/ 182 h 249"/>
                <a:gd name="T28" fmla="*/ 212 w 249"/>
                <a:gd name="T29" fmla="*/ 154 h 249"/>
                <a:gd name="T30" fmla="*/ 214 w 249"/>
                <a:gd name="T31" fmla="*/ 124 h 249"/>
                <a:gd name="T32" fmla="*/ 212 w 249"/>
                <a:gd name="T33" fmla="*/ 96 h 249"/>
                <a:gd name="T34" fmla="*/ 198 w 249"/>
                <a:gd name="T35" fmla="*/ 68 h 249"/>
                <a:gd name="T36" fmla="*/ 179 w 249"/>
                <a:gd name="T37" fmla="*/ 49 h 249"/>
                <a:gd name="T38" fmla="*/ 156 w 249"/>
                <a:gd name="T39" fmla="*/ 35 h 249"/>
                <a:gd name="T40" fmla="*/ 125 w 249"/>
                <a:gd name="T41" fmla="*/ 30 h 249"/>
                <a:gd name="T42" fmla="*/ 125 w 249"/>
                <a:gd name="T43" fmla="*/ 0 h 249"/>
                <a:gd name="T44" fmla="*/ 165 w 249"/>
                <a:gd name="T45" fmla="*/ 5 h 249"/>
                <a:gd name="T46" fmla="*/ 200 w 249"/>
                <a:gd name="T47" fmla="*/ 23 h 249"/>
                <a:gd name="T48" fmla="*/ 226 w 249"/>
                <a:gd name="T49" fmla="*/ 49 h 249"/>
                <a:gd name="T50" fmla="*/ 244 w 249"/>
                <a:gd name="T51" fmla="*/ 84 h 249"/>
                <a:gd name="T52" fmla="*/ 249 w 249"/>
                <a:gd name="T53" fmla="*/ 124 h 249"/>
                <a:gd name="T54" fmla="*/ 244 w 249"/>
                <a:gd name="T55" fmla="*/ 165 h 249"/>
                <a:gd name="T56" fmla="*/ 226 w 249"/>
                <a:gd name="T57" fmla="*/ 200 h 249"/>
                <a:gd name="T58" fmla="*/ 200 w 249"/>
                <a:gd name="T59" fmla="*/ 226 h 249"/>
                <a:gd name="T60" fmla="*/ 165 w 249"/>
                <a:gd name="T61" fmla="*/ 245 h 249"/>
                <a:gd name="T62" fmla="*/ 125 w 249"/>
                <a:gd name="T63" fmla="*/ 249 h 249"/>
                <a:gd name="T64" fmla="*/ 84 w 249"/>
                <a:gd name="T65" fmla="*/ 245 h 249"/>
                <a:gd name="T66" fmla="*/ 49 w 249"/>
                <a:gd name="T67" fmla="*/ 226 h 249"/>
                <a:gd name="T68" fmla="*/ 23 w 249"/>
                <a:gd name="T69" fmla="*/ 200 h 249"/>
                <a:gd name="T70" fmla="*/ 7 w 249"/>
                <a:gd name="T71" fmla="*/ 165 h 249"/>
                <a:gd name="T72" fmla="*/ 0 w 249"/>
                <a:gd name="T73" fmla="*/ 124 h 249"/>
                <a:gd name="T74" fmla="*/ 7 w 249"/>
                <a:gd name="T75" fmla="*/ 84 h 249"/>
                <a:gd name="T76" fmla="*/ 23 w 249"/>
                <a:gd name="T77" fmla="*/ 49 h 249"/>
                <a:gd name="T78" fmla="*/ 49 w 249"/>
                <a:gd name="T79" fmla="*/ 23 h 249"/>
                <a:gd name="T80" fmla="*/ 84 w 249"/>
                <a:gd name="T81" fmla="*/ 5 h 249"/>
                <a:gd name="T82" fmla="*/ 125 w 249"/>
                <a:gd name="T8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49">
                  <a:moveTo>
                    <a:pt x="125" y="30"/>
                  </a:moveTo>
                  <a:lnTo>
                    <a:pt x="95" y="35"/>
                  </a:lnTo>
                  <a:lnTo>
                    <a:pt x="70" y="49"/>
                  </a:lnTo>
                  <a:lnTo>
                    <a:pt x="51" y="68"/>
                  </a:lnTo>
                  <a:lnTo>
                    <a:pt x="39" y="96"/>
                  </a:lnTo>
                  <a:lnTo>
                    <a:pt x="35" y="124"/>
                  </a:lnTo>
                  <a:lnTo>
                    <a:pt x="39" y="154"/>
                  </a:lnTo>
                  <a:lnTo>
                    <a:pt x="51" y="182"/>
                  </a:lnTo>
                  <a:lnTo>
                    <a:pt x="70" y="200"/>
                  </a:lnTo>
                  <a:lnTo>
                    <a:pt x="95" y="214"/>
                  </a:lnTo>
                  <a:lnTo>
                    <a:pt x="125" y="219"/>
                  </a:lnTo>
                  <a:lnTo>
                    <a:pt x="156" y="214"/>
                  </a:lnTo>
                  <a:lnTo>
                    <a:pt x="179" y="200"/>
                  </a:lnTo>
                  <a:lnTo>
                    <a:pt x="198" y="182"/>
                  </a:lnTo>
                  <a:lnTo>
                    <a:pt x="212" y="154"/>
                  </a:lnTo>
                  <a:lnTo>
                    <a:pt x="214" y="124"/>
                  </a:lnTo>
                  <a:lnTo>
                    <a:pt x="212" y="96"/>
                  </a:lnTo>
                  <a:lnTo>
                    <a:pt x="198" y="68"/>
                  </a:lnTo>
                  <a:lnTo>
                    <a:pt x="179" y="49"/>
                  </a:lnTo>
                  <a:lnTo>
                    <a:pt x="156" y="35"/>
                  </a:lnTo>
                  <a:lnTo>
                    <a:pt x="125" y="30"/>
                  </a:lnTo>
                  <a:close/>
                  <a:moveTo>
                    <a:pt x="125" y="0"/>
                  </a:moveTo>
                  <a:lnTo>
                    <a:pt x="165" y="5"/>
                  </a:lnTo>
                  <a:lnTo>
                    <a:pt x="200" y="23"/>
                  </a:lnTo>
                  <a:lnTo>
                    <a:pt x="226" y="49"/>
                  </a:lnTo>
                  <a:lnTo>
                    <a:pt x="244" y="84"/>
                  </a:lnTo>
                  <a:lnTo>
                    <a:pt x="249" y="124"/>
                  </a:lnTo>
                  <a:lnTo>
                    <a:pt x="244" y="165"/>
                  </a:lnTo>
                  <a:lnTo>
                    <a:pt x="226" y="200"/>
                  </a:lnTo>
                  <a:lnTo>
                    <a:pt x="200" y="226"/>
                  </a:lnTo>
                  <a:lnTo>
                    <a:pt x="165" y="245"/>
                  </a:lnTo>
                  <a:lnTo>
                    <a:pt x="125" y="249"/>
                  </a:lnTo>
                  <a:lnTo>
                    <a:pt x="84" y="245"/>
                  </a:lnTo>
                  <a:lnTo>
                    <a:pt x="49" y="226"/>
                  </a:lnTo>
                  <a:lnTo>
                    <a:pt x="23" y="200"/>
                  </a:lnTo>
                  <a:lnTo>
                    <a:pt x="7" y="165"/>
                  </a:lnTo>
                  <a:lnTo>
                    <a:pt x="0" y="124"/>
                  </a:lnTo>
                  <a:lnTo>
                    <a:pt x="7" y="84"/>
                  </a:lnTo>
                  <a:lnTo>
                    <a:pt x="23" y="49"/>
                  </a:lnTo>
                  <a:lnTo>
                    <a:pt x="49" y="23"/>
                  </a:lnTo>
                  <a:lnTo>
                    <a:pt x="84"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9"/>
            <p:cNvSpPr>
              <a:spLocks/>
            </p:cNvSpPr>
            <p:nvPr userDrawn="1"/>
          </p:nvSpPr>
          <p:spPr bwMode="auto">
            <a:xfrm>
              <a:off x="16244888" y="-503238"/>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0"/>
            <p:cNvSpPr>
              <a:spLocks/>
            </p:cNvSpPr>
            <p:nvPr userDrawn="1"/>
          </p:nvSpPr>
          <p:spPr bwMode="auto">
            <a:xfrm>
              <a:off x="16640175" y="-511175"/>
              <a:ext cx="252413" cy="395288"/>
            </a:xfrm>
            <a:custGeom>
              <a:avLst/>
              <a:gdLst>
                <a:gd name="T0" fmla="*/ 89 w 159"/>
                <a:gd name="T1" fmla="*/ 0 h 249"/>
                <a:gd name="T2" fmla="*/ 114 w 159"/>
                <a:gd name="T3" fmla="*/ 2 h 249"/>
                <a:gd name="T4" fmla="*/ 138 w 159"/>
                <a:gd name="T5" fmla="*/ 9 h 249"/>
                <a:gd name="T6" fmla="*/ 156 w 159"/>
                <a:gd name="T7" fmla="*/ 26 h 249"/>
                <a:gd name="T8" fmla="*/ 131 w 159"/>
                <a:gd name="T9" fmla="*/ 51 h 249"/>
                <a:gd name="T10" fmla="*/ 114 w 159"/>
                <a:gd name="T11" fmla="*/ 35 h 249"/>
                <a:gd name="T12" fmla="*/ 89 w 159"/>
                <a:gd name="T13" fmla="*/ 30 h 249"/>
                <a:gd name="T14" fmla="*/ 66 w 159"/>
                <a:gd name="T15" fmla="*/ 33 h 249"/>
                <a:gd name="T16" fmla="*/ 52 w 159"/>
                <a:gd name="T17" fmla="*/ 42 h 249"/>
                <a:gd name="T18" fmla="*/ 45 w 159"/>
                <a:gd name="T19" fmla="*/ 54 h 249"/>
                <a:gd name="T20" fmla="*/ 42 w 159"/>
                <a:gd name="T21" fmla="*/ 65 h 249"/>
                <a:gd name="T22" fmla="*/ 47 w 159"/>
                <a:gd name="T23" fmla="*/ 84 h 249"/>
                <a:gd name="T24" fmla="*/ 56 w 159"/>
                <a:gd name="T25" fmla="*/ 93 h 249"/>
                <a:gd name="T26" fmla="*/ 73 w 159"/>
                <a:gd name="T27" fmla="*/ 103 h 249"/>
                <a:gd name="T28" fmla="*/ 91 w 159"/>
                <a:gd name="T29" fmla="*/ 110 h 249"/>
                <a:gd name="T30" fmla="*/ 110 w 159"/>
                <a:gd name="T31" fmla="*/ 114 h 249"/>
                <a:gd name="T32" fmla="*/ 128 w 159"/>
                <a:gd name="T33" fmla="*/ 124 h 249"/>
                <a:gd name="T34" fmla="*/ 145 w 159"/>
                <a:gd name="T35" fmla="*/ 135 h 249"/>
                <a:gd name="T36" fmla="*/ 156 w 159"/>
                <a:gd name="T37" fmla="*/ 151 h 249"/>
                <a:gd name="T38" fmla="*/ 159 w 159"/>
                <a:gd name="T39" fmla="*/ 177 h 249"/>
                <a:gd name="T40" fmla="*/ 156 w 159"/>
                <a:gd name="T41" fmla="*/ 203 h 249"/>
                <a:gd name="T42" fmla="*/ 145 w 159"/>
                <a:gd name="T43" fmla="*/ 221 h 249"/>
                <a:gd name="T44" fmla="*/ 126 w 159"/>
                <a:gd name="T45" fmla="*/ 238 h 249"/>
                <a:gd name="T46" fmla="*/ 103 w 159"/>
                <a:gd name="T47" fmla="*/ 247 h 249"/>
                <a:gd name="T48" fmla="*/ 77 w 159"/>
                <a:gd name="T49" fmla="*/ 249 h 249"/>
                <a:gd name="T50" fmla="*/ 47 w 159"/>
                <a:gd name="T51" fmla="*/ 247 h 249"/>
                <a:gd name="T52" fmla="*/ 21 w 159"/>
                <a:gd name="T53" fmla="*/ 235 h 249"/>
                <a:gd name="T54" fmla="*/ 0 w 159"/>
                <a:gd name="T55" fmla="*/ 217 h 249"/>
                <a:gd name="T56" fmla="*/ 26 w 159"/>
                <a:gd name="T57" fmla="*/ 193 h 249"/>
                <a:gd name="T58" fmla="*/ 40 w 159"/>
                <a:gd name="T59" fmla="*/ 210 h 249"/>
                <a:gd name="T60" fmla="*/ 59 w 159"/>
                <a:gd name="T61" fmla="*/ 217 h 249"/>
                <a:gd name="T62" fmla="*/ 77 w 159"/>
                <a:gd name="T63" fmla="*/ 219 h 249"/>
                <a:gd name="T64" fmla="*/ 93 w 159"/>
                <a:gd name="T65" fmla="*/ 217 h 249"/>
                <a:gd name="T66" fmla="*/ 110 w 159"/>
                <a:gd name="T67" fmla="*/ 210 h 249"/>
                <a:gd name="T68" fmla="*/ 121 w 159"/>
                <a:gd name="T69" fmla="*/ 198 h 249"/>
                <a:gd name="T70" fmla="*/ 126 w 159"/>
                <a:gd name="T71" fmla="*/ 179 h 249"/>
                <a:gd name="T72" fmla="*/ 121 w 159"/>
                <a:gd name="T73" fmla="*/ 165 h 249"/>
                <a:gd name="T74" fmla="*/ 110 w 159"/>
                <a:gd name="T75" fmla="*/ 154 h 249"/>
                <a:gd name="T76" fmla="*/ 96 w 159"/>
                <a:gd name="T77" fmla="*/ 147 h 249"/>
                <a:gd name="T78" fmla="*/ 77 w 159"/>
                <a:gd name="T79" fmla="*/ 140 h 249"/>
                <a:gd name="T80" fmla="*/ 56 w 159"/>
                <a:gd name="T81" fmla="*/ 133 h 249"/>
                <a:gd name="T82" fmla="*/ 38 w 159"/>
                <a:gd name="T83" fmla="*/ 126 h 249"/>
                <a:gd name="T84" fmla="*/ 21 w 159"/>
                <a:gd name="T85" fmla="*/ 112 h 249"/>
                <a:gd name="T86" fmla="*/ 12 w 159"/>
                <a:gd name="T87" fmla="*/ 93 h 249"/>
                <a:gd name="T88" fmla="*/ 7 w 159"/>
                <a:gd name="T89" fmla="*/ 65 h 249"/>
                <a:gd name="T90" fmla="*/ 10 w 159"/>
                <a:gd name="T91" fmla="*/ 49 h 249"/>
                <a:gd name="T92" fmla="*/ 19 w 159"/>
                <a:gd name="T93" fmla="*/ 30 h 249"/>
                <a:gd name="T94" fmla="*/ 35 w 159"/>
                <a:gd name="T95" fmla="*/ 14 h 249"/>
                <a:gd name="T96" fmla="*/ 59 w 159"/>
                <a:gd name="T97" fmla="*/ 2 h 249"/>
                <a:gd name="T98" fmla="*/ 89 w 159"/>
                <a:gd name="T9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249">
                  <a:moveTo>
                    <a:pt x="89" y="0"/>
                  </a:moveTo>
                  <a:lnTo>
                    <a:pt x="114" y="2"/>
                  </a:lnTo>
                  <a:lnTo>
                    <a:pt x="138" y="9"/>
                  </a:lnTo>
                  <a:lnTo>
                    <a:pt x="156" y="26"/>
                  </a:lnTo>
                  <a:lnTo>
                    <a:pt x="131" y="51"/>
                  </a:lnTo>
                  <a:lnTo>
                    <a:pt x="114" y="35"/>
                  </a:lnTo>
                  <a:lnTo>
                    <a:pt x="89" y="30"/>
                  </a:lnTo>
                  <a:lnTo>
                    <a:pt x="66" y="33"/>
                  </a:lnTo>
                  <a:lnTo>
                    <a:pt x="52" y="42"/>
                  </a:lnTo>
                  <a:lnTo>
                    <a:pt x="45" y="54"/>
                  </a:lnTo>
                  <a:lnTo>
                    <a:pt x="42" y="65"/>
                  </a:lnTo>
                  <a:lnTo>
                    <a:pt x="47" y="84"/>
                  </a:lnTo>
                  <a:lnTo>
                    <a:pt x="56" y="93"/>
                  </a:lnTo>
                  <a:lnTo>
                    <a:pt x="73" y="103"/>
                  </a:lnTo>
                  <a:lnTo>
                    <a:pt x="91" y="110"/>
                  </a:lnTo>
                  <a:lnTo>
                    <a:pt x="110" y="114"/>
                  </a:lnTo>
                  <a:lnTo>
                    <a:pt x="128" y="124"/>
                  </a:lnTo>
                  <a:lnTo>
                    <a:pt x="145" y="135"/>
                  </a:lnTo>
                  <a:lnTo>
                    <a:pt x="156" y="151"/>
                  </a:lnTo>
                  <a:lnTo>
                    <a:pt x="159" y="177"/>
                  </a:lnTo>
                  <a:lnTo>
                    <a:pt x="156" y="203"/>
                  </a:lnTo>
                  <a:lnTo>
                    <a:pt x="145" y="221"/>
                  </a:lnTo>
                  <a:lnTo>
                    <a:pt x="126" y="238"/>
                  </a:lnTo>
                  <a:lnTo>
                    <a:pt x="103" y="247"/>
                  </a:lnTo>
                  <a:lnTo>
                    <a:pt x="77" y="249"/>
                  </a:lnTo>
                  <a:lnTo>
                    <a:pt x="47" y="247"/>
                  </a:lnTo>
                  <a:lnTo>
                    <a:pt x="21" y="235"/>
                  </a:lnTo>
                  <a:lnTo>
                    <a:pt x="0" y="217"/>
                  </a:lnTo>
                  <a:lnTo>
                    <a:pt x="26" y="193"/>
                  </a:lnTo>
                  <a:lnTo>
                    <a:pt x="40" y="210"/>
                  </a:lnTo>
                  <a:lnTo>
                    <a:pt x="59" y="217"/>
                  </a:lnTo>
                  <a:lnTo>
                    <a:pt x="77" y="219"/>
                  </a:lnTo>
                  <a:lnTo>
                    <a:pt x="93" y="217"/>
                  </a:lnTo>
                  <a:lnTo>
                    <a:pt x="110" y="210"/>
                  </a:lnTo>
                  <a:lnTo>
                    <a:pt x="121" y="198"/>
                  </a:lnTo>
                  <a:lnTo>
                    <a:pt x="126" y="179"/>
                  </a:lnTo>
                  <a:lnTo>
                    <a:pt x="121" y="165"/>
                  </a:lnTo>
                  <a:lnTo>
                    <a:pt x="110" y="154"/>
                  </a:lnTo>
                  <a:lnTo>
                    <a:pt x="96" y="147"/>
                  </a:lnTo>
                  <a:lnTo>
                    <a:pt x="77" y="140"/>
                  </a:lnTo>
                  <a:lnTo>
                    <a:pt x="56" y="133"/>
                  </a:lnTo>
                  <a:lnTo>
                    <a:pt x="38" y="126"/>
                  </a:lnTo>
                  <a:lnTo>
                    <a:pt x="21" y="112"/>
                  </a:lnTo>
                  <a:lnTo>
                    <a:pt x="12" y="93"/>
                  </a:lnTo>
                  <a:lnTo>
                    <a:pt x="7" y="65"/>
                  </a:lnTo>
                  <a:lnTo>
                    <a:pt x="10" y="49"/>
                  </a:lnTo>
                  <a:lnTo>
                    <a:pt x="19" y="30"/>
                  </a:lnTo>
                  <a:lnTo>
                    <a:pt x="35" y="14"/>
                  </a:lnTo>
                  <a:lnTo>
                    <a:pt x="59" y="2"/>
                  </a:lnTo>
                  <a:lnTo>
                    <a:pt x="8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1"/>
            <p:cNvSpPr>
              <a:spLocks/>
            </p:cNvSpPr>
            <p:nvPr userDrawn="1"/>
          </p:nvSpPr>
          <p:spPr bwMode="auto">
            <a:xfrm>
              <a:off x="10836275" y="3175"/>
              <a:ext cx="239713" cy="381000"/>
            </a:xfrm>
            <a:custGeom>
              <a:avLst/>
              <a:gdLst>
                <a:gd name="T0" fmla="*/ 0 w 151"/>
                <a:gd name="T1" fmla="*/ 0 h 240"/>
                <a:gd name="T2" fmla="*/ 151 w 151"/>
                <a:gd name="T3" fmla="*/ 0 h 240"/>
                <a:gd name="T4" fmla="*/ 151 w 151"/>
                <a:gd name="T5" fmla="*/ 30 h 240"/>
                <a:gd name="T6" fmla="*/ 33 w 151"/>
                <a:gd name="T7" fmla="*/ 30 h 240"/>
                <a:gd name="T8" fmla="*/ 33 w 151"/>
                <a:gd name="T9" fmla="*/ 105 h 240"/>
                <a:gd name="T10" fmla="*/ 142 w 151"/>
                <a:gd name="T11" fmla="*/ 105 h 240"/>
                <a:gd name="T12" fmla="*/ 142 w 151"/>
                <a:gd name="T13" fmla="*/ 135 h 240"/>
                <a:gd name="T14" fmla="*/ 33 w 151"/>
                <a:gd name="T15" fmla="*/ 135 h 240"/>
                <a:gd name="T16" fmla="*/ 33 w 151"/>
                <a:gd name="T17" fmla="*/ 240 h 240"/>
                <a:gd name="T18" fmla="*/ 0 w 151"/>
                <a:gd name="T19" fmla="*/ 240 h 240"/>
                <a:gd name="T20" fmla="*/ 0 w 151"/>
                <a:gd name="T2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240">
                  <a:moveTo>
                    <a:pt x="0" y="0"/>
                  </a:moveTo>
                  <a:lnTo>
                    <a:pt x="151" y="0"/>
                  </a:lnTo>
                  <a:lnTo>
                    <a:pt x="151" y="30"/>
                  </a:lnTo>
                  <a:lnTo>
                    <a:pt x="33" y="30"/>
                  </a:lnTo>
                  <a:lnTo>
                    <a:pt x="33" y="105"/>
                  </a:lnTo>
                  <a:lnTo>
                    <a:pt x="142" y="105"/>
                  </a:lnTo>
                  <a:lnTo>
                    <a:pt x="142" y="135"/>
                  </a:lnTo>
                  <a:lnTo>
                    <a:pt x="33" y="135"/>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2"/>
            <p:cNvSpPr>
              <a:spLocks noEditPoints="1"/>
            </p:cNvSpPr>
            <p:nvPr userDrawn="1"/>
          </p:nvSpPr>
          <p:spPr bwMode="auto">
            <a:xfrm>
              <a:off x="11114088" y="-7938"/>
              <a:ext cx="395288" cy="400050"/>
            </a:xfrm>
            <a:custGeom>
              <a:avLst/>
              <a:gdLst>
                <a:gd name="T0" fmla="*/ 125 w 249"/>
                <a:gd name="T1" fmla="*/ 33 h 252"/>
                <a:gd name="T2" fmla="*/ 95 w 249"/>
                <a:gd name="T3" fmla="*/ 37 h 252"/>
                <a:gd name="T4" fmla="*/ 70 w 249"/>
                <a:gd name="T5" fmla="*/ 49 h 252"/>
                <a:gd name="T6" fmla="*/ 51 w 249"/>
                <a:gd name="T7" fmla="*/ 70 h 252"/>
                <a:gd name="T8" fmla="*/ 39 w 249"/>
                <a:gd name="T9" fmla="*/ 98 h 252"/>
                <a:gd name="T10" fmla="*/ 35 w 249"/>
                <a:gd name="T11" fmla="*/ 126 h 252"/>
                <a:gd name="T12" fmla="*/ 39 w 249"/>
                <a:gd name="T13" fmla="*/ 156 h 252"/>
                <a:gd name="T14" fmla="*/ 51 w 249"/>
                <a:gd name="T15" fmla="*/ 182 h 252"/>
                <a:gd name="T16" fmla="*/ 70 w 249"/>
                <a:gd name="T17" fmla="*/ 203 h 252"/>
                <a:gd name="T18" fmla="*/ 95 w 249"/>
                <a:gd name="T19" fmla="*/ 217 h 252"/>
                <a:gd name="T20" fmla="*/ 125 w 249"/>
                <a:gd name="T21" fmla="*/ 221 h 252"/>
                <a:gd name="T22" fmla="*/ 156 w 249"/>
                <a:gd name="T23" fmla="*/ 217 h 252"/>
                <a:gd name="T24" fmla="*/ 179 w 249"/>
                <a:gd name="T25" fmla="*/ 203 h 252"/>
                <a:gd name="T26" fmla="*/ 200 w 249"/>
                <a:gd name="T27" fmla="*/ 182 h 252"/>
                <a:gd name="T28" fmla="*/ 212 w 249"/>
                <a:gd name="T29" fmla="*/ 156 h 252"/>
                <a:gd name="T30" fmla="*/ 214 w 249"/>
                <a:gd name="T31" fmla="*/ 126 h 252"/>
                <a:gd name="T32" fmla="*/ 212 w 249"/>
                <a:gd name="T33" fmla="*/ 98 h 252"/>
                <a:gd name="T34" fmla="*/ 200 w 249"/>
                <a:gd name="T35" fmla="*/ 70 h 252"/>
                <a:gd name="T36" fmla="*/ 179 w 249"/>
                <a:gd name="T37" fmla="*/ 49 h 252"/>
                <a:gd name="T38" fmla="*/ 156 w 249"/>
                <a:gd name="T39" fmla="*/ 37 h 252"/>
                <a:gd name="T40" fmla="*/ 125 w 249"/>
                <a:gd name="T41" fmla="*/ 33 h 252"/>
                <a:gd name="T42" fmla="*/ 125 w 249"/>
                <a:gd name="T43" fmla="*/ 0 h 252"/>
                <a:gd name="T44" fmla="*/ 165 w 249"/>
                <a:gd name="T45" fmla="*/ 7 h 252"/>
                <a:gd name="T46" fmla="*/ 200 w 249"/>
                <a:gd name="T47" fmla="*/ 26 h 252"/>
                <a:gd name="T48" fmla="*/ 226 w 249"/>
                <a:gd name="T49" fmla="*/ 51 h 252"/>
                <a:gd name="T50" fmla="*/ 244 w 249"/>
                <a:gd name="T51" fmla="*/ 86 h 252"/>
                <a:gd name="T52" fmla="*/ 249 w 249"/>
                <a:gd name="T53" fmla="*/ 126 h 252"/>
                <a:gd name="T54" fmla="*/ 244 w 249"/>
                <a:gd name="T55" fmla="*/ 168 h 252"/>
                <a:gd name="T56" fmla="*/ 226 w 249"/>
                <a:gd name="T57" fmla="*/ 203 h 252"/>
                <a:gd name="T58" fmla="*/ 200 w 249"/>
                <a:gd name="T59" fmla="*/ 228 h 252"/>
                <a:gd name="T60" fmla="*/ 165 w 249"/>
                <a:gd name="T61" fmla="*/ 247 h 252"/>
                <a:gd name="T62" fmla="*/ 125 w 249"/>
                <a:gd name="T63" fmla="*/ 252 h 252"/>
                <a:gd name="T64" fmla="*/ 84 w 249"/>
                <a:gd name="T65" fmla="*/ 247 h 252"/>
                <a:gd name="T66" fmla="*/ 49 w 249"/>
                <a:gd name="T67" fmla="*/ 228 h 252"/>
                <a:gd name="T68" fmla="*/ 23 w 249"/>
                <a:gd name="T69" fmla="*/ 203 h 252"/>
                <a:gd name="T70" fmla="*/ 7 w 249"/>
                <a:gd name="T71" fmla="*/ 168 h 252"/>
                <a:gd name="T72" fmla="*/ 0 w 249"/>
                <a:gd name="T73" fmla="*/ 126 h 252"/>
                <a:gd name="T74" fmla="*/ 7 w 249"/>
                <a:gd name="T75" fmla="*/ 86 h 252"/>
                <a:gd name="T76" fmla="*/ 23 w 249"/>
                <a:gd name="T77" fmla="*/ 51 h 252"/>
                <a:gd name="T78" fmla="*/ 49 w 249"/>
                <a:gd name="T79" fmla="*/ 26 h 252"/>
                <a:gd name="T80" fmla="*/ 84 w 249"/>
                <a:gd name="T81" fmla="*/ 7 h 252"/>
                <a:gd name="T82" fmla="*/ 125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5" y="33"/>
                  </a:moveTo>
                  <a:lnTo>
                    <a:pt x="95" y="37"/>
                  </a:lnTo>
                  <a:lnTo>
                    <a:pt x="70" y="49"/>
                  </a:lnTo>
                  <a:lnTo>
                    <a:pt x="51" y="70"/>
                  </a:lnTo>
                  <a:lnTo>
                    <a:pt x="39" y="98"/>
                  </a:lnTo>
                  <a:lnTo>
                    <a:pt x="35" y="126"/>
                  </a:lnTo>
                  <a:lnTo>
                    <a:pt x="39" y="156"/>
                  </a:lnTo>
                  <a:lnTo>
                    <a:pt x="51" y="182"/>
                  </a:lnTo>
                  <a:lnTo>
                    <a:pt x="70" y="203"/>
                  </a:lnTo>
                  <a:lnTo>
                    <a:pt x="95" y="217"/>
                  </a:lnTo>
                  <a:lnTo>
                    <a:pt x="125" y="221"/>
                  </a:lnTo>
                  <a:lnTo>
                    <a:pt x="156" y="217"/>
                  </a:lnTo>
                  <a:lnTo>
                    <a:pt x="179" y="203"/>
                  </a:lnTo>
                  <a:lnTo>
                    <a:pt x="200" y="182"/>
                  </a:lnTo>
                  <a:lnTo>
                    <a:pt x="212" y="156"/>
                  </a:lnTo>
                  <a:lnTo>
                    <a:pt x="214" y="126"/>
                  </a:lnTo>
                  <a:lnTo>
                    <a:pt x="212" y="98"/>
                  </a:lnTo>
                  <a:lnTo>
                    <a:pt x="200" y="70"/>
                  </a:lnTo>
                  <a:lnTo>
                    <a:pt x="179" y="49"/>
                  </a:lnTo>
                  <a:lnTo>
                    <a:pt x="156" y="37"/>
                  </a:lnTo>
                  <a:lnTo>
                    <a:pt x="125" y="33"/>
                  </a:lnTo>
                  <a:close/>
                  <a:moveTo>
                    <a:pt x="125" y="0"/>
                  </a:moveTo>
                  <a:lnTo>
                    <a:pt x="165" y="7"/>
                  </a:lnTo>
                  <a:lnTo>
                    <a:pt x="200" y="26"/>
                  </a:lnTo>
                  <a:lnTo>
                    <a:pt x="226" y="51"/>
                  </a:lnTo>
                  <a:lnTo>
                    <a:pt x="244" y="86"/>
                  </a:lnTo>
                  <a:lnTo>
                    <a:pt x="249" y="126"/>
                  </a:lnTo>
                  <a:lnTo>
                    <a:pt x="244" y="168"/>
                  </a:lnTo>
                  <a:lnTo>
                    <a:pt x="226" y="203"/>
                  </a:lnTo>
                  <a:lnTo>
                    <a:pt x="200" y="228"/>
                  </a:lnTo>
                  <a:lnTo>
                    <a:pt x="165" y="247"/>
                  </a:lnTo>
                  <a:lnTo>
                    <a:pt x="125" y="252"/>
                  </a:lnTo>
                  <a:lnTo>
                    <a:pt x="84" y="247"/>
                  </a:lnTo>
                  <a:lnTo>
                    <a:pt x="49" y="228"/>
                  </a:lnTo>
                  <a:lnTo>
                    <a:pt x="23" y="203"/>
                  </a:lnTo>
                  <a:lnTo>
                    <a:pt x="7" y="168"/>
                  </a:lnTo>
                  <a:lnTo>
                    <a:pt x="0" y="126"/>
                  </a:lnTo>
                  <a:lnTo>
                    <a:pt x="7" y="86"/>
                  </a:lnTo>
                  <a:lnTo>
                    <a:pt x="23" y="51"/>
                  </a:lnTo>
                  <a:lnTo>
                    <a:pt x="49" y="26"/>
                  </a:lnTo>
                  <a:lnTo>
                    <a:pt x="84" y="7"/>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33"/>
            <p:cNvSpPr>
              <a:spLocks noEditPoints="1"/>
            </p:cNvSpPr>
            <p:nvPr userDrawn="1"/>
          </p:nvSpPr>
          <p:spPr bwMode="auto">
            <a:xfrm>
              <a:off x="11576050" y="3175"/>
              <a:ext cx="269875" cy="381000"/>
            </a:xfrm>
            <a:custGeom>
              <a:avLst/>
              <a:gdLst>
                <a:gd name="T0" fmla="*/ 32 w 170"/>
                <a:gd name="T1" fmla="*/ 28 h 240"/>
                <a:gd name="T2" fmla="*/ 32 w 170"/>
                <a:gd name="T3" fmla="*/ 105 h 240"/>
                <a:gd name="T4" fmla="*/ 74 w 170"/>
                <a:gd name="T5" fmla="*/ 105 h 240"/>
                <a:gd name="T6" fmla="*/ 90 w 170"/>
                <a:gd name="T7" fmla="*/ 105 h 240"/>
                <a:gd name="T8" fmla="*/ 104 w 170"/>
                <a:gd name="T9" fmla="*/ 100 h 240"/>
                <a:gd name="T10" fmla="*/ 116 w 170"/>
                <a:gd name="T11" fmla="*/ 96 h 240"/>
                <a:gd name="T12" fmla="*/ 123 w 170"/>
                <a:gd name="T13" fmla="*/ 84 h 240"/>
                <a:gd name="T14" fmla="*/ 125 w 170"/>
                <a:gd name="T15" fmla="*/ 68 h 240"/>
                <a:gd name="T16" fmla="*/ 123 w 170"/>
                <a:gd name="T17" fmla="*/ 51 h 240"/>
                <a:gd name="T18" fmla="*/ 116 w 170"/>
                <a:gd name="T19" fmla="*/ 40 h 240"/>
                <a:gd name="T20" fmla="*/ 104 w 170"/>
                <a:gd name="T21" fmla="*/ 33 h 240"/>
                <a:gd name="T22" fmla="*/ 90 w 170"/>
                <a:gd name="T23" fmla="*/ 30 h 240"/>
                <a:gd name="T24" fmla="*/ 74 w 170"/>
                <a:gd name="T25" fmla="*/ 28 h 240"/>
                <a:gd name="T26" fmla="*/ 32 w 170"/>
                <a:gd name="T27" fmla="*/ 28 h 240"/>
                <a:gd name="T28" fmla="*/ 0 w 170"/>
                <a:gd name="T29" fmla="*/ 0 h 240"/>
                <a:gd name="T30" fmla="*/ 83 w 170"/>
                <a:gd name="T31" fmla="*/ 0 h 240"/>
                <a:gd name="T32" fmla="*/ 111 w 170"/>
                <a:gd name="T33" fmla="*/ 2 h 240"/>
                <a:gd name="T34" fmla="*/ 130 w 170"/>
                <a:gd name="T35" fmla="*/ 12 h 240"/>
                <a:gd name="T36" fmla="*/ 144 w 170"/>
                <a:gd name="T37" fmla="*/ 23 h 240"/>
                <a:gd name="T38" fmla="*/ 153 w 170"/>
                <a:gd name="T39" fmla="*/ 37 h 240"/>
                <a:gd name="T40" fmla="*/ 158 w 170"/>
                <a:gd name="T41" fmla="*/ 51 h 240"/>
                <a:gd name="T42" fmla="*/ 160 w 170"/>
                <a:gd name="T43" fmla="*/ 68 h 240"/>
                <a:gd name="T44" fmla="*/ 156 w 170"/>
                <a:gd name="T45" fmla="*/ 89 h 240"/>
                <a:gd name="T46" fmla="*/ 144 w 170"/>
                <a:gd name="T47" fmla="*/ 109 h 240"/>
                <a:gd name="T48" fmla="*/ 125 w 170"/>
                <a:gd name="T49" fmla="*/ 123 h 240"/>
                <a:gd name="T50" fmla="*/ 102 w 170"/>
                <a:gd name="T51" fmla="*/ 130 h 240"/>
                <a:gd name="T52" fmla="*/ 170 w 170"/>
                <a:gd name="T53" fmla="*/ 240 h 240"/>
                <a:gd name="T54" fmla="*/ 130 w 170"/>
                <a:gd name="T55" fmla="*/ 240 h 240"/>
                <a:gd name="T56" fmla="*/ 69 w 170"/>
                <a:gd name="T57" fmla="*/ 133 h 240"/>
                <a:gd name="T58" fmla="*/ 32 w 170"/>
                <a:gd name="T59" fmla="*/ 133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90" y="105"/>
                  </a:lnTo>
                  <a:lnTo>
                    <a:pt x="104" y="100"/>
                  </a:lnTo>
                  <a:lnTo>
                    <a:pt x="116" y="96"/>
                  </a:lnTo>
                  <a:lnTo>
                    <a:pt x="123" y="84"/>
                  </a:lnTo>
                  <a:lnTo>
                    <a:pt x="125" y="68"/>
                  </a:lnTo>
                  <a:lnTo>
                    <a:pt x="123" y="51"/>
                  </a:lnTo>
                  <a:lnTo>
                    <a:pt x="116" y="40"/>
                  </a:lnTo>
                  <a:lnTo>
                    <a:pt x="104" y="33"/>
                  </a:lnTo>
                  <a:lnTo>
                    <a:pt x="90" y="30"/>
                  </a:lnTo>
                  <a:lnTo>
                    <a:pt x="74" y="28"/>
                  </a:lnTo>
                  <a:lnTo>
                    <a:pt x="32" y="28"/>
                  </a:lnTo>
                  <a:close/>
                  <a:moveTo>
                    <a:pt x="0" y="0"/>
                  </a:moveTo>
                  <a:lnTo>
                    <a:pt x="83" y="0"/>
                  </a:lnTo>
                  <a:lnTo>
                    <a:pt x="111" y="2"/>
                  </a:lnTo>
                  <a:lnTo>
                    <a:pt x="130" y="12"/>
                  </a:lnTo>
                  <a:lnTo>
                    <a:pt x="144" y="23"/>
                  </a:lnTo>
                  <a:lnTo>
                    <a:pt x="153" y="37"/>
                  </a:lnTo>
                  <a:lnTo>
                    <a:pt x="158" y="51"/>
                  </a:lnTo>
                  <a:lnTo>
                    <a:pt x="160" y="68"/>
                  </a:lnTo>
                  <a:lnTo>
                    <a:pt x="156" y="89"/>
                  </a:lnTo>
                  <a:lnTo>
                    <a:pt x="144" y="109"/>
                  </a:lnTo>
                  <a:lnTo>
                    <a:pt x="125" y="123"/>
                  </a:lnTo>
                  <a:lnTo>
                    <a:pt x="102" y="130"/>
                  </a:lnTo>
                  <a:lnTo>
                    <a:pt x="170" y="240"/>
                  </a:lnTo>
                  <a:lnTo>
                    <a:pt x="130" y="240"/>
                  </a:lnTo>
                  <a:lnTo>
                    <a:pt x="69" y="133"/>
                  </a:lnTo>
                  <a:lnTo>
                    <a:pt x="32" y="133"/>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34"/>
            <p:cNvSpPr>
              <a:spLocks noEditPoints="1"/>
            </p:cNvSpPr>
            <p:nvPr userDrawn="1"/>
          </p:nvSpPr>
          <p:spPr bwMode="auto">
            <a:xfrm>
              <a:off x="11988800" y="3175"/>
              <a:ext cx="373063" cy="381000"/>
            </a:xfrm>
            <a:custGeom>
              <a:avLst/>
              <a:gdLst>
                <a:gd name="T0" fmla="*/ 117 w 235"/>
                <a:gd name="T1" fmla="*/ 42 h 240"/>
                <a:gd name="T2" fmla="*/ 72 w 235"/>
                <a:gd name="T3" fmla="*/ 151 h 240"/>
                <a:gd name="T4" fmla="*/ 163 w 235"/>
                <a:gd name="T5" fmla="*/ 151 h 240"/>
                <a:gd name="T6" fmla="*/ 119 w 235"/>
                <a:gd name="T7" fmla="*/ 42 h 240"/>
                <a:gd name="T8" fmla="*/ 117 w 235"/>
                <a:gd name="T9" fmla="*/ 42 h 240"/>
                <a:gd name="T10" fmla="*/ 105 w 235"/>
                <a:gd name="T11" fmla="*/ 0 h 240"/>
                <a:gd name="T12" fmla="*/ 135 w 235"/>
                <a:gd name="T13" fmla="*/ 0 h 240"/>
                <a:gd name="T14" fmla="*/ 235 w 235"/>
                <a:gd name="T15" fmla="*/ 240 h 240"/>
                <a:gd name="T16" fmla="*/ 198 w 235"/>
                <a:gd name="T17" fmla="*/ 240 h 240"/>
                <a:gd name="T18" fmla="*/ 175 w 235"/>
                <a:gd name="T19" fmla="*/ 179 h 240"/>
                <a:gd name="T20" fmla="*/ 61 w 235"/>
                <a:gd name="T21" fmla="*/ 179 h 240"/>
                <a:gd name="T22" fmla="*/ 38 w 235"/>
                <a:gd name="T23" fmla="*/ 240 h 240"/>
                <a:gd name="T24" fmla="*/ 0 w 235"/>
                <a:gd name="T25" fmla="*/ 240 h 240"/>
                <a:gd name="T26" fmla="*/ 105 w 235"/>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240">
                  <a:moveTo>
                    <a:pt x="117" y="42"/>
                  </a:moveTo>
                  <a:lnTo>
                    <a:pt x="72" y="151"/>
                  </a:lnTo>
                  <a:lnTo>
                    <a:pt x="163" y="151"/>
                  </a:lnTo>
                  <a:lnTo>
                    <a:pt x="119" y="42"/>
                  </a:lnTo>
                  <a:lnTo>
                    <a:pt x="117" y="42"/>
                  </a:lnTo>
                  <a:close/>
                  <a:moveTo>
                    <a:pt x="105" y="0"/>
                  </a:moveTo>
                  <a:lnTo>
                    <a:pt x="135" y="0"/>
                  </a:lnTo>
                  <a:lnTo>
                    <a:pt x="235" y="240"/>
                  </a:lnTo>
                  <a:lnTo>
                    <a:pt x="198" y="240"/>
                  </a:lnTo>
                  <a:lnTo>
                    <a:pt x="175" y="179"/>
                  </a:lnTo>
                  <a:lnTo>
                    <a:pt x="61" y="179"/>
                  </a:lnTo>
                  <a:lnTo>
                    <a:pt x="38" y="240"/>
                  </a:lnTo>
                  <a:lnTo>
                    <a:pt x="0" y="240"/>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5"/>
            <p:cNvSpPr>
              <a:spLocks/>
            </p:cNvSpPr>
            <p:nvPr userDrawn="1"/>
          </p:nvSpPr>
          <p:spPr bwMode="auto">
            <a:xfrm>
              <a:off x="12514263" y="-7938"/>
              <a:ext cx="254000" cy="400050"/>
            </a:xfrm>
            <a:custGeom>
              <a:avLst/>
              <a:gdLst>
                <a:gd name="T0" fmla="*/ 88 w 160"/>
                <a:gd name="T1" fmla="*/ 0 h 252"/>
                <a:gd name="T2" fmla="*/ 114 w 160"/>
                <a:gd name="T3" fmla="*/ 2 h 252"/>
                <a:gd name="T4" fmla="*/ 137 w 160"/>
                <a:gd name="T5" fmla="*/ 12 h 252"/>
                <a:gd name="T6" fmla="*/ 158 w 160"/>
                <a:gd name="T7" fmla="*/ 28 h 252"/>
                <a:gd name="T8" fmla="*/ 130 w 160"/>
                <a:gd name="T9" fmla="*/ 54 h 252"/>
                <a:gd name="T10" fmla="*/ 114 w 160"/>
                <a:gd name="T11" fmla="*/ 37 h 252"/>
                <a:gd name="T12" fmla="*/ 88 w 160"/>
                <a:gd name="T13" fmla="*/ 33 h 252"/>
                <a:gd name="T14" fmla="*/ 65 w 160"/>
                <a:gd name="T15" fmla="*/ 35 h 252"/>
                <a:gd name="T16" fmla="*/ 51 w 160"/>
                <a:gd name="T17" fmla="*/ 44 h 252"/>
                <a:gd name="T18" fmla="*/ 44 w 160"/>
                <a:gd name="T19" fmla="*/ 56 h 252"/>
                <a:gd name="T20" fmla="*/ 42 w 160"/>
                <a:gd name="T21" fmla="*/ 68 h 252"/>
                <a:gd name="T22" fmla="*/ 46 w 160"/>
                <a:gd name="T23" fmla="*/ 84 h 252"/>
                <a:gd name="T24" fmla="*/ 56 w 160"/>
                <a:gd name="T25" fmla="*/ 96 h 252"/>
                <a:gd name="T26" fmla="*/ 72 w 160"/>
                <a:gd name="T27" fmla="*/ 105 h 252"/>
                <a:gd name="T28" fmla="*/ 91 w 160"/>
                <a:gd name="T29" fmla="*/ 109 h 252"/>
                <a:gd name="T30" fmla="*/ 112 w 160"/>
                <a:gd name="T31" fmla="*/ 116 h 252"/>
                <a:gd name="T32" fmla="*/ 130 w 160"/>
                <a:gd name="T33" fmla="*/ 126 h 252"/>
                <a:gd name="T34" fmla="*/ 144 w 160"/>
                <a:gd name="T35" fmla="*/ 137 h 252"/>
                <a:gd name="T36" fmla="*/ 156 w 160"/>
                <a:gd name="T37" fmla="*/ 154 h 252"/>
                <a:gd name="T38" fmla="*/ 160 w 160"/>
                <a:gd name="T39" fmla="*/ 179 h 252"/>
                <a:gd name="T40" fmla="*/ 156 w 160"/>
                <a:gd name="T41" fmla="*/ 203 h 252"/>
                <a:gd name="T42" fmla="*/ 144 w 160"/>
                <a:gd name="T43" fmla="*/ 224 h 252"/>
                <a:gd name="T44" fmla="*/ 125 w 160"/>
                <a:gd name="T45" fmla="*/ 240 h 252"/>
                <a:gd name="T46" fmla="*/ 102 w 160"/>
                <a:gd name="T47" fmla="*/ 249 h 252"/>
                <a:gd name="T48" fmla="*/ 77 w 160"/>
                <a:gd name="T49" fmla="*/ 252 h 252"/>
                <a:gd name="T50" fmla="*/ 46 w 160"/>
                <a:gd name="T51" fmla="*/ 249 h 252"/>
                <a:gd name="T52" fmla="*/ 21 w 160"/>
                <a:gd name="T53" fmla="*/ 238 h 252"/>
                <a:gd name="T54" fmla="*/ 0 w 160"/>
                <a:gd name="T55" fmla="*/ 219 h 252"/>
                <a:gd name="T56" fmla="*/ 28 w 160"/>
                <a:gd name="T57" fmla="*/ 196 h 252"/>
                <a:gd name="T58" fmla="*/ 42 w 160"/>
                <a:gd name="T59" fmla="*/ 210 h 252"/>
                <a:gd name="T60" fmla="*/ 58 w 160"/>
                <a:gd name="T61" fmla="*/ 219 h 252"/>
                <a:gd name="T62" fmla="*/ 77 w 160"/>
                <a:gd name="T63" fmla="*/ 221 h 252"/>
                <a:gd name="T64" fmla="*/ 93 w 160"/>
                <a:gd name="T65" fmla="*/ 219 h 252"/>
                <a:gd name="T66" fmla="*/ 109 w 160"/>
                <a:gd name="T67" fmla="*/ 212 h 252"/>
                <a:gd name="T68" fmla="*/ 121 w 160"/>
                <a:gd name="T69" fmla="*/ 200 h 252"/>
                <a:gd name="T70" fmla="*/ 125 w 160"/>
                <a:gd name="T71" fmla="*/ 182 h 252"/>
                <a:gd name="T72" fmla="*/ 121 w 160"/>
                <a:gd name="T73" fmla="*/ 168 h 252"/>
                <a:gd name="T74" fmla="*/ 109 w 160"/>
                <a:gd name="T75" fmla="*/ 156 h 252"/>
                <a:gd name="T76" fmla="*/ 95 w 160"/>
                <a:gd name="T77" fmla="*/ 149 h 252"/>
                <a:gd name="T78" fmla="*/ 77 w 160"/>
                <a:gd name="T79" fmla="*/ 142 h 252"/>
                <a:gd name="T80" fmla="*/ 56 w 160"/>
                <a:gd name="T81" fmla="*/ 135 h 252"/>
                <a:gd name="T82" fmla="*/ 37 w 160"/>
                <a:gd name="T83" fmla="*/ 126 h 252"/>
                <a:gd name="T84" fmla="*/ 23 w 160"/>
                <a:gd name="T85" fmla="*/ 114 h 252"/>
                <a:gd name="T86" fmla="*/ 11 w 160"/>
                <a:gd name="T87" fmla="*/ 96 h 252"/>
                <a:gd name="T88" fmla="*/ 7 w 160"/>
                <a:gd name="T89" fmla="*/ 68 h 252"/>
                <a:gd name="T90" fmla="*/ 11 w 160"/>
                <a:gd name="T91" fmla="*/ 51 h 252"/>
                <a:gd name="T92" fmla="*/ 18 w 160"/>
                <a:gd name="T93" fmla="*/ 33 h 252"/>
                <a:gd name="T94" fmla="*/ 35 w 160"/>
                <a:gd name="T95" fmla="*/ 16 h 252"/>
                <a:gd name="T96" fmla="*/ 58 w 160"/>
                <a:gd name="T97" fmla="*/ 5 h 252"/>
                <a:gd name="T98" fmla="*/ 88 w 160"/>
                <a:gd name="T9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252">
                  <a:moveTo>
                    <a:pt x="88" y="0"/>
                  </a:moveTo>
                  <a:lnTo>
                    <a:pt x="114" y="2"/>
                  </a:lnTo>
                  <a:lnTo>
                    <a:pt x="137" y="12"/>
                  </a:lnTo>
                  <a:lnTo>
                    <a:pt x="158" y="28"/>
                  </a:lnTo>
                  <a:lnTo>
                    <a:pt x="130" y="54"/>
                  </a:lnTo>
                  <a:lnTo>
                    <a:pt x="114" y="37"/>
                  </a:lnTo>
                  <a:lnTo>
                    <a:pt x="88" y="33"/>
                  </a:lnTo>
                  <a:lnTo>
                    <a:pt x="65" y="35"/>
                  </a:lnTo>
                  <a:lnTo>
                    <a:pt x="51" y="44"/>
                  </a:lnTo>
                  <a:lnTo>
                    <a:pt x="44" y="56"/>
                  </a:lnTo>
                  <a:lnTo>
                    <a:pt x="42" y="68"/>
                  </a:lnTo>
                  <a:lnTo>
                    <a:pt x="46" y="84"/>
                  </a:lnTo>
                  <a:lnTo>
                    <a:pt x="56" y="96"/>
                  </a:lnTo>
                  <a:lnTo>
                    <a:pt x="72" y="105"/>
                  </a:lnTo>
                  <a:lnTo>
                    <a:pt x="91" y="109"/>
                  </a:lnTo>
                  <a:lnTo>
                    <a:pt x="112" y="116"/>
                  </a:lnTo>
                  <a:lnTo>
                    <a:pt x="130" y="126"/>
                  </a:lnTo>
                  <a:lnTo>
                    <a:pt x="144" y="137"/>
                  </a:lnTo>
                  <a:lnTo>
                    <a:pt x="156" y="154"/>
                  </a:lnTo>
                  <a:lnTo>
                    <a:pt x="160" y="179"/>
                  </a:lnTo>
                  <a:lnTo>
                    <a:pt x="156" y="203"/>
                  </a:lnTo>
                  <a:lnTo>
                    <a:pt x="144" y="224"/>
                  </a:lnTo>
                  <a:lnTo>
                    <a:pt x="125" y="240"/>
                  </a:lnTo>
                  <a:lnTo>
                    <a:pt x="102" y="249"/>
                  </a:lnTo>
                  <a:lnTo>
                    <a:pt x="77" y="252"/>
                  </a:lnTo>
                  <a:lnTo>
                    <a:pt x="46" y="249"/>
                  </a:lnTo>
                  <a:lnTo>
                    <a:pt x="21" y="238"/>
                  </a:lnTo>
                  <a:lnTo>
                    <a:pt x="0" y="219"/>
                  </a:lnTo>
                  <a:lnTo>
                    <a:pt x="28" y="196"/>
                  </a:lnTo>
                  <a:lnTo>
                    <a:pt x="42" y="210"/>
                  </a:lnTo>
                  <a:lnTo>
                    <a:pt x="58" y="219"/>
                  </a:lnTo>
                  <a:lnTo>
                    <a:pt x="77" y="221"/>
                  </a:lnTo>
                  <a:lnTo>
                    <a:pt x="93" y="219"/>
                  </a:lnTo>
                  <a:lnTo>
                    <a:pt x="109" y="212"/>
                  </a:lnTo>
                  <a:lnTo>
                    <a:pt x="121" y="200"/>
                  </a:lnTo>
                  <a:lnTo>
                    <a:pt x="125" y="182"/>
                  </a:lnTo>
                  <a:lnTo>
                    <a:pt x="121" y="168"/>
                  </a:lnTo>
                  <a:lnTo>
                    <a:pt x="109" y="156"/>
                  </a:lnTo>
                  <a:lnTo>
                    <a:pt x="95" y="149"/>
                  </a:lnTo>
                  <a:lnTo>
                    <a:pt x="77" y="142"/>
                  </a:lnTo>
                  <a:lnTo>
                    <a:pt x="56" y="135"/>
                  </a:lnTo>
                  <a:lnTo>
                    <a:pt x="37" y="126"/>
                  </a:lnTo>
                  <a:lnTo>
                    <a:pt x="23" y="114"/>
                  </a:lnTo>
                  <a:lnTo>
                    <a:pt x="11" y="96"/>
                  </a:lnTo>
                  <a:lnTo>
                    <a:pt x="7" y="68"/>
                  </a:lnTo>
                  <a:lnTo>
                    <a:pt x="11" y="51"/>
                  </a:lnTo>
                  <a:lnTo>
                    <a:pt x="18" y="33"/>
                  </a:lnTo>
                  <a:lnTo>
                    <a:pt x="35" y="16"/>
                  </a:lnTo>
                  <a:lnTo>
                    <a:pt x="58" y="5"/>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36"/>
            <p:cNvSpPr>
              <a:spLocks/>
            </p:cNvSpPr>
            <p:nvPr userDrawn="1"/>
          </p:nvSpPr>
          <p:spPr bwMode="auto">
            <a:xfrm>
              <a:off x="12831763" y="3175"/>
              <a:ext cx="395288" cy="381000"/>
            </a:xfrm>
            <a:custGeom>
              <a:avLst/>
              <a:gdLst>
                <a:gd name="T0" fmla="*/ 0 w 249"/>
                <a:gd name="T1" fmla="*/ 0 h 240"/>
                <a:gd name="T2" fmla="*/ 49 w 249"/>
                <a:gd name="T3" fmla="*/ 0 h 240"/>
                <a:gd name="T4" fmla="*/ 123 w 249"/>
                <a:gd name="T5" fmla="*/ 182 h 240"/>
                <a:gd name="T6" fmla="*/ 126 w 249"/>
                <a:gd name="T7" fmla="*/ 182 h 240"/>
                <a:gd name="T8" fmla="*/ 200 w 249"/>
                <a:gd name="T9" fmla="*/ 0 h 240"/>
                <a:gd name="T10" fmla="*/ 249 w 249"/>
                <a:gd name="T11" fmla="*/ 0 h 240"/>
                <a:gd name="T12" fmla="*/ 249 w 249"/>
                <a:gd name="T13" fmla="*/ 240 h 240"/>
                <a:gd name="T14" fmla="*/ 216 w 249"/>
                <a:gd name="T15" fmla="*/ 240 h 240"/>
                <a:gd name="T16" fmla="*/ 216 w 249"/>
                <a:gd name="T17" fmla="*/ 42 h 240"/>
                <a:gd name="T18" fmla="*/ 216 w 249"/>
                <a:gd name="T19" fmla="*/ 42 h 240"/>
                <a:gd name="T20" fmla="*/ 135 w 249"/>
                <a:gd name="T21" fmla="*/ 240 h 240"/>
                <a:gd name="T22" fmla="*/ 114 w 249"/>
                <a:gd name="T23" fmla="*/ 240 h 240"/>
                <a:gd name="T24" fmla="*/ 33 w 249"/>
                <a:gd name="T25" fmla="*/ 42 h 240"/>
                <a:gd name="T26" fmla="*/ 33 w 249"/>
                <a:gd name="T27" fmla="*/ 42 h 240"/>
                <a:gd name="T28" fmla="*/ 33 w 249"/>
                <a:gd name="T29" fmla="*/ 240 h 240"/>
                <a:gd name="T30" fmla="*/ 0 w 249"/>
                <a:gd name="T31" fmla="*/ 240 h 240"/>
                <a:gd name="T32" fmla="*/ 0 w 249"/>
                <a:gd name="T3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240">
                  <a:moveTo>
                    <a:pt x="0" y="0"/>
                  </a:moveTo>
                  <a:lnTo>
                    <a:pt x="49" y="0"/>
                  </a:lnTo>
                  <a:lnTo>
                    <a:pt x="123" y="182"/>
                  </a:lnTo>
                  <a:lnTo>
                    <a:pt x="126" y="182"/>
                  </a:lnTo>
                  <a:lnTo>
                    <a:pt x="200" y="0"/>
                  </a:lnTo>
                  <a:lnTo>
                    <a:pt x="249" y="0"/>
                  </a:lnTo>
                  <a:lnTo>
                    <a:pt x="249" y="240"/>
                  </a:lnTo>
                  <a:lnTo>
                    <a:pt x="216" y="240"/>
                  </a:lnTo>
                  <a:lnTo>
                    <a:pt x="216" y="42"/>
                  </a:lnTo>
                  <a:lnTo>
                    <a:pt x="216" y="42"/>
                  </a:lnTo>
                  <a:lnTo>
                    <a:pt x="135" y="240"/>
                  </a:lnTo>
                  <a:lnTo>
                    <a:pt x="114"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37"/>
            <p:cNvSpPr>
              <a:spLocks noEditPoints="1"/>
            </p:cNvSpPr>
            <p:nvPr userDrawn="1"/>
          </p:nvSpPr>
          <p:spPr bwMode="auto">
            <a:xfrm>
              <a:off x="13263563" y="3175"/>
              <a:ext cx="377825" cy="381000"/>
            </a:xfrm>
            <a:custGeom>
              <a:avLst/>
              <a:gdLst>
                <a:gd name="T0" fmla="*/ 119 w 238"/>
                <a:gd name="T1" fmla="*/ 42 h 240"/>
                <a:gd name="T2" fmla="*/ 72 w 238"/>
                <a:gd name="T3" fmla="*/ 151 h 240"/>
                <a:gd name="T4" fmla="*/ 163 w 238"/>
                <a:gd name="T5" fmla="*/ 151 h 240"/>
                <a:gd name="T6" fmla="*/ 119 w 238"/>
                <a:gd name="T7" fmla="*/ 42 h 240"/>
                <a:gd name="T8" fmla="*/ 119 w 238"/>
                <a:gd name="T9" fmla="*/ 42 h 240"/>
                <a:gd name="T10" fmla="*/ 105 w 238"/>
                <a:gd name="T11" fmla="*/ 0 h 240"/>
                <a:gd name="T12" fmla="*/ 135 w 238"/>
                <a:gd name="T13" fmla="*/ 0 h 240"/>
                <a:gd name="T14" fmla="*/ 238 w 238"/>
                <a:gd name="T15" fmla="*/ 240 h 240"/>
                <a:gd name="T16" fmla="*/ 200 w 238"/>
                <a:gd name="T17" fmla="*/ 240 h 240"/>
                <a:gd name="T18" fmla="*/ 175 w 238"/>
                <a:gd name="T19" fmla="*/ 179 h 240"/>
                <a:gd name="T20" fmla="*/ 61 w 238"/>
                <a:gd name="T21" fmla="*/ 179 h 240"/>
                <a:gd name="T22" fmla="*/ 37 w 238"/>
                <a:gd name="T23" fmla="*/ 240 h 240"/>
                <a:gd name="T24" fmla="*/ 0 w 238"/>
                <a:gd name="T25" fmla="*/ 240 h 240"/>
                <a:gd name="T26" fmla="*/ 105 w 238"/>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240">
                  <a:moveTo>
                    <a:pt x="119" y="42"/>
                  </a:moveTo>
                  <a:lnTo>
                    <a:pt x="72" y="151"/>
                  </a:lnTo>
                  <a:lnTo>
                    <a:pt x="163" y="151"/>
                  </a:lnTo>
                  <a:lnTo>
                    <a:pt x="119" y="42"/>
                  </a:lnTo>
                  <a:lnTo>
                    <a:pt x="119" y="42"/>
                  </a:lnTo>
                  <a:close/>
                  <a:moveTo>
                    <a:pt x="105" y="0"/>
                  </a:moveTo>
                  <a:lnTo>
                    <a:pt x="135" y="0"/>
                  </a:lnTo>
                  <a:lnTo>
                    <a:pt x="238" y="240"/>
                  </a:lnTo>
                  <a:lnTo>
                    <a:pt x="200" y="240"/>
                  </a:lnTo>
                  <a:lnTo>
                    <a:pt x="175" y="179"/>
                  </a:lnTo>
                  <a:lnTo>
                    <a:pt x="61" y="179"/>
                  </a:lnTo>
                  <a:lnTo>
                    <a:pt x="37" y="240"/>
                  </a:lnTo>
                  <a:lnTo>
                    <a:pt x="0" y="240"/>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38"/>
            <p:cNvSpPr>
              <a:spLocks noEditPoints="1"/>
            </p:cNvSpPr>
            <p:nvPr userDrawn="1"/>
          </p:nvSpPr>
          <p:spPr bwMode="auto">
            <a:xfrm>
              <a:off x="13681075" y="3175"/>
              <a:ext cx="269875" cy="381000"/>
            </a:xfrm>
            <a:custGeom>
              <a:avLst/>
              <a:gdLst>
                <a:gd name="T0" fmla="*/ 33 w 170"/>
                <a:gd name="T1" fmla="*/ 28 h 240"/>
                <a:gd name="T2" fmla="*/ 33 w 170"/>
                <a:gd name="T3" fmla="*/ 105 h 240"/>
                <a:gd name="T4" fmla="*/ 75 w 170"/>
                <a:gd name="T5" fmla="*/ 105 h 240"/>
                <a:gd name="T6" fmla="*/ 91 w 170"/>
                <a:gd name="T7" fmla="*/ 105 h 240"/>
                <a:gd name="T8" fmla="*/ 105 w 170"/>
                <a:gd name="T9" fmla="*/ 100 h 240"/>
                <a:gd name="T10" fmla="*/ 117 w 170"/>
                <a:gd name="T11" fmla="*/ 96 h 240"/>
                <a:gd name="T12" fmla="*/ 124 w 170"/>
                <a:gd name="T13" fmla="*/ 84 h 240"/>
                <a:gd name="T14" fmla="*/ 126 w 170"/>
                <a:gd name="T15" fmla="*/ 68 h 240"/>
                <a:gd name="T16" fmla="*/ 124 w 170"/>
                <a:gd name="T17" fmla="*/ 51 h 240"/>
                <a:gd name="T18" fmla="*/ 117 w 170"/>
                <a:gd name="T19" fmla="*/ 40 h 240"/>
                <a:gd name="T20" fmla="*/ 105 w 170"/>
                <a:gd name="T21" fmla="*/ 33 h 240"/>
                <a:gd name="T22" fmla="*/ 91 w 170"/>
                <a:gd name="T23" fmla="*/ 30 h 240"/>
                <a:gd name="T24" fmla="*/ 75 w 170"/>
                <a:gd name="T25" fmla="*/ 28 h 240"/>
                <a:gd name="T26" fmla="*/ 33 w 170"/>
                <a:gd name="T27" fmla="*/ 28 h 240"/>
                <a:gd name="T28" fmla="*/ 0 w 170"/>
                <a:gd name="T29" fmla="*/ 0 h 240"/>
                <a:gd name="T30" fmla="*/ 84 w 170"/>
                <a:gd name="T31" fmla="*/ 0 h 240"/>
                <a:gd name="T32" fmla="*/ 112 w 170"/>
                <a:gd name="T33" fmla="*/ 2 h 240"/>
                <a:gd name="T34" fmla="*/ 131 w 170"/>
                <a:gd name="T35" fmla="*/ 12 h 240"/>
                <a:gd name="T36" fmla="*/ 145 w 170"/>
                <a:gd name="T37" fmla="*/ 23 h 240"/>
                <a:gd name="T38" fmla="*/ 154 w 170"/>
                <a:gd name="T39" fmla="*/ 37 h 240"/>
                <a:gd name="T40" fmla="*/ 158 w 170"/>
                <a:gd name="T41" fmla="*/ 51 h 240"/>
                <a:gd name="T42" fmla="*/ 161 w 170"/>
                <a:gd name="T43" fmla="*/ 68 h 240"/>
                <a:gd name="T44" fmla="*/ 156 w 170"/>
                <a:gd name="T45" fmla="*/ 89 h 240"/>
                <a:gd name="T46" fmla="*/ 145 w 170"/>
                <a:gd name="T47" fmla="*/ 109 h 240"/>
                <a:gd name="T48" fmla="*/ 126 w 170"/>
                <a:gd name="T49" fmla="*/ 123 h 240"/>
                <a:gd name="T50" fmla="*/ 103 w 170"/>
                <a:gd name="T51" fmla="*/ 130 h 240"/>
                <a:gd name="T52" fmla="*/ 170 w 170"/>
                <a:gd name="T53" fmla="*/ 240 h 240"/>
                <a:gd name="T54" fmla="*/ 128 w 170"/>
                <a:gd name="T55" fmla="*/ 240 h 240"/>
                <a:gd name="T56" fmla="*/ 68 w 170"/>
                <a:gd name="T57" fmla="*/ 133 h 240"/>
                <a:gd name="T58" fmla="*/ 33 w 170"/>
                <a:gd name="T59" fmla="*/ 133 h 240"/>
                <a:gd name="T60" fmla="*/ 33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3" y="28"/>
                  </a:moveTo>
                  <a:lnTo>
                    <a:pt x="33" y="105"/>
                  </a:lnTo>
                  <a:lnTo>
                    <a:pt x="75" y="105"/>
                  </a:lnTo>
                  <a:lnTo>
                    <a:pt x="91" y="105"/>
                  </a:lnTo>
                  <a:lnTo>
                    <a:pt x="105" y="100"/>
                  </a:lnTo>
                  <a:lnTo>
                    <a:pt x="117" y="96"/>
                  </a:lnTo>
                  <a:lnTo>
                    <a:pt x="124" y="84"/>
                  </a:lnTo>
                  <a:lnTo>
                    <a:pt x="126" y="68"/>
                  </a:lnTo>
                  <a:lnTo>
                    <a:pt x="124" y="51"/>
                  </a:lnTo>
                  <a:lnTo>
                    <a:pt x="117" y="40"/>
                  </a:lnTo>
                  <a:lnTo>
                    <a:pt x="105" y="33"/>
                  </a:lnTo>
                  <a:lnTo>
                    <a:pt x="91" y="30"/>
                  </a:lnTo>
                  <a:lnTo>
                    <a:pt x="75" y="28"/>
                  </a:lnTo>
                  <a:lnTo>
                    <a:pt x="33" y="28"/>
                  </a:lnTo>
                  <a:close/>
                  <a:moveTo>
                    <a:pt x="0" y="0"/>
                  </a:moveTo>
                  <a:lnTo>
                    <a:pt x="84" y="0"/>
                  </a:lnTo>
                  <a:lnTo>
                    <a:pt x="112" y="2"/>
                  </a:lnTo>
                  <a:lnTo>
                    <a:pt x="131" y="12"/>
                  </a:lnTo>
                  <a:lnTo>
                    <a:pt x="145" y="23"/>
                  </a:lnTo>
                  <a:lnTo>
                    <a:pt x="154" y="37"/>
                  </a:lnTo>
                  <a:lnTo>
                    <a:pt x="158" y="51"/>
                  </a:lnTo>
                  <a:lnTo>
                    <a:pt x="161" y="68"/>
                  </a:lnTo>
                  <a:lnTo>
                    <a:pt x="156" y="89"/>
                  </a:lnTo>
                  <a:lnTo>
                    <a:pt x="145" y="109"/>
                  </a:lnTo>
                  <a:lnTo>
                    <a:pt x="126" y="123"/>
                  </a:lnTo>
                  <a:lnTo>
                    <a:pt x="103" y="130"/>
                  </a:lnTo>
                  <a:lnTo>
                    <a:pt x="170" y="240"/>
                  </a:lnTo>
                  <a:lnTo>
                    <a:pt x="128" y="240"/>
                  </a:lnTo>
                  <a:lnTo>
                    <a:pt x="68" y="133"/>
                  </a:lnTo>
                  <a:lnTo>
                    <a:pt x="33" y="133"/>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39"/>
            <p:cNvSpPr>
              <a:spLocks/>
            </p:cNvSpPr>
            <p:nvPr userDrawn="1"/>
          </p:nvSpPr>
          <p:spPr bwMode="auto">
            <a:xfrm>
              <a:off x="13958888" y="3175"/>
              <a:ext cx="295275" cy="381000"/>
            </a:xfrm>
            <a:custGeom>
              <a:avLst/>
              <a:gdLst>
                <a:gd name="T0" fmla="*/ 0 w 186"/>
                <a:gd name="T1" fmla="*/ 0 h 240"/>
                <a:gd name="T2" fmla="*/ 186 w 186"/>
                <a:gd name="T3" fmla="*/ 0 h 240"/>
                <a:gd name="T4" fmla="*/ 186 w 186"/>
                <a:gd name="T5" fmla="*/ 30 h 240"/>
                <a:gd name="T6" fmla="*/ 109 w 186"/>
                <a:gd name="T7" fmla="*/ 30 h 240"/>
                <a:gd name="T8" fmla="*/ 109 w 186"/>
                <a:gd name="T9" fmla="*/ 240 h 240"/>
                <a:gd name="T10" fmla="*/ 77 w 186"/>
                <a:gd name="T11" fmla="*/ 240 h 240"/>
                <a:gd name="T12" fmla="*/ 77 w 186"/>
                <a:gd name="T13" fmla="*/ 30 h 240"/>
                <a:gd name="T14" fmla="*/ 0 w 186"/>
                <a:gd name="T15" fmla="*/ 30 h 240"/>
                <a:gd name="T16" fmla="*/ 0 w 1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0">
                  <a:moveTo>
                    <a:pt x="0" y="0"/>
                  </a:moveTo>
                  <a:lnTo>
                    <a:pt x="186" y="0"/>
                  </a:lnTo>
                  <a:lnTo>
                    <a:pt x="186" y="30"/>
                  </a:lnTo>
                  <a:lnTo>
                    <a:pt x="109" y="30"/>
                  </a:lnTo>
                  <a:lnTo>
                    <a:pt x="109" y="240"/>
                  </a:lnTo>
                  <a:lnTo>
                    <a:pt x="77" y="240"/>
                  </a:lnTo>
                  <a:lnTo>
                    <a:pt x="77" y="30"/>
                  </a:lnTo>
                  <a:lnTo>
                    <a:pt x="0" y="3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0"/>
            <p:cNvSpPr>
              <a:spLocks/>
            </p:cNvSpPr>
            <p:nvPr userDrawn="1"/>
          </p:nvSpPr>
          <p:spPr bwMode="auto">
            <a:xfrm>
              <a:off x="14298613" y="3175"/>
              <a:ext cx="254000" cy="381000"/>
            </a:xfrm>
            <a:custGeom>
              <a:avLst/>
              <a:gdLst>
                <a:gd name="T0" fmla="*/ 0 w 160"/>
                <a:gd name="T1" fmla="*/ 0 h 240"/>
                <a:gd name="T2" fmla="*/ 156 w 160"/>
                <a:gd name="T3" fmla="*/ 0 h 240"/>
                <a:gd name="T4" fmla="*/ 156 w 160"/>
                <a:gd name="T5" fmla="*/ 30 h 240"/>
                <a:gd name="T6" fmla="*/ 32 w 160"/>
                <a:gd name="T7" fmla="*/ 30 h 240"/>
                <a:gd name="T8" fmla="*/ 32 w 160"/>
                <a:gd name="T9" fmla="*/ 102 h 240"/>
                <a:gd name="T10" fmla="*/ 146 w 160"/>
                <a:gd name="T11" fmla="*/ 102 h 240"/>
                <a:gd name="T12" fmla="*/ 146 w 160"/>
                <a:gd name="T13" fmla="*/ 133 h 240"/>
                <a:gd name="T14" fmla="*/ 32 w 160"/>
                <a:gd name="T15" fmla="*/ 133 h 240"/>
                <a:gd name="T16" fmla="*/ 32 w 160"/>
                <a:gd name="T17" fmla="*/ 210 h 240"/>
                <a:gd name="T18" fmla="*/ 160 w 160"/>
                <a:gd name="T19" fmla="*/ 210 h 240"/>
                <a:gd name="T20" fmla="*/ 160 w 160"/>
                <a:gd name="T21" fmla="*/ 240 h 240"/>
                <a:gd name="T22" fmla="*/ 0 w 160"/>
                <a:gd name="T23" fmla="*/ 240 h 240"/>
                <a:gd name="T24" fmla="*/ 0 w 160"/>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0">
                  <a:moveTo>
                    <a:pt x="0" y="0"/>
                  </a:moveTo>
                  <a:lnTo>
                    <a:pt x="156" y="0"/>
                  </a:lnTo>
                  <a:lnTo>
                    <a:pt x="156" y="30"/>
                  </a:lnTo>
                  <a:lnTo>
                    <a:pt x="32" y="30"/>
                  </a:lnTo>
                  <a:lnTo>
                    <a:pt x="32" y="102"/>
                  </a:lnTo>
                  <a:lnTo>
                    <a:pt x="146" y="102"/>
                  </a:lnTo>
                  <a:lnTo>
                    <a:pt x="146" y="133"/>
                  </a:lnTo>
                  <a:lnTo>
                    <a:pt x="32" y="133"/>
                  </a:lnTo>
                  <a:lnTo>
                    <a:pt x="32" y="210"/>
                  </a:lnTo>
                  <a:lnTo>
                    <a:pt x="160" y="210"/>
                  </a:lnTo>
                  <a:lnTo>
                    <a:pt x="160"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1"/>
            <p:cNvSpPr>
              <a:spLocks noEditPoints="1"/>
            </p:cNvSpPr>
            <p:nvPr userDrawn="1"/>
          </p:nvSpPr>
          <p:spPr bwMode="auto">
            <a:xfrm>
              <a:off x="14619288" y="3175"/>
              <a:ext cx="269875" cy="381000"/>
            </a:xfrm>
            <a:custGeom>
              <a:avLst/>
              <a:gdLst>
                <a:gd name="T0" fmla="*/ 33 w 170"/>
                <a:gd name="T1" fmla="*/ 28 h 240"/>
                <a:gd name="T2" fmla="*/ 33 w 170"/>
                <a:gd name="T3" fmla="*/ 105 h 240"/>
                <a:gd name="T4" fmla="*/ 75 w 170"/>
                <a:gd name="T5" fmla="*/ 105 h 240"/>
                <a:gd name="T6" fmla="*/ 89 w 170"/>
                <a:gd name="T7" fmla="*/ 105 h 240"/>
                <a:gd name="T8" fmla="*/ 103 w 170"/>
                <a:gd name="T9" fmla="*/ 100 h 240"/>
                <a:gd name="T10" fmla="*/ 114 w 170"/>
                <a:gd name="T11" fmla="*/ 96 h 240"/>
                <a:gd name="T12" fmla="*/ 124 w 170"/>
                <a:gd name="T13" fmla="*/ 84 h 240"/>
                <a:gd name="T14" fmla="*/ 126 w 170"/>
                <a:gd name="T15" fmla="*/ 68 h 240"/>
                <a:gd name="T16" fmla="*/ 124 w 170"/>
                <a:gd name="T17" fmla="*/ 51 h 240"/>
                <a:gd name="T18" fmla="*/ 114 w 170"/>
                <a:gd name="T19" fmla="*/ 40 h 240"/>
                <a:gd name="T20" fmla="*/ 103 w 170"/>
                <a:gd name="T21" fmla="*/ 33 h 240"/>
                <a:gd name="T22" fmla="*/ 89 w 170"/>
                <a:gd name="T23" fmla="*/ 30 h 240"/>
                <a:gd name="T24" fmla="*/ 75 w 170"/>
                <a:gd name="T25" fmla="*/ 28 h 240"/>
                <a:gd name="T26" fmla="*/ 33 w 170"/>
                <a:gd name="T27" fmla="*/ 28 h 240"/>
                <a:gd name="T28" fmla="*/ 0 w 170"/>
                <a:gd name="T29" fmla="*/ 0 h 240"/>
                <a:gd name="T30" fmla="*/ 84 w 170"/>
                <a:gd name="T31" fmla="*/ 0 h 240"/>
                <a:gd name="T32" fmla="*/ 110 w 170"/>
                <a:gd name="T33" fmla="*/ 2 h 240"/>
                <a:gd name="T34" fmla="*/ 131 w 170"/>
                <a:gd name="T35" fmla="*/ 12 h 240"/>
                <a:gd name="T36" fmla="*/ 145 w 170"/>
                <a:gd name="T37" fmla="*/ 23 h 240"/>
                <a:gd name="T38" fmla="*/ 154 w 170"/>
                <a:gd name="T39" fmla="*/ 37 h 240"/>
                <a:gd name="T40" fmla="*/ 159 w 170"/>
                <a:gd name="T41" fmla="*/ 51 h 240"/>
                <a:gd name="T42" fmla="*/ 161 w 170"/>
                <a:gd name="T43" fmla="*/ 68 h 240"/>
                <a:gd name="T44" fmla="*/ 156 w 170"/>
                <a:gd name="T45" fmla="*/ 89 h 240"/>
                <a:gd name="T46" fmla="*/ 145 w 170"/>
                <a:gd name="T47" fmla="*/ 109 h 240"/>
                <a:gd name="T48" fmla="*/ 126 w 170"/>
                <a:gd name="T49" fmla="*/ 123 h 240"/>
                <a:gd name="T50" fmla="*/ 100 w 170"/>
                <a:gd name="T51" fmla="*/ 130 h 240"/>
                <a:gd name="T52" fmla="*/ 170 w 170"/>
                <a:gd name="T53" fmla="*/ 240 h 240"/>
                <a:gd name="T54" fmla="*/ 128 w 170"/>
                <a:gd name="T55" fmla="*/ 240 h 240"/>
                <a:gd name="T56" fmla="*/ 68 w 170"/>
                <a:gd name="T57" fmla="*/ 133 h 240"/>
                <a:gd name="T58" fmla="*/ 33 w 170"/>
                <a:gd name="T59" fmla="*/ 133 h 240"/>
                <a:gd name="T60" fmla="*/ 33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3" y="28"/>
                  </a:moveTo>
                  <a:lnTo>
                    <a:pt x="33" y="105"/>
                  </a:lnTo>
                  <a:lnTo>
                    <a:pt x="75" y="105"/>
                  </a:lnTo>
                  <a:lnTo>
                    <a:pt x="89" y="105"/>
                  </a:lnTo>
                  <a:lnTo>
                    <a:pt x="103" y="100"/>
                  </a:lnTo>
                  <a:lnTo>
                    <a:pt x="114" y="96"/>
                  </a:lnTo>
                  <a:lnTo>
                    <a:pt x="124" y="84"/>
                  </a:lnTo>
                  <a:lnTo>
                    <a:pt x="126" y="68"/>
                  </a:lnTo>
                  <a:lnTo>
                    <a:pt x="124" y="51"/>
                  </a:lnTo>
                  <a:lnTo>
                    <a:pt x="114" y="40"/>
                  </a:lnTo>
                  <a:lnTo>
                    <a:pt x="103" y="33"/>
                  </a:lnTo>
                  <a:lnTo>
                    <a:pt x="89" y="30"/>
                  </a:lnTo>
                  <a:lnTo>
                    <a:pt x="75" y="28"/>
                  </a:lnTo>
                  <a:lnTo>
                    <a:pt x="33" y="28"/>
                  </a:lnTo>
                  <a:close/>
                  <a:moveTo>
                    <a:pt x="0" y="0"/>
                  </a:moveTo>
                  <a:lnTo>
                    <a:pt x="84" y="0"/>
                  </a:lnTo>
                  <a:lnTo>
                    <a:pt x="110" y="2"/>
                  </a:lnTo>
                  <a:lnTo>
                    <a:pt x="131" y="12"/>
                  </a:lnTo>
                  <a:lnTo>
                    <a:pt x="145" y="23"/>
                  </a:lnTo>
                  <a:lnTo>
                    <a:pt x="154" y="37"/>
                  </a:lnTo>
                  <a:lnTo>
                    <a:pt x="159" y="51"/>
                  </a:lnTo>
                  <a:lnTo>
                    <a:pt x="161" y="68"/>
                  </a:lnTo>
                  <a:lnTo>
                    <a:pt x="156" y="89"/>
                  </a:lnTo>
                  <a:lnTo>
                    <a:pt x="145" y="109"/>
                  </a:lnTo>
                  <a:lnTo>
                    <a:pt x="126" y="123"/>
                  </a:lnTo>
                  <a:lnTo>
                    <a:pt x="100" y="130"/>
                  </a:lnTo>
                  <a:lnTo>
                    <a:pt x="170" y="240"/>
                  </a:lnTo>
                  <a:lnTo>
                    <a:pt x="128" y="240"/>
                  </a:lnTo>
                  <a:lnTo>
                    <a:pt x="68" y="133"/>
                  </a:lnTo>
                  <a:lnTo>
                    <a:pt x="33" y="133"/>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2"/>
            <p:cNvSpPr>
              <a:spLocks/>
            </p:cNvSpPr>
            <p:nvPr userDrawn="1"/>
          </p:nvSpPr>
          <p:spPr bwMode="auto">
            <a:xfrm>
              <a:off x="15030450" y="3175"/>
              <a:ext cx="512763" cy="381000"/>
            </a:xfrm>
            <a:custGeom>
              <a:avLst/>
              <a:gdLst>
                <a:gd name="T0" fmla="*/ 0 w 323"/>
                <a:gd name="T1" fmla="*/ 0 h 240"/>
                <a:gd name="T2" fmla="*/ 35 w 323"/>
                <a:gd name="T3" fmla="*/ 0 h 240"/>
                <a:gd name="T4" fmla="*/ 86 w 323"/>
                <a:gd name="T5" fmla="*/ 191 h 240"/>
                <a:gd name="T6" fmla="*/ 86 w 323"/>
                <a:gd name="T7" fmla="*/ 191 h 240"/>
                <a:gd name="T8" fmla="*/ 144 w 323"/>
                <a:gd name="T9" fmla="*/ 0 h 240"/>
                <a:gd name="T10" fmla="*/ 181 w 323"/>
                <a:gd name="T11" fmla="*/ 0 h 240"/>
                <a:gd name="T12" fmla="*/ 237 w 323"/>
                <a:gd name="T13" fmla="*/ 191 h 240"/>
                <a:gd name="T14" fmla="*/ 237 w 323"/>
                <a:gd name="T15" fmla="*/ 191 h 240"/>
                <a:gd name="T16" fmla="*/ 291 w 323"/>
                <a:gd name="T17" fmla="*/ 0 h 240"/>
                <a:gd name="T18" fmla="*/ 323 w 323"/>
                <a:gd name="T19" fmla="*/ 0 h 240"/>
                <a:gd name="T20" fmla="*/ 253 w 323"/>
                <a:gd name="T21" fmla="*/ 240 h 240"/>
                <a:gd name="T22" fmla="*/ 221 w 323"/>
                <a:gd name="T23" fmla="*/ 240 h 240"/>
                <a:gd name="T24" fmla="*/ 163 w 323"/>
                <a:gd name="T25" fmla="*/ 44 h 240"/>
                <a:gd name="T26" fmla="*/ 160 w 323"/>
                <a:gd name="T27" fmla="*/ 44 h 240"/>
                <a:gd name="T28" fmla="*/ 104 w 323"/>
                <a:gd name="T29" fmla="*/ 240 h 240"/>
                <a:gd name="T30" fmla="*/ 69 w 323"/>
                <a:gd name="T31" fmla="*/ 240 h 240"/>
                <a:gd name="T32" fmla="*/ 0 w 323"/>
                <a:gd name="T3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3" h="240">
                  <a:moveTo>
                    <a:pt x="0" y="0"/>
                  </a:moveTo>
                  <a:lnTo>
                    <a:pt x="35" y="0"/>
                  </a:lnTo>
                  <a:lnTo>
                    <a:pt x="86" y="191"/>
                  </a:lnTo>
                  <a:lnTo>
                    <a:pt x="86" y="191"/>
                  </a:lnTo>
                  <a:lnTo>
                    <a:pt x="144" y="0"/>
                  </a:lnTo>
                  <a:lnTo>
                    <a:pt x="181" y="0"/>
                  </a:lnTo>
                  <a:lnTo>
                    <a:pt x="237" y="191"/>
                  </a:lnTo>
                  <a:lnTo>
                    <a:pt x="237" y="191"/>
                  </a:lnTo>
                  <a:lnTo>
                    <a:pt x="291" y="0"/>
                  </a:lnTo>
                  <a:lnTo>
                    <a:pt x="323" y="0"/>
                  </a:lnTo>
                  <a:lnTo>
                    <a:pt x="253" y="240"/>
                  </a:lnTo>
                  <a:lnTo>
                    <a:pt x="221" y="240"/>
                  </a:lnTo>
                  <a:lnTo>
                    <a:pt x="163" y="44"/>
                  </a:lnTo>
                  <a:lnTo>
                    <a:pt x="160" y="44"/>
                  </a:lnTo>
                  <a:lnTo>
                    <a:pt x="104" y="240"/>
                  </a:lnTo>
                  <a:lnTo>
                    <a:pt x="69"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3"/>
            <p:cNvSpPr>
              <a:spLocks noEditPoints="1"/>
            </p:cNvSpPr>
            <p:nvPr userDrawn="1"/>
          </p:nvSpPr>
          <p:spPr bwMode="auto">
            <a:xfrm>
              <a:off x="15562263" y="-7938"/>
              <a:ext cx="395288" cy="400050"/>
            </a:xfrm>
            <a:custGeom>
              <a:avLst/>
              <a:gdLst>
                <a:gd name="T0" fmla="*/ 123 w 249"/>
                <a:gd name="T1" fmla="*/ 33 h 252"/>
                <a:gd name="T2" fmla="*/ 93 w 249"/>
                <a:gd name="T3" fmla="*/ 37 h 252"/>
                <a:gd name="T4" fmla="*/ 70 w 249"/>
                <a:gd name="T5" fmla="*/ 49 h 252"/>
                <a:gd name="T6" fmla="*/ 51 w 249"/>
                <a:gd name="T7" fmla="*/ 70 h 252"/>
                <a:gd name="T8" fmla="*/ 37 w 249"/>
                <a:gd name="T9" fmla="*/ 98 h 252"/>
                <a:gd name="T10" fmla="*/ 35 w 249"/>
                <a:gd name="T11" fmla="*/ 126 h 252"/>
                <a:gd name="T12" fmla="*/ 37 w 249"/>
                <a:gd name="T13" fmla="*/ 156 h 252"/>
                <a:gd name="T14" fmla="*/ 51 w 249"/>
                <a:gd name="T15" fmla="*/ 182 h 252"/>
                <a:gd name="T16" fmla="*/ 70 w 249"/>
                <a:gd name="T17" fmla="*/ 203 h 252"/>
                <a:gd name="T18" fmla="*/ 93 w 249"/>
                <a:gd name="T19" fmla="*/ 217 h 252"/>
                <a:gd name="T20" fmla="*/ 123 w 249"/>
                <a:gd name="T21" fmla="*/ 221 h 252"/>
                <a:gd name="T22" fmla="*/ 153 w 249"/>
                <a:gd name="T23" fmla="*/ 217 h 252"/>
                <a:gd name="T24" fmla="*/ 179 w 249"/>
                <a:gd name="T25" fmla="*/ 203 h 252"/>
                <a:gd name="T26" fmla="*/ 198 w 249"/>
                <a:gd name="T27" fmla="*/ 182 h 252"/>
                <a:gd name="T28" fmla="*/ 209 w 249"/>
                <a:gd name="T29" fmla="*/ 156 h 252"/>
                <a:gd name="T30" fmla="*/ 214 w 249"/>
                <a:gd name="T31" fmla="*/ 126 h 252"/>
                <a:gd name="T32" fmla="*/ 209 w 249"/>
                <a:gd name="T33" fmla="*/ 98 h 252"/>
                <a:gd name="T34" fmla="*/ 198 w 249"/>
                <a:gd name="T35" fmla="*/ 70 h 252"/>
                <a:gd name="T36" fmla="*/ 179 w 249"/>
                <a:gd name="T37" fmla="*/ 49 h 252"/>
                <a:gd name="T38" fmla="*/ 153 w 249"/>
                <a:gd name="T39" fmla="*/ 37 h 252"/>
                <a:gd name="T40" fmla="*/ 123 w 249"/>
                <a:gd name="T41" fmla="*/ 33 h 252"/>
                <a:gd name="T42" fmla="*/ 123 w 249"/>
                <a:gd name="T43" fmla="*/ 0 h 252"/>
                <a:gd name="T44" fmla="*/ 165 w 249"/>
                <a:gd name="T45" fmla="*/ 7 h 252"/>
                <a:gd name="T46" fmla="*/ 200 w 249"/>
                <a:gd name="T47" fmla="*/ 26 h 252"/>
                <a:gd name="T48" fmla="*/ 226 w 249"/>
                <a:gd name="T49" fmla="*/ 51 h 252"/>
                <a:gd name="T50" fmla="*/ 242 w 249"/>
                <a:gd name="T51" fmla="*/ 86 h 252"/>
                <a:gd name="T52" fmla="*/ 249 w 249"/>
                <a:gd name="T53" fmla="*/ 126 h 252"/>
                <a:gd name="T54" fmla="*/ 242 w 249"/>
                <a:gd name="T55" fmla="*/ 168 h 252"/>
                <a:gd name="T56" fmla="*/ 226 w 249"/>
                <a:gd name="T57" fmla="*/ 203 h 252"/>
                <a:gd name="T58" fmla="*/ 200 w 249"/>
                <a:gd name="T59" fmla="*/ 228 h 252"/>
                <a:gd name="T60" fmla="*/ 165 w 249"/>
                <a:gd name="T61" fmla="*/ 247 h 252"/>
                <a:gd name="T62" fmla="*/ 123 w 249"/>
                <a:gd name="T63" fmla="*/ 252 h 252"/>
                <a:gd name="T64" fmla="*/ 84 w 249"/>
                <a:gd name="T65" fmla="*/ 247 h 252"/>
                <a:gd name="T66" fmla="*/ 49 w 249"/>
                <a:gd name="T67" fmla="*/ 228 h 252"/>
                <a:gd name="T68" fmla="*/ 23 w 249"/>
                <a:gd name="T69" fmla="*/ 203 h 252"/>
                <a:gd name="T70" fmla="*/ 4 w 249"/>
                <a:gd name="T71" fmla="*/ 168 h 252"/>
                <a:gd name="T72" fmla="*/ 0 w 249"/>
                <a:gd name="T73" fmla="*/ 126 h 252"/>
                <a:gd name="T74" fmla="*/ 4 w 249"/>
                <a:gd name="T75" fmla="*/ 86 h 252"/>
                <a:gd name="T76" fmla="*/ 23 w 249"/>
                <a:gd name="T77" fmla="*/ 51 h 252"/>
                <a:gd name="T78" fmla="*/ 49 w 249"/>
                <a:gd name="T79" fmla="*/ 26 h 252"/>
                <a:gd name="T80" fmla="*/ 84 w 249"/>
                <a:gd name="T81" fmla="*/ 7 h 252"/>
                <a:gd name="T82" fmla="*/ 123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3" y="33"/>
                  </a:moveTo>
                  <a:lnTo>
                    <a:pt x="93" y="37"/>
                  </a:lnTo>
                  <a:lnTo>
                    <a:pt x="70" y="49"/>
                  </a:lnTo>
                  <a:lnTo>
                    <a:pt x="51" y="70"/>
                  </a:lnTo>
                  <a:lnTo>
                    <a:pt x="37" y="98"/>
                  </a:lnTo>
                  <a:lnTo>
                    <a:pt x="35" y="126"/>
                  </a:lnTo>
                  <a:lnTo>
                    <a:pt x="37" y="156"/>
                  </a:lnTo>
                  <a:lnTo>
                    <a:pt x="51" y="182"/>
                  </a:lnTo>
                  <a:lnTo>
                    <a:pt x="70" y="203"/>
                  </a:lnTo>
                  <a:lnTo>
                    <a:pt x="93" y="217"/>
                  </a:lnTo>
                  <a:lnTo>
                    <a:pt x="123" y="221"/>
                  </a:lnTo>
                  <a:lnTo>
                    <a:pt x="153" y="217"/>
                  </a:lnTo>
                  <a:lnTo>
                    <a:pt x="179" y="203"/>
                  </a:lnTo>
                  <a:lnTo>
                    <a:pt x="198" y="182"/>
                  </a:lnTo>
                  <a:lnTo>
                    <a:pt x="209" y="156"/>
                  </a:lnTo>
                  <a:lnTo>
                    <a:pt x="214" y="126"/>
                  </a:lnTo>
                  <a:lnTo>
                    <a:pt x="209" y="98"/>
                  </a:lnTo>
                  <a:lnTo>
                    <a:pt x="198" y="70"/>
                  </a:lnTo>
                  <a:lnTo>
                    <a:pt x="179" y="49"/>
                  </a:lnTo>
                  <a:lnTo>
                    <a:pt x="153" y="37"/>
                  </a:lnTo>
                  <a:lnTo>
                    <a:pt x="123" y="33"/>
                  </a:lnTo>
                  <a:close/>
                  <a:moveTo>
                    <a:pt x="123" y="0"/>
                  </a:moveTo>
                  <a:lnTo>
                    <a:pt x="165" y="7"/>
                  </a:lnTo>
                  <a:lnTo>
                    <a:pt x="200" y="26"/>
                  </a:lnTo>
                  <a:lnTo>
                    <a:pt x="226" y="51"/>
                  </a:lnTo>
                  <a:lnTo>
                    <a:pt x="242" y="86"/>
                  </a:lnTo>
                  <a:lnTo>
                    <a:pt x="249" y="126"/>
                  </a:lnTo>
                  <a:lnTo>
                    <a:pt x="242" y="168"/>
                  </a:lnTo>
                  <a:lnTo>
                    <a:pt x="226" y="203"/>
                  </a:lnTo>
                  <a:lnTo>
                    <a:pt x="200" y="228"/>
                  </a:lnTo>
                  <a:lnTo>
                    <a:pt x="165" y="247"/>
                  </a:lnTo>
                  <a:lnTo>
                    <a:pt x="123" y="252"/>
                  </a:lnTo>
                  <a:lnTo>
                    <a:pt x="84" y="247"/>
                  </a:lnTo>
                  <a:lnTo>
                    <a:pt x="49" y="228"/>
                  </a:lnTo>
                  <a:lnTo>
                    <a:pt x="23" y="203"/>
                  </a:lnTo>
                  <a:lnTo>
                    <a:pt x="4" y="168"/>
                  </a:lnTo>
                  <a:lnTo>
                    <a:pt x="0" y="126"/>
                  </a:lnTo>
                  <a:lnTo>
                    <a:pt x="4" y="86"/>
                  </a:lnTo>
                  <a:lnTo>
                    <a:pt x="23" y="51"/>
                  </a:lnTo>
                  <a:lnTo>
                    <a:pt x="49" y="26"/>
                  </a:lnTo>
                  <a:lnTo>
                    <a:pt x="84" y="7"/>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4"/>
            <p:cNvSpPr>
              <a:spLocks noEditPoints="1"/>
            </p:cNvSpPr>
            <p:nvPr userDrawn="1"/>
          </p:nvSpPr>
          <p:spPr bwMode="auto">
            <a:xfrm>
              <a:off x="16024225" y="3175"/>
              <a:ext cx="269875" cy="381000"/>
            </a:xfrm>
            <a:custGeom>
              <a:avLst/>
              <a:gdLst>
                <a:gd name="T0" fmla="*/ 32 w 170"/>
                <a:gd name="T1" fmla="*/ 28 h 240"/>
                <a:gd name="T2" fmla="*/ 32 w 170"/>
                <a:gd name="T3" fmla="*/ 105 h 240"/>
                <a:gd name="T4" fmla="*/ 74 w 170"/>
                <a:gd name="T5" fmla="*/ 105 h 240"/>
                <a:gd name="T6" fmla="*/ 88 w 170"/>
                <a:gd name="T7" fmla="*/ 105 h 240"/>
                <a:gd name="T8" fmla="*/ 102 w 170"/>
                <a:gd name="T9" fmla="*/ 100 h 240"/>
                <a:gd name="T10" fmla="*/ 114 w 170"/>
                <a:gd name="T11" fmla="*/ 96 h 240"/>
                <a:gd name="T12" fmla="*/ 123 w 170"/>
                <a:gd name="T13" fmla="*/ 84 h 240"/>
                <a:gd name="T14" fmla="*/ 125 w 170"/>
                <a:gd name="T15" fmla="*/ 68 h 240"/>
                <a:gd name="T16" fmla="*/ 123 w 170"/>
                <a:gd name="T17" fmla="*/ 51 h 240"/>
                <a:gd name="T18" fmla="*/ 114 w 170"/>
                <a:gd name="T19" fmla="*/ 40 h 240"/>
                <a:gd name="T20" fmla="*/ 102 w 170"/>
                <a:gd name="T21" fmla="*/ 33 h 240"/>
                <a:gd name="T22" fmla="*/ 88 w 170"/>
                <a:gd name="T23" fmla="*/ 30 h 240"/>
                <a:gd name="T24" fmla="*/ 74 w 170"/>
                <a:gd name="T25" fmla="*/ 28 h 240"/>
                <a:gd name="T26" fmla="*/ 32 w 170"/>
                <a:gd name="T27" fmla="*/ 28 h 240"/>
                <a:gd name="T28" fmla="*/ 0 w 170"/>
                <a:gd name="T29" fmla="*/ 0 h 240"/>
                <a:gd name="T30" fmla="*/ 83 w 170"/>
                <a:gd name="T31" fmla="*/ 0 h 240"/>
                <a:gd name="T32" fmla="*/ 109 w 170"/>
                <a:gd name="T33" fmla="*/ 2 h 240"/>
                <a:gd name="T34" fmla="*/ 130 w 170"/>
                <a:gd name="T35" fmla="*/ 12 h 240"/>
                <a:gd name="T36" fmla="*/ 144 w 170"/>
                <a:gd name="T37" fmla="*/ 23 h 240"/>
                <a:gd name="T38" fmla="*/ 153 w 170"/>
                <a:gd name="T39" fmla="*/ 37 h 240"/>
                <a:gd name="T40" fmla="*/ 158 w 170"/>
                <a:gd name="T41" fmla="*/ 51 h 240"/>
                <a:gd name="T42" fmla="*/ 160 w 170"/>
                <a:gd name="T43" fmla="*/ 68 h 240"/>
                <a:gd name="T44" fmla="*/ 156 w 170"/>
                <a:gd name="T45" fmla="*/ 89 h 240"/>
                <a:gd name="T46" fmla="*/ 144 w 170"/>
                <a:gd name="T47" fmla="*/ 109 h 240"/>
                <a:gd name="T48" fmla="*/ 125 w 170"/>
                <a:gd name="T49" fmla="*/ 123 h 240"/>
                <a:gd name="T50" fmla="*/ 100 w 170"/>
                <a:gd name="T51" fmla="*/ 130 h 240"/>
                <a:gd name="T52" fmla="*/ 170 w 170"/>
                <a:gd name="T53" fmla="*/ 240 h 240"/>
                <a:gd name="T54" fmla="*/ 128 w 170"/>
                <a:gd name="T55" fmla="*/ 240 h 240"/>
                <a:gd name="T56" fmla="*/ 67 w 170"/>
                <a:gd name="T57" fmla="*/ 133 h 240"/>
                <a:gd name="T58" fmla="*/ 32 w 170"/>
                <a:gd name="T59" fmla="*/ 133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88" y="105"/>
                  </a:lnTo>
                  <a:lnTo>
                    <a:pt x="102" y="100"/>
                  </a:lnTo>
                  <a:lnTo>
                    <a:pt x="114" y="96"/>
                  </a:lnTo>
                  <a:lnTo>
                    <a:pt x="123" y="84"/>
                  </a:lnTo>
                  <a:lnTo>
                    <a:pt x="125" y="68"/>
                  </a:lnTo>
                  <a:lnTo>
                    <a:pt x="123" y="51"/>
                  </a:lnTo>
                  <a:lnTo>
                    <a:pt x="114" y="40"/>
                  </a:lnTo>
                  <a:lnTo>
                    <a:pt x="102" y="33"/>
                  </a:lnTo>
                  <a:lnTo>
                    <a:pt x="88" y="30"/>
                  </a:lnTo>
                  <a:lnTo>
                    <a:pt x="74" y="28"/>
                  </a:lnTo>
                  <a:lnTo>
                    <a:pt x="32" y="28"/>
                  </a:lnTo>
                  <a:close/>
                  <a:moveTo>
                    <a:pt x="0" y="0"/>
                  </a:moveTo>
                  <a:lnTo>
                    <a:pt x="83" y="0"/>
                  </a:lnTo>
                  <a:lnTo>
                    <a:pt x="109" y="2"/>
                  </a:lnTo>
                  <a:lnTo>
                    <a:pt x="130" y="12"/>
                  </a:lnTo>
                  <a:lnTo>
                    <a:pt x="144" y="23"/>
                  </a:lnTo>
                  <a:lnTo>
                    <a:pt x="153" y="37"/>
                  </a:lnTo>
                  <a:lnTo>
                    <a:pt x="158" y="51"/>
                  </a:lnTo>
                  <a:lnTo>
                    <a:pt x="160" y="68"/>
                  </a:lnTo>
                  <a:lnTo>
                    <a:pt x="156" y="89"/>
                  </a:lnTo>
                  <a:lnTo>
                    <a:pt x="144" y="109"/>
                  </a:lnTo>
                  <a:lnTo>
                    <a:pt x="125" y="123"/>
                  </a:lnTo>
                  <a:lnTo>
                    <a:pt x="100" y="130"/>
                  </a:lnTo>
                  <a:lnTo>
                    <a:pt x="170" y="240"/>
                  </a:lnTo>
                  <a:lnTo>
                    <a:pt x="128" y="240"/>
                  </a:lnTo>
                  <a:lnTo>
                    <a:pt x="67" y="133"/>
                  </a:lnTo>
                  <a:lnTo>
                    <a:pt x="32" y="133"/>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5"/>
            <p:cNvSpPr>
              <a:spLocks/>
            </p:cNvSpPr>
            <p:nvPr userDrawn="1"/>
          </p:nvSpPr>
          <p:spPr bwMode="auto">
            <a:xfrm>
              <a:off x="16341725" y="3175"/>
              <a:ext cx="225425" cy="381000"/>
            </a:xfrm>
            <a:custGeom>
              <a:avLst/>
              <a:gdLst>
                <a:gd name="T0" fmla="*/ 0 w 142"/>
                <a:gd name="T1" fmla="*/ 0 h 240"/>
                <a:gd name="T2" fmla="*/ 32 w 142"/>
                <a:gd name="T3" fmla="*/ 0 h 240"/>
                <a:gd name="T4" fmla="*/ 32 w 142"/>
                <a:gd name="T5" fmla="*/ 210 h 240"/>
                <a:gd name="T6" fmla="*/ 142 w 142"/>
                <a:gd name="T7" fmla="*/ 210 h 240"/>
                <a:gd name="T8" fmla="*/ 142 w 142"/>
                <a:gd name="T9" fmla="*/ 240 h 240"/>
                <a:gd name="T10" fmla="*/ 0 w 142"/>
                <a:gd name="T11" fmla="*/ 240 h 240"/>
                <a:gd name="T12" fmla="*/ 0 w 142"/>
                <a:gd name="T13" fmla="*/ 0 h 240"/>
              </a:gdLst>
              <a:ahLst/>
              <a:cxnLst>
                <a:cxn ang="0">
                  <a:pos x="T0" y="T1"/>
                </a:cxn>
                <a:cxn ang="0">
                  <a:pos x="T2" y="T3"/>
                </a:cxn>
                <a:cxn ang="0">
                  <a:pos x="T4" y="T5"/>
                </a:cxn>
                <a:cxn ang="0">
                  <a:pos x="T6" y="T7"/>
                </a:cxn>
                <a:cxn ang="0">
                  <a:pos x="T8" y="T9"/>
                </a:cxn>
                <a:cxn ang="0">
                  <a:pos x="T10" y="T11"/>
                </a:cxn>
                <a:cxn ang="0">
                  <a:pos x="T12" y="T13"/>
                </a:cxn>
              </a:cxnLst>
              <a:rect l="0" t="0" r="r" b="b"/>
              <a:pathLst>
                <a:path w="142" h="240">
                  <a:moveTo>
                    <a:pt x="0" y="0"/>
                  </a:moveTo>
                  <a:lnTo>
                    <a:pt x="32" y="0"/>
                  </a:lnTo>
                  <a:lnTo>
                    <a:pt x="32" y="210"/>
                  </a:lnTo>
                  <a:lnTo>
                    <a:pt x="142" y="210"/>
                  </a:lnTo>
                  <a:lnTo>
                    <a:pt x="14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noEditPoints="1"/>
            </p:cNvSpPr>
            <p:nvPr userDrawn="1"/>
          </p:nvSpPr>
          <p:spPr bwMode="auto">
            <a:xfrm>
              <a:off x="16603663" y="3175"/>
              <a:ext cx="328613" cy="381000"/>
            </a:xfrm>
            <a:custGeom>
              <a:avLst/>
              <a:gdLst>
                <a:gd name="T0" fmla="*/ 33 w 207"/>
                <a:gd name="T1" fmla="*/ 30 h 240"/>
                <a:gd name="T2" fmla="*/ 33 w 207"/>
                <a:gd name="T3" fmla="*/ 210 h 240"/>
                <a:gd name="T4" fmla="*/ 72 w 207"/>
                <a:gd name="T5" fmla="*/ 210 h 240"/>
                <a:gd name="T6" fmla="*/ 105 w 207"/>
                <a:gd name="T7" fmla="*/ 205 h 240"/>
                <a:gd name="T8" fmla="*/ 133 w 207"/>
                <a:gd name="T9" fmla="*/ 193 h 240"/>
                <a:gd name="T10" fmla="*/ 154 w 207"/>
                <a:gd name="T11" fmla="*/ 177 h 240"/>
                <a:gd name="T12" fmla="*/ 168 w 207"/>
                <a:gd name="T13" fmla="*/ 151 h 240"/>
                <a:gd name="T14" fmla="*/ 175 w 207"/>
                <a:gd name="T15" fmla="*/ 119 h 240"/>
                <a:gd name="T16" fmla="*/ 172 w 207"/>
                <a:gd name="T17" fmla="*/ 105 h 240"/>
                <a:gd name="T18" fmla="*/ 170 w 207"/>
                <a:gd name="T19" fmla="*/ 89 h 240"/>
                <a:gd name="T20" fmla="*/ 161 w 207"/>
                <a:gd name="T21" fmla="*/ 72 h 240"/>
                <a:gd name="T22" fmla="*/ 149 w 207"/>
                <a:gd name="T23" fmla="*/ 56 h 240"/>
                <a:gd name="T24" fmla="*/ 133 w 207"/>
                <a:gd name="T25" fmla="*/ 42 h 240"/>
                <a:gd name="T26" fmla="*/ 109 w 207"/>
                <a:gd name="T27" fmla="*/ 35 h 240"/>
                <a:gd name="T28" fmla="*/ 82 w 207"/>
                <a:gd name="T29" fmla="*/ 30 h 240"/>
                <a:gd name="T30" fmla="*/ 33 w 207"/>
                <a:gd name="T31" fmla="*/ 30 h 240"/>
                <a:gd name="T32" fmla="*/ 0 w 207"/>
                <a:gd name="T33" fmla="*/ 0 h 240"/>
                <a:gd name="T34" fmla="*/ 84 w 207"/>
                <a:gd name="T35" fmla="*/ 0 h 240"/>
                <a:gd name="T36" fmla="*/ 121 w 207"/>
                <a:gd name="T37" fmla="*/ 5 h 240"/>
                <a:gd name="T38" fmla="*/ 151 w 207"/>
                <a:gd name="T39" fmla="*/ 16 h 240"/>
                <a:gd name="T40" fmla="*/ 175 w 207"/>
                <a:gd name="T41" fmla="*/ 33 h 240"/>
                <a:gd name="T42" fmla="*/ 191 w 207"/>
                <a:gd name="T43" fmla="*/ 54 h 240"/>
                <a:gd name="T44" fmla="*/ 200 w 207"/>
                <a:gd name="T45" fmla="*/ 77 h 240"/>
                <a:gd name="T46" fmla="*/ 207 w 207"/>
                <a:gd name="T47" fmla="*/ 100 h 240"/>
                <a:gd name="T48" fmla="*/ 207 w 207"/>
                <a:gd name="T49" fmla="*/ 119 h 240"/>
                <a:gd name="T50" fmla="*/ 205 w 207"/>
                <a:gd name="T51" fmla="*/ 149 h 240"/>
                <a:gd name="T52" fmla="*/ 193 w 207"/>
                <a:gd name="T53" fmla="*/ 177 h 240"/>
                <a:gd name="T54" fmla="*/ 175 w 207"/>
                <a:gd name="T55" fmla="*/ 203 h 240"/>
                <a:gd name="T56" fmla="*/ 149 w 207"/>
                <a:gd name="T57" fmla="*/ 221 h 240"/>
                <a:gd name="T58" fmla="*/ 116 w 207"/>
                <a:gd name="T59" fmla="*/ 235 h 240"/>
                <a:gd name="T60" fmla="*/ 77 w 207"/>
                <a:gd name="T61" fmla="*/ 240 h 240"/>
                <a:gd name="T62" fmla="*/ 0 w 207"/>
                <a:gd name="T63" fmla="*/ 240 h 240"/>
                <a:gd name="T64" fmla="*/ 0 w 207"/>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 h="240">
                  <a:moveTo>
                    <a:pt x="33" y="30"/>
                  </a:moveTo>
                  <a:lnTo>
                    <a:pt x="33" y="210"/>
                  </a:lnTo>
                  <a:lnTo>
                    <a:pt x="72" y="210"/>
                  </a:lnTo>
                  <a:lnTo>
                    <a:pt x="105" y="205"/>
                  </a:lnTo>
                  <a:lnTo>
                    <a:pt x="133" y="193"/>
                  </a:lnTo>
                  <a:lnTo>
                    <a:pt x="154" y="177"/>
                  </a:lnTo>
                  <a:lnTo>
                    <a:pt x="168" y="151"/>
                  </a:lnTo>
                  <a:lnTo>
                    <a:pt x="175" y="119"/>
                  </a:lnTo>
                  <a:lnTo>
                    <a:pt x="172" y="105"/>
                  </a:lnTo>
                  <a:lnTo>
                    <a:pt x="170" y="89"/>
                  </a:lnTo>
                  <a:lnTo>
                    <a:pt x="161" y="72"/>
                  </a:lnTo>
                  <a:lnTo>
                    <a:pt x="149" y="56"/>
                  </a:lnTo>
                  <a:lnTo>
                    <a:pt x="133" y="42"/>
                  </a:lnTo>
                  <a:lnTo>
                    <a:pt x="109" y="35"/>
                  </a:lnTo>
                  <a:lnTo>
                    <a:pt x="82" y="30"/>
                  </a:lnTo>
                  <a:lnTo>
                    <a:pt x="33" y="30"/>
                  </a:lnTo>
                  <a:close/>
                  <a:moveTo>
                    <a:pt x="0" y="0"/>
                  </a:moveTo>
                  <a:lnTo>
                    <a:pt x="84" y="0"/>
                  </a:lnTo>
                  <a:lnTo>
                    <a:pt x="121" y="5"/>
                  </a:lnTo>
                  <a:lnTo>
                    <a:pt x="151" y="16"/>
                  </a:lnTo>
                  <a:lnTo>
                    <a:pt x="175" y="33"/>
                  </a:lnTo>
                  <a:lnTo>
                    <a:pt x="191" y="54"/>
                  </a:lnTo>
                  <a:lnTo>
                    <a:pt x="200" y="77"/>
                  </a:lnTo>
                  <a:lnTo>
                    <a:pt x="207" y="100"/>
                  </a:lnTo>
                  <a:lnTo>
                    <a:pt x="207" y="119"/>
                  </a:lnTo>
                  <a:lnTo>
                    <a:pt x="205" y="149"/>
                  </a:lnTo>
                  <a:lnTo>
                    <a:pt x="193" y="177"/>
                  </a:lnTo>
                  <a:lnTo>
                    <a:pt x="175" y="203"/>
                  </a:lnTo>
                  <a:lnTo>
                    <a:pt x="149" y="221"/>
                  </a:lnTo>
                  <a:lnTo>
                    <a:pt x="116" y="235"/>
                  </a:lnTo>
                  <a:lnTo>
                    <a:pt x="77"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3" name="Group 52"/>
            <p:cNvGrpSpPr/>
            <p:nvPr userDrawn="1"/>
          </p:nvGrpSpPr>
          <p:grpSpPr>
            <a:xfrm>
              <a:off x="7003917" y="-481263"/>
              <a:ext cx="2430980" cy="875636"/>
              <a:chOff x="271463" y="2852738"/>
              <a:chExt cx="3190876" cy="1149350"/>
            </a:xfrm>
          </p:grpSpPr>
          <p:sp>
            <p:nvSpPr>
              <p:cNvPr id="59"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2008255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dirty="0" smtClean="0"/>
              <a:t>Title Goes Here</a:t>
            </a:r>
          </a:p>
        </p:txBody>
      </p:sp>
      <p:sp>
        <p:nvSpPr>
          <p:cNvPr id="46" name="Text Placeholder 45"/>
          <p:cNvSpPr>
            <a:spLocks noGrp="1"/>
          </p:cNvSpPr>
          <p:nvPr>
            <p:ph type="body" sz="quarter" idx="10"/>
          </p:nvPr>
        </p:nvSpPr>
        <p:spPr>
          <a:xfrm>
            <a:off x="299523" y="1019916"/>
            <a:ext cx="11663021" cy="46672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9133332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dirty="0" smtClean="0"/>
              <a:t>Title Goes Here</a:t>
            </a:r>
          </a:p>
        </p:txBody>
      </p:sp>
      <p:sp>
        <p:nvSpPr>
          <p:cNvPr id="5" name="Text Placeholder 45"/>
          <p:cNvSpPr>
            <a:spLocks noGrp="1"/>
          </p:cNvSpPr>
          <p:nvPr>
            <p:ph type="body" sz="quarter" idx="10"/>
          </p:nvPr>
        </p:nvSpPr>
        <p:spPr>
          <a:xfrm>
            <a:off x="299522" y="1074188"/>
            <a:ext cx="5847277" cy="46672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45"/>
          <p:cNvSpPr>
            <a:spLocks noGrp="1"/>
          </p:cNvSpPr>
          <p:nvPr>
            <p:ph type="body" sz="quarter" idx="11"/>
          </p:nvPr>
        </p:nvSpPr>
        <p:spPr>
          <a:xfrm>
            <a:off x="6115268" y="1074188"/>
            <a:ext cx="5847277" cy="46672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612144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dirty="0" smtClean="0"/>
              <a:t>Title Goes Here</a:t>
            </a:r>
          </a:p>
        </p:txBody>
      </p:sp>
      <p:sp>
        <p:nvSpPr>
          <p:cNvPr id="7" name="Text Placeholder 45"/>
          <p:cNvSpPr>
            <a:spLocks noGrp="1"/>
          </p:cNvSpPr>
          <p:nvPr>
            <p:ph type="body" sz="quarter" idx="10"/>
          </p:nvPr>
        </p:nvSpPr>
        <p:spPr>
          <a:xfrm>
            <a:off x="299522" y="1785389"/>
            <a:ext cx="5847277" cy="395501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45"/>
          <p:cNvSpPr>
            <a:spLocks noGrp="1"/>
          </p:cNvSpPr>
          <p:nvPr>
            <p:ph type="body" sz="quarter" idx="11"/>
          </p:nvPr>
        </p:nvSpPr>
        <p:spPr>
          <a:xfrm>
            <a:off x="6115268" y="1785389"/>
            <a:ext cx="5847277" cy="395501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sz="quarter" idx="12"/>
          </p:nvPr>
        </p:nvSpPr>
        <p:spPr>
          <a:xfrm>
            <a:off x="300038" y="1117600"/>
            <a:ext cx="5815230" cy="660400"/>
          </a:xfrm>
        </p:spPr>
        <p:txBody>
          <a:bodyPr anchor="ctr">
            <a:normAutofit/>
          </a:bodyPr>
          <a:lstStyle>
            <a:lvl1pPr marL="0" indent="0">
              <a:buFontTx/>
              <a:buNone/>
              <a:defRPr sz="2600" b="1"/>
            </a:lvl1pPr>
            <a:lvl2pPr marL="233363" indent="0">
              <a:buFontTx/>
              <a:buNone/>
              <a:defRPr/>
            </a:lvl2pPr>
            <a:lvl3pPr marL="401638" indent="0">
              <a:buFontTx/>
              <a:buNone/>
              <a:defRPr/>
            </a:lvl3pPr>
            <a:lvl4pPr marL="569912" indent="0">
              <a:buFontTx/>
              <a:buNone/>
              <a:defRPr/>
            </a:lvl4pPr>
            <a:lvl5pPr marL="746125" indent="0">
              <a:buFontTx/>
              <a:buNone/>
              <a:defRPr/>
            </a:lvl5pPr>
          </a:lstStyle>
          <a:p>
            <a:pPr lvl="0"/>
            <a:r>
              <a:rPr lang="en-US" dirty="0" smtClean="0"/>
              <a:t>Click to edit Master text styles</a:t>
            </a:r>
          </a:p>
        </p:txBody>
      </p:sp>
      <p:sp>
        <p:nvSpPr>
          <p:cNvPr id="10" name="Content Placeholder 2"/>
          <p:cNvSpPr>
            <a:spLocks noGrp="1"/>
          </p:cNvSpPr>
          <p:nvPr>
            <p:ph sz="quarter" idx="13"/>
          </p:nvPr>
        </p:nvSpPr>
        <p:spPr>
          <a:xfrm>
            <a:off x="6146800" y="1117600"/>
            <a:ext cx="5815746" cy="660400"/>
          </a:xfrm>
        </p:spPr>
        <p:txBody>
          <a:bodyPr anchor="ctr">
            <a:normAutofit/>
          </a:bodyPr>
          <a:lstStyle>
            <a:lvl1pPr marL="0" indent="0">
              <a:buFontTx/>
              <a:buNone/>
              <a:defRPr sz="2600" b="1"/>
            </a:lvl1pPr>
            <a:lvl2pPr marL="233363" indent="0">
              <a:buFontTx/>
              <a:buNone/>
              <a:defRPr/>
            </a:lvl2pPr>
            <a:lvl3pPr marL="401638" indent="0">
              <a:buFontTx/>
              <a:buNone/>
              <a:defRPr/>
            </a:lvl3pPr>
            <a:lvl4pPr marL="569912" indent="0">
              <a:buFontTx/>
              <a:buNone/>
              <a:defRPr/>
            </a:lvl4pPr>
            <a:lvl5pPr marL="746125"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8973962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994402" y="276225"/>
            <a:ext cx="5968143"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defRPr>
                <a:solidFill>
                  <a:schemeClr val="tx2">
                    <a:lumMod val="75000"/>
                  </a:schemeClr>
                </a:solidFill>
              </a:defRPr>
            </a:lvl1pPr>
          </a:lstStyle>
          <a:p>
            <a:pPr lvl="0"/>
            <a:r>
              <a:rPr lang="en-US" dirty="0" smtClean="0"/>
              <a:t>Title Goes Here</a:t>
            </a:r>
          </a:p>
        </p:txBody>
      </p:sp>
      <p:sp>
        <p:nvSpPr>
          <p:cNvPr id="46" name="Text Placeholder 45"/>
          <p:cNvSpPr>
            <a:spLocks noGrp="1"/>
          </p:cNvSpPr>
          <p:nvPr>
            <p:ph type="body" sz="quarter" idx="10"/>
          </p:nvPr>
        </p:nvSpPr>
        <p:spPr>
          <a:xfrm>
            <a:off x="5994400" y="1290089"/>
            <a:ext cx="5968143" cy="445031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12"/>
          <p:cNvSpPr>
            <a:spLocks noGrp="1"/>
          </p:cNvSpPr>
          <p:nvPr>
            <p:ph type="dt" sz="half" idx="2"/>
          </p:nvPr>
        </p:nvSpPr>
        <p:spPr>
          <a:xfrm>
            <a:off x="692040" y="6303694"/>
            <a:ext cx="1825687" cy="308777"/>
          </a:xfrm>
          <a:prstGeom prst="rect">
            <a:avLst/>
          </a:prstGeom>
        </p:spPr>
        <p:txBody>
          <a:bodyPr>
            <a:noAutofit/>
          </a:bodyPr>
          <a:lstStyle>
            <a:lvl1pPr>
              <a:defRPr lang="en-US" sz="1300" b="0" i="0" kern="1200" cap="none" baseline="0" smtClean="0">
                <a:solidFill>
                  <a:schemeClr val="tx1">
                    <a:lumMod val="50000"/>
                    <a:lumOff val="50000"/>
                  </a:schemeClr>
                </a:solidFill>
                <a:latin typeface="Arial" charset="0"/>
                <a:ea typeface="+mn-ea"/>
                <a:cs typeface="+mn-cs"/>
              </a:defRPr>
            </a:lvl1pPr>
          </a:lstStyle>
          <a:p>
            <a:fld id="{3BDFDD5F-E85B-4DA3-A4F9-9CF3C7409943}" type="datetime4">
              <a:rPr lang="en-US" smtClean="0"/>
              <a:pPr/>
              <a:t>November 1, 2016</a:t>
            </a:fld>
            <a:endParaRPr lang="en-US" dirty="0"/>
          </a:p>
        </p:txBody>
      </p:sp>
      <p:sp>
        <p:nvSpPr>
          <p:cNvPr id="5" name="Rectangle 4"/>
          <p:cNvSpPr/>
          <p:nvPr userDrawn="1"/>
        </p:nvSpPr>
        <p:spPr>
          <a:xfrm>
            <a:off x="0" y="0"/>
            <a:ext cx="5651500" cy="68834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Picture Placeholder 2"/>
          <p:cNvSpPr>
            <a:spLocks noGrp="1"/>
          </p:cNvSpPr>
          <p:nvPr>
            <p:ph type="pic" sz="quarter" idx="11" hasCustomPrompt="1"/>
          </p:nvPr>
        </p:nvSpPr>
        <p:spPr>
          <a:xfrm>
            <a:off x="0" y="0"/>
            <a:ext cx="5651500" cy="6858000"/>
          </a:xfrm>
        </p:spPr>
        <p:txBody>
          <a:bodyPr/>
          <a:lstStyle>
            <a:lvl1pPr marL="0" indent="0" algn="ctr">
              <a:buFontTx/>
              <a:buNone/>
              <a:defRPr/>
            </a:lvl1pPr>
          </a:lstStyle>
          <a:p>
            <a:r>
              <a:rPr lang="en-US" dirty="0" smtClean="0"/>
              <a:t>Click to Insert Picture</a:t>
            </a:r>
            <a:endParaRPr lang="en-US" dirty="0"/>
          </a:p>
        </p:txBody>
      </p:sp>
    </p:spTree>
    <p:extLst>
      <p:ext uri="{BB962C8B-B14F-4D97-AF65-F5344CB8AC3E}">
        <p14:creationId xmlns:p14="http://schemas.microsoft.com/office/powerpoint/2010/main" val="158729306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dirty="0" smtClean="0"/>
              <a:t>Title Goes Here</a:t>
            </a:r>
          </a:p>
        </p:txBody>
      </p:sp>
    </p:spTree>
    <p:extLst>
      <p:ext uri="{BB962C8B-B14F-4D97-AF65-F5344CB8AC3E}">
        <p14:creationId xmlns:p14="http://schemas.microsoft.com/office/powerpoint/2010/main" val="334221375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29380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dirty="0" smtClean="0"/>
              <a:t>Title Goes Here</a:t>
            </a:r>
          </a:p>
        </p:txBody>
      </p:sp>
      <p:sp>
        <p:nvSpPr>
          <p:cNvPr id="3" name="Table Placeholder 2"/>
          <p:cNvSpPr>
            <a:spLocks noGrp="1"/>
          </p:cNvSpPr>
          <p:nvPr>
            <p:ph type="tbl" sz="quarter" idx="10" hasCustomPrompt="1"/>
          </p:nvPr>
        </p:nvSpPr>
        <p:spPr>
          <a:xfrm>
            <a:off x="299524" y="1117600"/>
            <a:ext cx="11663021" cy="4292600"/>
          </a:xfrm>
        </p:spPr>
        <p:txBody>
          <a:bodyPr anchor="ctr"/>
          <a:lstStyle>
            <a:lvl1pPr marL="0" indent="0" algn="ctr">
              <a:buFontTx/>
              <a:buNone/>
              <a:defRPr baseline="0"/>
            </a:lvl1pPr>
          </a:lstStyle>
          <a:p>
            <a:r>
              <a:rPr lang="en-US" dirty="0" smtClean="0"/>
              <a:t>Click to Add Table</a:t>
            </a:r>
            <a:endParaRPr lang="en-US" dirty="0"/>
          </a:p>
        </p:txBody>
      </p:sp>
    </p:spTree>
    <p:extLst>
      <p:ext uri="{BB962C8B-B14F-4D97-AF65-F5344CB8AC3E}">
        <p14:creationId xmlns:p14="http://schemas.microsoft.com/office/powerpoint/2010/main" val="172955056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066" name="Rectangle 226"/>
          <p:cNvSpPr>
            <a:spLocks noGrp="1" noChangeArrowheads="1"/>
          </p:cNvSpPr>
          <p:nvPr>
            <p:ph type="title"/>
          </p:nvPr>
        </p:nvSpPr>
        <p:spPr bwMode="auto">
          <a:xfrm>
            <a:off x="300681" y="280713"/>
            <a:ext cx="11634385" cy="654050"/>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Title Goes Here</a:t>
            </a:r>
          </a:p>
        </p:txBody>
      </p:sp>
      <p:sp>
        <p:nvSpPr>
          <p:cNvPr id="17" name="Text Placeholder 16"/>
          <p:cNvSpPr>
            <a:spLocks noGrp="1"/>
          </p:cNvSpPr>
          <p:nvPr>
            <p:ph type="body" idx="1"/>
          </p:nvPr>
        </p:nvSpPr>
        <p:spPr>
          <a:xfrm>
            <a:off x="299523" y="1019916"/>
            <a:ext cx="11647054" cy="466600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TextBox 30"/>
          <p:cNvSpPr txBox="1"/>
          <p:nvPr userDrawn="1"/>
        </p:nvSpPr>
        <p:spPr>
          <a:xfrm>
            <a:off x="777827" y="6303694"/>
            <a:ext cx="3643043" cy="308777"/>
          </a:xfrm>
          <a:prstGeom prst="rect">
            <a:avLst/>
          </a:prstGeom>
          <a:noFill/>
        </p:spPr>
        <p:txBody>
          <a:bodyPr wrap="square" rtlCol="0">
            <a:noAutofit/>
          </a:bodyPr>
          <a:lstStyle/>
          <a:p>
            <a:pPr algn="l"/>
            <a:r>
              <a:rPr lang="en-US" sz="1300" b="0" i="0" cap="all" baseline="0" dirty="0" smtClean="0">
                <a:solidFill>
                  <a:schemeClr val="tx1">
                    <a:lumMod val="50000"/>
                    <a:lumOff val="50000"/>
                  </a:schemeClr>
                </a:solidFill>
              </a:rPr>
              <a:t>PUBLIC </a:t>
            </a:r>
          </a:p>
        </p:txBody>
      </p:sp>
      <p:sp>
        <p:nvSpPr>
          <p:cNvPr id="32" name="Slide Number Placeholder 1"/>
          <p:cNvSpPr txBox="1">
            <a:spLocks/>
          </p:cNvSpPr>
          <p:nvPr userDrawn="1"/>
        </p:nvSpPr>
        <p:spPr>
          <a:xfrm>
            <a:off x="333813" y="6302856"/>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fld id="{9899D5D8-9A89-49C6-87E2-D5B81659BB09}" type="slidenum">
              <a:rPr lang="en-US" sz="1300" b="0" smtClean="0">
                <a:solidFill>
                  <a:schemeClr val="tx1">
                    <a:lumMod val="50000"/>
                    <a:lumOff val="50000"/>
                  </a:schemeClr>
                </a:solidFill>
              </a:rPr>
              <a:pPr algn="l"/>
              <a:t>‹#›</a:t>
            </a:fld>
            <a:endParaRPr lang="en-US" sz="1300" b="0" dirty="0">
              <a:solidFill>
                <a:schemeClr val="tx1">
                  <a:lumMod val="50000"/>
                  <a:lumOff val="50000"/>
                </a:schemeClr>
              </a:solidFill>
            </a:endParaRPr>
          </a:p>
        </p:txBody>
      </p:sp>
      <p:grpSp>
        <p:nvGrpSpPr>
          <p:cNvPr id="36" name="Group 35"/>
          <p:cNvGrpSpPr/>
          <p:nvPr userDrawn="1"/>
        </p:nvGrpSpPr>
        <p:grpSpPr>
          <a:xfrm>
            <a:off x="10654921" y="6049926"/>
            <a:ext cx="1309821" cy="471796"/>
            <a:chOff x="271463" y="2852738"/>
            <a:chExt cx="3190876" cy="1149350"/>
          </a:xfrm>
        </p:grpSpPr>
        <p:sp>
          <p:nvSpPr>
            <p:cNvPr id="37"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89545993"/>
      </p:ext>
    </p:extLst>
  </p:cSld>
  <p:clrMap bg1="lt1" tx1="dk1" bg2="lt2" tx2="dk2" accent1="accent1" accent2="accent2" accent3="accent3" accent4="accent4" accent5="accent5" accent6="accent6" hlink="hlink" folHlink="folHlink"/>
  <p:sldLayoutIdLst>
    <p:sldLayoutId id="2147483774" r:id="rId1"/>
    <p:sldLayoutId id="2147483805" r:id="rId2"/>
    <p:sldLayoutId id="2147483775" r:id="rId3"/>
    <p:sldLayoutId id="2147483787" r:id="rId4"/>
    <p:sldLayoutId id="2147483788" r:id="rId5"/>
    <p:sldLayoutId id="2147483777" r:id="rId6"/>
    <p:sldLayoutId id="2147483789" r:id="rId7"/>
    <p:sldLayoutId id="2147483790" r:id="rId8"/>
    <p:sldLayoutId id="2147483791" r:id="rId9"/>
    <p:sldLayoutId id="2147483792" r:id="rId10"/>
    <p:sldLayoutId id="2147483793" r:id="rId11"/>
    <p:sldLayoutId id="2147483800" r:id="rId12"/>
    <p:sldLayoutId id="2147483801" r:id="rId13"/>
    <p:sldLayoutId id="2147483802" r:id="rId14"/>
    <p:sldLayoutId id="2147483803" r:id="rId15"/>
    <p:sldLayoutId id="2147483804" r:id="rId16"/>
    <p:sldLayoutId id="2147483806" r:id="rId17"/>
    <p:sldLayoutId id="2147483808" r:id="rId18"/>
  </p:sldLayoutIdLst>
  <p:transition>
    <p:fade/>
  </p:transition>
  <p:timing>
    <p:tnLst>
      <p:par>
        <p:cTn id="1" dur="indefinite" restart="never" nodeType="tmRoot"/>
      </p:par>
    </p:tnLst>
  </p:timing>
  <p:hf hdr="0" ftr="0" dt="0"/>
  <p:txStyles>
    <p:titleStyle>
      <a:lvl1pPr algn="l" rtl="0" fontAlgn="base">
        <a:lnSpc>
          <a:spcPct val="100000"/>
        </a:lnSpc>
        <a:spcBef>
          <a:spcPct val="0"/>
        </a:spcBef>
        <a:spcAft>
          <a:spcPct val="0"/>
        </a:spcAft>
        <a:defRPr lang="en-US" sz="2900" b="1" kern="1200" dirty="0" smtClean="0">
          <a:solidFill>
            <a:schemeClr val="tx2">
              <a:lumMod val="75000"/>
            </a:schemeClr>
          </a:solidFill>
          <a:effectLst/>
          <a:latin typeface="Arial" charset="0"/>
          <a:ea typeface="+mn-ea"/>
          <a:cs typeface="+mn-cs"/>
        </a:defRPr>
      </a:lvl1pPr>
      <a:lvl2pPr algn="r" rtl="0" fontAlgn="base">
        <a:lnSpc>
          <a:spcPct val="85000"/>
        </a:lnSpc>
        <a:spcBef>
          <a:spcPct val="0"/>
        </a:spcBef>
        <a:spcAft>
          <a:spcPct val="0"/>
        </a:spcAft>
        <a:defRPr sz="2200" b="1">
          <a:solidFill>
            <a:schemeClr val="tx1"/>
          </a:solidFill>
          <a:latin typeface="Arial" charset="0"/>
        </a:defRPr>
      </a:lvl2pPr>
      <a:lvl3pPr algn="r" rtl="0" fontAlgn="base">
        <a:lnSpc>
          <a:spcPct val="85000"/>
        </a:lnSpc>
        <a:spcBef>
          <a:spcPct val="0"/>
        </a:spcBef>
        <a:spcAft>
          <a:spcPct val="0"/>
        </a:spcAft>
        <a:defRPr sz="2200" b="1">
          <a:solidFill>
            <a:schemeClr val="tx1"/>
          </a:solidFill>
          <a:latin typeface="Arial" charset="0"/>
        </a:defRPr>
      </a:lvl3pPr>
      <a:lvl4pPr algn="r" rtl="0" fontAlgn="base">
        <a:lnSpc>
          <a:spcPct val="85000"/>
        </a:lnSpc>
        <a:spcBef>
          <a:spcPct val="0"/>
        </a:spcBef>
        <a:spcAft>
          <a:spcPct val="0"/>
        </a:spcAft>
        <a:defRPr sz="2200" b="1">
          <a:solidFill>
            <a:schemeClr val="tx1"/>
          </a:solidFill>
          <a:latin typeface="Arial" charset="0"/>
        </a:defRPr>
      </a:lvl4pPr>
      <a:lvl5pPr algn="r" rtl="0" fontAlgn="base">
        <a:lnSpc>
          <a:spcPct val="85000"/>
        </a:lnSpc>
        <a:spcBef>
          <a:spcPct val="0"/>
        </a:spcBef>
        <a:spcAft>
          <a:spcPct val="0"/>
        </a:spcAft>
        <a:defRPr sz="2200" b="1">
          <a:solidFill>
            <a:schemeClr val="tx1"/>
          </a:solidFill>
          <a:latin typeface="Arial" charset="0"/>
        </a:defRPr>
      </a:lvl5pPr>
      <a:lvl6pPr marL="457200" algn="r" rtl="0" fontAlgn="base">
        <a:lnSpc>
          <a:spcPct val="85000"/>
        </a:lnSpc>
        <a:spcBef>
          <a:spcPct val="0"/>
        </a:spcBef>
        <a:spcAft>
          <a:spcPct val="0"/>
        </a:spcAft>
        <a:defRPr sz="2200" b="1">
          <a:solidFill>
            <a:schemeClr val="tx1"/>
          </a:solidFill>
          <a:latin typeface="Arial" charset="0"/>
        </a:defRPr>
      </a:lvl6pPr>
      <a:lvl7pPr marL="914400" algn="r" rtl="0" fontAlgn="base">
        <a:lnSpc>
          <a:spcPct val="85000"/>
        </a:lnSpc>
        <a:spcBef>
          <a:spcPct val="0"/>
        </a:spcBef>
        <a:spcAft>
          <a:spcPct val="0"/>
        </a:spcAft>
        <a:defRPr sz="2200" b="1">
          <a:solidFill>
            <a:schemeClr val="tx1"/>
          </a:solidFill>
          <a:latin typeface="Arial" charset="0"/>
        </a:defRPr>
      </a:lvl7pPr>
      <a:lvl8pPr marL="1371600" algn="r" rtl="0" fontAlgn="base">
        <a:lnSpc>
          <a:spcPct val="85000"/>
        </a:lnSpc>
        <a:spcBef>
          <a:spcPct val="0"/>
        </a:spcBef>
        <a:spcAft>
          <a:spcPct val="0"/>
        </a:spcAft>
        <a:defRPr sz="2200" b="1">
          <a:solidFill>
            <a:schemeClr val="tx1"/>
          </a:solidFill>
          <a:latin typeface="Arial" charset="0"/>
        </a:defRPr>
      </a:lvl8pPr>
      <a:lvl9pPr marL="1828800" algn="r" rtl="0" fontAlgn="base">
        <a:lnSpc>
          <a:spcPct val="85000"/>
        </a:lnSpc>
        <a:spcBef>
          <a:spcPct val="0"/>
        </a:spcBef>
        <a:spcAft>
          <a:spcPct val="0"/>
        </a:spcAft>
        <a:defRPr sz="2200" b="1">
          <a:solidFill>
            <a:schemeClr val="tx1"/>
          </a:solidFill>
          <a:latin typeface="Arial" charset="0"/>
        </a:defRPr>
      </a:lvl9pPr>
    </p:titleStyle>
    <p:bodyStyle>
      <a:lvl1pPr marL="233363" indent="-233363" algn="l" rtl="0" fontAlgn="base">
        <a:lnSpc>
          <a:spcPct val="100000"/>
        </a:lnSpc>
        <a:spcBef>
          <a:spcPts val="575"/>
        </a:spcBef>
        <a:spcAft>
          <a:spcPts val="75"/>
        </a:spcAft>
        <a:buClr>
          <a:schemeClr val="tx1">
            <a:lumMod val="85000"/>
            <a:lumOff val="15000"/>
          </a:schemeClr>
        </a:buClr>
        <a:buSzPct val="80000"/>
        <a:buFont typeface="Arial" pitchFamily="34" charset="0"/>
        <a:buChar char="•"/>
        <a:defRPr sz="2400" b="0">
          <a:solidFill>
            <a:srgbClr val="000000"/>
          </a:solidFill>
          <a:latin typeface="+mn-lt"/>
          <a:ea typeface="+mn-ea"/>
          <a:cs typeface="+mn-cs"/>
        </a:defRPr>
      </a:lvl1pPr>
      <a:lvl2pPr marL="401638" indent="-168275" algn="l" rtl="0" fontAlgn="base">
        <a:lnSpc>
          <a:spcPct val="100000"/>
        </a:lnSpc>
        <a:spcBef>
          <a:spcPts val="575"/>
        </a:spcBef>
        <a:spcAft>
          <a:spcPts val="75"/>
        </a:spcAft>
        <a:buClr>
          <a:schemeClr val="tx1"/>
        </a:buClr>
        <a:buSzPct val="80000"/>
        <a:buFont typeface="Arial" pitchFamily="34" charset="0"/>
        <a:buChar char="−"/>
        <a:defRPr sz="2200">
          <a:solidFill>
            <a:srgbClr val="000000"/>
          </a:solidFill>
          <a:latin typeface="+mn-lt"/>
        </a:defRPr>
      </a:lvl2pPr>
      <a:lvl3pPr marL="569913" indent="-168275" algn="l" rtl="0" fontAlgn="base">
        <a:lnSpc>
          <a:spcPct val="100000"/>
        </a:lnSpc>
        <a:spcBef>
          <a:spcPts val="575"/>
        </a:spcBef>
        <a:spcAft>
          <a:spcPts val="75"/>
        </a:spcAft>
        <a:buClr>
          <a:schemeClr val="tx1"/>
        </a:buClr>
        <a:buSzPct val="80000"/>
        <a:buFont typeface="Wingdings" pitchFamily="2" charset="2"/>
        <a:buChar char="§"/>
        <a:defRPr sz="2000">
          <a:solidFill>
            <a:srgbClr val="000000"/>
          </a:solidFill>
          <a:latin typeface="+mn-lt"/>
        </a:defRPr>
      </a:lvl3pPr>
      <a:lvl4pPr marL="746125" indent="-176213" algn="l" rtl="0" fontAlgn="base">
        <a:lnSpc>
          <a:spcPct val="100000"/>
        </a:lnSpc>
        <a:spcBef>
          <a:spcPts val="575"/>
        </a:spcBef>
        <a:spcAft>
          <a:spcPts val="75"/>
        </a:spcAft>
        <a:buClr>
          <a:schemeClr val="tx1"/>
        </a:buClr>
        <a:buSzPct val="80000"/>
        <a:buFont typeface="Arial" pitchFamily="34" charset="0"/>
        <a:buChar char="•"/>
        <a:defRPr sz="1800">
          <a:solidFill>
            <a:srgbClr val="000000"/>
          </a:solidFill>
          <a:latin typeface="+mn-lt"/>
        </a:defRPr>
      </a:lvl4pPr>
      <a:lvl5pPr marL="969963" indent="-223838" algn="l" rtl="0" fontAlgn="base">
        <a:lnSpc>
          <a:spcPct val="100000"/>
        </a:lnSpc>
        <a:spcBef>
          <a:spcPts val="575"/>
        </a:spcBef>
        <a:spcAft>
          <a:spcPts val="75"/>
        </a:spcAft>
        <a:buClr>
          <a:schemeClr val="tx1"/>
        </a:buClr>
        <a:buSzPct val="70000"/>
        <a:buFont typeface="Arial" pitchFamily="34" charset="0"/>
        <a:buChar char="−"/>
        <a:defRPr sz="1600">
          <a:solidFill>
            <a:srgbClr val="000000"/>
          </a:solidFill>
          <a:latin typeface="+mn-lt"/>
        </a:defRPr>
      </a:lvl5pPr>
      <a:lvl6pPr marL="22304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3364707" y="1739900"/>
            <a:ext cx="5462587" cy="3566691"/>
            <a:chOff x="3364707" y="1739900"/>
            <a:chExt cx="5462587" cy="3566691"/>
          </a:xfrm>
        </p:grpSpPr>
        <p:grpSp>
          <p:nvGrpSpPr>
            <p:cNvPr id="9" name="Group 8"/>
            <p:cNvGrpSpPr/>
            <p:nvPr userDrawn="1"/>
          </p:nvGrpSpPr>
          <p:grpSpPr>
            <a:xfrm>
              <a:off x="3751325" y="1739900"/>
              <a:ext cx="4689351" cy="1689100"/>
              <a:chOff x="271463" y="2852738"/>
              <a:chExt cx="3190876" cy="1149350"/>
            </a:xfrm>
          </p:grpSpPr>
          <p:sp>
            <p:nvSpPr>
              <p:cNvPr id="46"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userDrawn="1"/>
          </p:nvGrpSpPr>
          <p:grpSpPr>
            <a:xfrm>
              <a:off x="3364707" y="4271963"/>
              <a:ext cx="5462587" cy="1034628"/>
              <a:chOff x="4252913" y="4551363"/>
              <a:chExt cx="7040562" cy="1333500"/>
            </a:xfrm>
          </p:grpSpPr>
          <p:sp>
            <p:nvSpPr>
              <p:cNvPr id="11" name="Rectangle 12"/>
              <p:cNvSpPr>
                <a:spLocks noChangeArrowheads="1"/>
              </p:cNvSpPr>
              <p:nvPr userDrawn="1"/>
            </p:nvSpPr>
            <p:spPr bwMode="auto">
              <a:xfrm>
                <a:off x="4252913" y="4551363"/>
                <a:ext cx="28575" cy="13335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13"/>
              <p:cNvSpPr>
                <a:spLocks noChangeArrowheads="1"/>
              </p:cNvSpPr>
              <p:nvPr userDrawn="1"/>
            </p:nvSpPr>
            <p:spPr bwMode="auto">
              <a:xfrm>
                <a:off x="11264900" y="4551363"/>
                <a:ext cx="28575" cy="13335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4"/>
              <p:cNvSpPr>
                <a:spLocks/>
              </p:cNvSpPr>
              <p:nvPr userDrawn="1"/>
            </p:nvSpPr>
            <p:spPr bwMode="auto">
              <a:xfrm>
                <a:off x="4714875" y="4765676"/>
                <a:ext cx="250825" cy="396875"/>
              </a:xfrm>
              <a:custGeom>
                <a:avLst/>
                <a:gdLst>
                  <a:gd name="T0" fmla="*/ 88 w 158"/>
                  <a:gd name="T1" fmla="*/ 0 h 250"/>
                  <a:gd name="T2" fmla="*/ 114 w 158"/>
                  <a:gd name="T3" fmla="*/ 3 h 250"/>
                  <a:gd name="T4" fmla="*/ 137 w 158"/>
                  <a:gd name="T5" fmla="*/ 10 h 250"/>
                  <a:gd name="T6" fmla="*/ 156 w 158"/>
                  <a:gd name="T7" fmla="*/ 26 h 250"/>
                  <a:gd name="T8" fmla="*/ 130 w 158"/>
                  <a:gd name="T9" fmla="*/ 52 h 250"/>
                  <a:gd name="T10" fmla="*/ 114 w 158"/>
                  <a:gd name="T11" fmla="*/ 35 h 250"/>
                  <a:gd name="T12" fmla="*/ 88 w 158"/>
                  <a:gd name="T13" fmla="*/ 31 h 250"/>
                  <a:gd name="T14" fmla="*/ 65 w 158"/>
                  <a:gd name="T15" fmla="*/ 33 h 250"/>
                  <a:gd name="T16" fmla="*/ 51 w 158"/>
                  <a:gd name="T17" fmla="*/ 42 h 250"/>
                  <a:gd name="T18" fmla="*/ 44 w 158"/>
                  <a:gd name="T19" fmla="*/ 54 h 250"/>
                  <a:gd name="T20" fmla="*/ 41 w 158"/>
                  <a:gd name="T21" fmla="*/ 66 h 250"/>
                  <a:gd name="T22" fmla="*/ 46 w 158"/>
                  <a:gd name="T23" fmla="*/ 84 h 250"/>
                  <a:gd name="T24" fmla="*/ 55 w 158"/>
                  <a:gd name="T25" fmla="*/ 94 h 250"/>
                  <a:gd name="T26" fmla="*/ 72 w 158"/>
                  <a:gd name="T27" fmla="*/ 103 h 250"/>
                  <a:gd name="T28" fmla="*/ 90 w 158"/>
                  <a:gd name="T29" fmla="*/ 110 h 250"/>
                  <a:gd name="T30" fmla="*/ 109 w 158"/>
                  <a:gd name="T31" fmla="*/ 115 h 250"/>
                  <a:gd name="T32" fmla="*/ 128 w 158"/>
                  <a:gd name="T33" fmla="*/ 124 h 250"/>
                  <a:gd name="T34" fmla="*/ 144 w 158"/>
                  <a:gd name="T35" fmla="*/ 136 h 250"/>
                  <a:gd name="T36" fmla="*/ 156 w 158"/>
                  <a:gd name="T37" fmla="*/ 152 h 250"/>
                  <a:gd name="T38" fmla="*/ 158 w 158"/>
                  <a:gd name="T39" fmla="*/ 178 h 250"/>
                  <a:gd name="T40" fmla="*/ 156 w 158"/>
                  <a:gd name="T41" fmla="*/ 203 h 250"/>
                  <a:gd name="T42" fmla="*/ 144 w 158"/>
                  <a:gd name="T43" fmla="*/ 222 h 250"/>
                  <a:gd name="T44" fmla="*/ 125 w 158"/>
                  <a:gd name="T45" fmla="*/ 238 h 250"/>
                  <a:gd name="T46" fmla="*/ 102 w 158"/>
                  <a:gd name="T47" fmla="*/ 248 h 250"/>
                  <a:gd name="T48" fmla="*/ 76 w 158"/>
                  <a:gd name="T49" fmla="*/ 250 h 250"/>
                  <a:gd name="T50" fmla="*/ 46 w 158"/>
                  <a:gd name="T51" fmla="*/ 248 h 250"/>
                  <a:gd name="T52" fmla="*/ 21 w 158"/>
                  <a:gd name="T53" fmla="*/ 236 h 250"/>
                  <a:gd name="T54" fmla="*/ 0 w 158"/>
                  <a:gd name="T55" fmla="*/ 217 h 250"/>
                  <a:gd name="T56" fmla="*/ 28 w 158"/>
                  <a:gd name="T57" fmla="*/ 194 h 250"/>
                  <a:gd name="T58" fmla="*/ 41 w 158"/>
                  <a:gd name="T59" fmla="*/ 210 h 250"/>
                  <a:gd name="T60" fmla="*/ 58 w 158"/>
                  <a:gd name="T61" fmla="*/ 217 h 250"/>
                  <a:gd name="T62" fmla="*/ 76 w 158"/>
                  <a:gd name="T63" fmla="*/ 220 h 250"/>
                  <a:gd name="T64" fmla="*/ 93 w 158"/>
                  <a:gd name="T65" fmla="*/ 217 h 250"/>
                  <a:gd name="T66" fmla="*/ 109 w 158"/>
                  <a:gd name="T67" fmla="*/ 210 h 250"/>
                  <a:gd name="T68" fmla="*/ 121 w 158"/>
                  <a:gd name="T69" fmla="*/ 199 h 250"/>
                  <a:gd name="T70" fmla="*/ 125 w 158"/>
                  <a:gd name="T71" fmla="*/ 180 h 250"/>
                  <a:gd name="T72" fmla="*/ 121 w 158"/>
                  <a:gd name="T73" fmla="*/ 166 h 250"/>
                  <a:gd name="T74" fmla="*/ 109 w 158"/>
                  <a:gd name="T75" fmla="*/ 154 h 250"/>
                  <a:gd name="T76" fmla="*/ 95 w 158"/>
                  <a:gd name="T77" fmla="*/ 147 h 250"/>
                  <a:gd name="T78" fmla="*/ 76 w 158"/>
                  <a:gd name="T79" fmla="*/ 140 h 250"/>
                  <a:gd name="T80" fmla="*/ 55 w 158"/>
                  <a:gd name="T81" fmla="*/ 133 h 250"/>
                  <a:gd name="T82" fmla="*/ 37 w 158"/>
                  <a:gd name="T83" fmla="*/ 126 h 250"/>
                  <a:gd name="T84" fmla="*/ 23 w 158"/>
                  <a:gd name="T85" fmla="*/ 112 h 250"/>
                  <a:gd name="T86" fmla="*/ 11 w 158"/>
                  <a:gd name="T87" fmla="*/ 94 h 250"/>
                  <a:gd name="T88" fmla="*/ 7 w 158"/>
                  <a:gd name="T89" fmla="*/ 66 h 250"/>
                  <a:gd name="T90" fmla="*/ 9 w 158"/>
                  <a:gd name="T91" fmla="*/ 49 h 250"/>
                  <a:gd name="T92" fmla="*/ 18 w 158"/>
                  <a:gd name="T93" fmla="*/ 31 h 250"/>
                  <a:gd name="T94" fmla="*/ 35 w 158"/>
                  <a:gd name="T95" fmla="*/ 14 h 250"/>
                  <a:gd name="T96" fmla="*/ 58 w 158"/>
                  <a:gd name="T97" fmla="*/ 3 h 250"/>
                  <a:gd name="T98" fmla="*/ 88 w 158"/>
                  <a:gd name="T9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250">
                    <a:moveTo>
                      <a:pt x="88" y="0"/>
                    </a:moveTo>
                    <a:lnTo>
                      <a:pt x="114" y="3"/>
                    </a:lnTo>
                    <a:lnTo>
                      <a:pt x="137" y="10"/>
                    </a:lnTo>
                    <a:lnTo>
                      <a:pt x="156" y="26"/>
                    </a:lnTo>
                    <a:lnTo>
                      <a:pt x="130" y="52"/>
                    </a:lnTo>
                    <a:lnTo>
                      <a:pt x="114" y="35"/>
                    </a:lnTo>
                    <a:lnTo>
                      <a:pt x="88" y="31"/>
                    </a:lnTo>
                    <a:lnTo>
                      <a:pt x="65" y="33"/>
                    </a:lnTo>
                    <a:lnTo>
                      <a:pt x="51" y="42"/>
                    </a:lnTo>
                    <a:lnTo>
                      <a:pt x="44" y="54"/>
                    </a:lnTo>
                    <a:lnTo>
                      <a:pt x="41" y="66"/>
                    </a:lnTo>
                    <a:lnTo>
                      <a:pt x="46" y="84"/>
                    </a:lnTo>
                    <a:lnTo>
                      <a:pt x="55" y="94"/>
                    </a:lnTo>
                    <a:lnTo>
                      <a:pt x="72" y="103"/>
                    </a:lnTo>
                    <a:lnTo>
                      <a:pt x="90" y="110"/>
                    </a:lnTo>
                    <a:lnTo>
                      <a:pt x="109" y="115"/>
                    </a:lnTo>
                    <a:lnTo>
                      <a:pt x="128" y="124"/>
                    </a:lnTo>
                    <a:lnTo>
                      <a:pt x="144" y="136"/>
                    </a:lnTo>
                    <a:lnTo>
                      <a:pt x="156" y="152"/>
                    </a:lnTo>
                    <a:lnTo>
                      <a:pt x="158" y="178"/>
                    </a:lnTo>
                    <a:lnTo>
                      <a:pt x="156" y="203"/>
                    </a:lnTo>
                    <a:lnTo>
                      <a:pt x="144" y="222"/>
                    </a:lnTo>
                    <a:lnTo>
                      <a:pt x="125" y="238"/>
                    </a:lnTo>
                    <a:lnTo>
                      <a:pt x="102" y="248"/>
                    </a:lnTo>
                    <a:lnTo>
                      <a:pt x="76" y="250"/>
                    </a:lnTo>
                    <a:lnTo>
                      <a:pt x="46" y="248"/>
                    </a:lnTo>
                    <a:lnTo>
                      <a:pt x="21" y="236"/>
                    </a:lnTo>
                    <a:lnTo>
                      <a:pt x="0" y="217"/>
                    </a:lnTo>
                    <a:lnTo>
                      <a:pt x="28" y="194"/>
                    </a:lnTo>
                    <a:lnTo>
                      <a:pt x="41" y="210"/>
                    </a:lnTo>
                    <a:lnTo>
                      <a:pt x="58" y="217"/>
                    </a:lnTo>
                    <a:lnTo>
                      <a:pt x="76" y="220"/>
                    </a:lnTo>
                    <a:lnTo>
                      <a:pt x="93" y="217"/>
                    </a:lnTo>
                    <a:lnTo>
                      <a:pt x="109" y="210"/>
                    </a:lnTo>
                    <a:lnTo>
                      <a:pt x="121" y="199"/>
                    </a:lnTo>
                    <a:lnTo>
                      <a:pt x="125" y="180"/>
                    </a:lnTo>
                    <a:lnTo>
                      <a:pt x="121" y="166"/>
                    </a:lnTo>
                    <a:lnTo>
                      <a:pt x="109" y="154"/>
                    </a:lnTo>
                    <a:lnTo>
                      <a:pt x="95" y="147"/>
                    </a:lnTo>
                    <a:lnTo>
                      <a:pt x="76" y="140"/>
                    </a:lnTo>
                    <a:lnTo>
                      <a:pt x="55" y="133"/>
                    </a:lnTo>
                    <a:lnTo>
                      <a:pt x="37" y="126"/>
                    </a:lnTo>
                    <a:lnTo>
                      <a:pt x="23" y="112"/>
                    </a:lnTo>
                    <a:lnTo>
                      <a:pt x="11" y="94"/>
                    </a:lnTo>
                    <a:lnTo>
                      <a:pt x="7" y="66"/>
                    </a:lnTo>
                    <a:lnTo>
                      <a:pt x="9" y="49"/>
                    </a:lnTo>
                    <a:lnTo>
                      <a:pt x="18" y="31"/>
                    </a:lnTo>
                    <a:lnTo>
                      <a:pt x="35" y="14"/>
                    </a:lnTo>
                    <a:lnTo>
                      <a:pt x="58" y="3"/>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5"/>
              <p:cNvSpPr>
                <a:spLocks/>
              </p:cNvSpPr>
              <p:nvPr userDrawn="1"/>
            </p:nvSpPr>
            <p:spPr bwMode="auto">
              <a:xfrm>
                <a:off x="5043488" y="4773613"/>
                <a:ext cx="254000" cy="381000"/>
              </a:xfrm>
              <a:custGeom>
                <a:avLst/>
                <a:gdLst>
                  <a:gd name="T0" fmla="*/ 0 w 160"/>
                  <a:gd name="T1" fmla="*/ 0 h 240"/>
                  <a:gd name="T2" fmla="*/ 153 w 160"/>
                  <a:gd name="T3" fmla="*/ 0 h 240"/>
                  <a:gd name="T4" fmla="*/ 153 w 160"/>
                  <a:gd name="T5" fmla="*/ 30 h 240"/>
                  <a:gd name="T6" fmla="*/ 32 w 160"/>
                  <a:gd name="T7" fmla="*/ 30 h 240"/>
                  <a:gd name="T8" fmla="*/ 32 w 160"/>
                  <a:gd name="T9" fmla="*/ 103 h 240"/>
                  <a:gd name="T10" fmla="*/ 146 w 160"/>
                  <a:gd name="T11" fmla="*/ 103 h 240"/>
                  <a:gd name="T12" fmla="*/ 146 w 160"/>
                  <a:gd name="T13" fmla="*/ 133 h 240"/>
                  <a:gd name="T14" fmla="*/ 32 w 160"/>
                  <a:gd name="T15" fmla="*/ 133 h 240"/>
                  <a:gd name="T16" fmla="*/ 32 w 160"/>
                  <a:gd name="T17" fmla="*/ 210 h 240"/>
                  <a:gd name="T18" fmla="*/ 160 w 160"/>
                  <a:gd name="T19" fmla="*/ 210 h 240"/>
                  <a:gd name="T20" fmla="*/ 160 w 160"/>
                  <a:gd name="T21" fmla="*/ 240 h 240"/>
                  <a:gd name="T22" fmla="*/ 0 w 160"/>
                  <a:gd name="T23" fmla="*/ 240 h 240"/>
                  <a:gd name="T24" fmla="*/ 0 w 160"/>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0">
                    <a:moveTo>
                      <a:pt x="0" y="0"/>
                    </a:moveTo>
                    <a:lnTo>
                      <a:pt x="153" y="0"/>
                    </a:lnTo>
                    <a:lnTo>
                      <a:pt x="153" y="30"/>
                    </a:lnTo>
                    <a:lnTo>
                      <a:pt x="32" y="30"/>
                    </a:lnTo>
                    <a:lnTo>
                      <a:pt x="32" y="103"/>
                    </a:lnTo>
                    <a:lnTo>
                      <a:pt x="146" y="103"/>
                    </a:lnTo>
                    <a:lnTo>
                      <a:pt x="146" y="133"/>
                    </a:lnTo>
                    <a:lnTo>
                      <a:pt x="32" y="133"/>
                    </a:lnTo>
                    <a:lnTo>
                      <a:pt x="32" y="210"/>
                    </a:lnTo>
                    <a:lnTo>
                      <a:pt x="160" y="210"/>
                    </a:lnTo>
                    <a:lnTo>
                      <a:pt x="160"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userDrawn="1"/>
            </p:nvSpPr>
            <p:spPr bwMode="auto">
              <a:xfrm>
                <a:off x="5335588" y="4765676"/>
                <a:ext cx="339725" cy="396875"/>
              </a:xfrm>
              <a:custGeom>
                <a:avLst/>
                <a:gdLst>
                  <a:gd name="T0" fmla="*/ 125 w 214"/>
                  <a:gd name="T1" fmla="*/ 0 h 250"/>
                  <a:gd name="T2" fmla="*/ 156 w 214"/>
                  <a:gd name="T3" fmla="*/ 3 h 250"/>
                  <a:gd name="T4" fmla="*/ 186 w 214"/>
                  <a:gd name="T5" fmla="*/ 17 h 250"/>
                  <a:gd name="T6" fmla="*/ 209 w 214"/>
                  <a:gd name="T7" fmla="*/ 38 h 250"/>
                  <a:gd name="T8" fmla="*/ 181 w 214"/>
                  <a:gd name="T9" fmla="*/ 56 h 250"/>
                  <a:gd name="T10" fmla="*/ 165 w 214"/>
                  <a:gd name="T11" fmla="*/ 42 h 250"/>
                  <a:gd name="T12" fmla="*/ 146 w 214"/>
                  <a:gd name="T13" fmla="*/ 33 h 250"/>
                  <a:gd name="T14" fmla="*/ 123 w 214"/>
                  <a:gd name="T15" fmla="*/ 31 h 250"/>
                  <a:gd name="T16" fmla="*/ 95 w 214"/>
                  <a:gd name="T17" fmla="*/ 35 h 250"/>
                  <a:gd name="T18" fmla="*/ 69 w 214"/>
                  <a:gd name="T19" fmla="*/ 49 h 250"/>
                  <a:gd name="T20" fmla="*/ 51 w 214"/>
                  <a:gd name="T21" fmla="*/ 70 h 250"/>
                  <a:gd name="T22" fmla="*/ 39 w 214"/>
                  <a:gd name="T23" fmla="*/ 96 h 250"/>
                  <a:gd name="T24" fmla="*/ 34 w 214"/>
                  <a:gd name="T25" fmla="*/ 126 h 250"/>
                  <a:gd name="T26" fmla="*/ 39 w 214"/>
                  <a:gd name="T27" fmla="*/ 157 h 250"/>
                  <a:gd name="T28" fmla="*/ 51 w 214"/>
                  <a:gd name="T29" fmla="*/ 182 h 250"/>
                  <a:gd name="T30" fmla="*/ 69 w 214"/>
                  <a:gd name="T31" fmla="*/ 201 h 250"/>
                  <a:gd name="T32" fmla="*/ 93 w 214"/>
                  <a:gd name="T33" fmla="*/ 215 h 250"/>
                  <a:gd name="T34" fmla="*/ 123 w 214"/>
                  <a:gd name="T35" fmla="*/ 220 h 250"/>
                  <a:gd name="T36" fmla="*/ 149 w 214"/>
                  <a:gd name="T37" fmla="*/ 217 h 250"/>
                  <a:gd name="T38" fmla="*/ 169 w 214"/>
                  <a:gd name="T39" fmla="*/ 206 h 250"/>
                  <a:gd name="T40" fmla="*/ 186 w 214"/>
                  <a:gd name="T41" fmla="*/ 189 h 250"/>
                  <a:gd name="T42" fmla="*/ 214 w 214"/>
                  <a:gd name="T43" fmla="*/ 208 h 250"/>
                  <a:gd name="T44" fmla="*/ 207 w 214"/>
                  <a:gd name="T45" fmla="*/ 217 h 250"/>
                  <a:gd name="T46" fmla="*/ 195 w 214"/>
                  <a:gd name="T47" fmla="*/ 229 h 250"/>
                  <a:gd name="T48" fmla="*/ 176 w 214"/>
                  <a:gd name="T49" fmla="*/ 238 h 250"/>
                  <a:gd name="T50" fmla="*/ 153 w 214"/>
                  <a:gd name="T51" fmla="*/ 248 h 250"/>
                  <a:gd name="T52" fmla="*/ 123 w 214"/>
                  <a:gd name="T53" fmla="*/ 250 h 250"/>
                  <a:gd name="T54" fmla="*/ 88 w 214"/>
                  <a:gd name="T55" fmla="*/ 245 h 250"/>
                  <a:gd name="T56" fmla="*/ 58 w 214"/>
                  <a:gd name="T57" fmla="*/ 231 h 250"/>
                  <a:gd name="T58" fmla="*/ 32 w 214"/>
                  <a:gd name="T59" fmla="*/ 213 h 250"/>
                  <a:gd name="T60" fmla="*/ 16 w 214"/>
                  <a:gd name="T61" fmla="*/ 187 h 250"/>
                  <a:gd name="T62" fmla="*/ 4 w 214"/>
                  <a:gd name="T63" fmla="*/ 157 h 250"/>
                  <a:gd name="T64" fmla="*/ 0 w 214"/>
                  <a:gd name="T65" fmla="*/ 126 h 250"/>
                  <a:gd name="T66" fmla="*/ 7 w 214"/>
                  <a:gd name="T67" fmla="*/ 84 h 250"/>
                  <a:gd name="T68" fmla="*/ 23 w 214"/>
                  <a:gd name="T69" fmla="*/ 49 h 250"/>
                  <a:gd name="T70" fmla="*/ 48 w 214"/>
                  <a:gd name="T71" fmla="*/ 24 h 250"/>
                  <a:gd name="T72" fmla="*/ 83 w 214"/>
                  <a:gd name="T73" fmla="*/ 5 h 250"/>
                  <a:gd name="T74" fmla="*/ 125 w 214"/>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50">
                    <a:moveTo>
                      <a:pt x="125" y="0"/>
                    </a:moveTo>
                    <a:lnTo>
                      <a:pt x="156" y="3"/>
                    </a:lnTo>
                    <a:lnTo>
                      <a:pt x="186" y="17"/>
                    </a:lnTo>
                    <a:lnTo>
                      <a:pt x="209" y="38"/>
                    </a:lnTo>
                    <a:lnTo>
                      <a:pt x="181" y="56"/>
                    </a:lnTo>
                    <a:lnTo>
                      <a:pt x="165" y="42"/>
                    </a:lnTo>
                    <a:lnTo>
                      <a:pt x="146" y="33"/>
                    </a:lnTo>
                    <a:lnTo>
                      <a:pt x="123" y="31"/>
                    </a:lnTo>
                    <a:lnTo>
                      <a:pt x="95" y="35"/>
                    </a:lnTo>
                    <a:lnTo>
                      <a:pt x="69" y="49"/>
                    </a:lnTo>
                    <a:lnTo>
                      <a:pt x="51" y="70"/>
                    </a:lnTo>
                    <a:lnTo>
                      <a:pt x="39" y="96"/>
                    </a:lnTo>
                    <a:lnTo>
                      <a:pt x="34" y="126"/>
                    </a:lnTo>
                    <a:lnTo>
                      <a:pt x="39" y="157"/>
                    </a:lnTo>
                    <a:lnTo>
                      <a:pt x="51" y="182"/>
                    </a:lnTo>
                    <a:lnTo>
                      <a:pt x="69" y="201"/>
                    </a:lnTo>
                    <a:lnTo>
                      <a:pt x="93" y="215"/>
                    </a:lnTo>
                    <a:lnTo>
                      <a:pt x="123" y="220"/>
                    </a:lnTo>
                    <a:lnTo>
                      <a:pt x="149" y="217"/>
                    </a:lnTo>
                    <a:lnTo>
                      <a:pt x="169" y="206"/>
                    </a:lnTo>
                    <a:lnTo>
                      <a:pt x="186" y="189"/>
                    </a:lnTo>
                    <a:lnTo>
                      <a:pt x="214" y="208"/>
                    </a:lnTo>
                    <a:lnTo>
                      <a:pt x="207" y="217"/>
                    </a:lnTo>
                    <a:lnTo>
                      <a:pt x="195" y="229"/>
                    </a:lnTo>
                    <a:lnTo>
                      <a:pt x="176" y="238"/>
                    </a:lnTo>
                    <a:lnTo>
                      <a:pt x="153" y="248"/>
                    </a:lnTo>
                    <a:lnTo>
                      <a:pt x="123" y="250"/>
                    </a:lnTo>
                    <a:lnTo>
                      <a:pt x="88" y="245"/>
                    </a:lnTo>
                    <a:lnTo>
                      <a:pt x="58" y="231"/>
                    </a:lnTo>
                    <a:lnTo>
                      <a:pt x="32" y="213"/>
                    </a:lnTo>
                    <a:lnTo>
                      <a:pt x="16" y="187"/>
                    </a:lnTo>
                    <a:lnTo>
                      <a:pt x="4" y="157"/>
                    </a:lnTo>
                    <a:lnTo>
                      <a:pt x="0" y="126"/>
                    </a:lnTo>
                    <a:lnTo>
                      <a:pt x="7" y="84"/>
                    </a:lnTo>
                    <a:lnTo>
                      <a:pt x="23" y="49"/>
                    </a:lnTo>
                    <a:lnTo>
                      <a:pt x="48" y="24"/>
                    </a:lnTo>
                    <a:lnTo>
                      <a:pt x="83"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userDrawn="1"/>
            </p:nvSpPr>
            <p:spPr bwMode="auto">
              <a:xfrm>
                <a:off x="5719763" y="4773613"/>
                <a:ext cx="290513" cy="388938"/>
              </a:xfrm>
              <a:custGeom>
                <a:avLst/>
                <a:gdLst>
                  <a:gd name="T0" fmla="*/ 0 w 183"/>
                  <a:gd name="T1" fmla="*/ 0 h 245"/>
                  <a:gd name="T2" fmla="*/ 32 w 183"/>
                  <a:gd name="T3" fmla="*/ 0 h 245"/>
                  <a:gd name="T4" fmla="*/ 32 w 183"/>
                  <a:gd name="T5" fmla="*/ 147 h 245"/>
                  <a:gd name="T6" fmla="*/ 35 w 183"/>
                  <a:gd name="T7" fmla="*/ 166 h 245"/>
                  <a:gd name="T8" fmla="*/ 39 w 183"/>
                  <a:gd name="T9" fmla="*/ 184 h 245"/>
                  <a:gd name="T10" fmla="*/ 51 w 183"/>
                  <a:gd name="T11" fmla="*/ 201 h 245"/>
                  <a:gd name="T12" fmla="*/ 67 w 183"/>
                  <a:gd name="T13" fmla="*/ 212 h 245"/>
                  <a:gd name="T14" fmla="*/ 93 w 183"/>
                  <a:gd name="T15" fmla="*/ 215 h 245"/>
                  <a:gd name="T16" fmla="*/ 116 w 183"/>
                  <a:gd name="T17" fmla="*/ 212 h 245"/>
                  <a:gd name="T18" fmla="*/ 132 w 183"/>
                  <a:gd name="T19" fmla="*/ 201 h 245"/>
                  <a:gd name="T20" fmla="*/ 144 w 183"/>
                  <a:gd name="T21" fmla="*/ 184 h 245"/>
                  <a:gd name="T22" fmla="*/ 151 w 183"/>
                  <a:gd name="T23" fmla="*/ 166 h 245"/>
                  <a:gd name="T24" fmla="*/ 151 w 183"/>
                  <a:gd name="T25" fmla="*/ 147 h 245"/>
                  <a:gd name="T26" fmla="*/ 151 w 183"/>
                  <a:gd name="T27" fmla="*/ 0 h 245"/>
                  <a:gd name="T28" fmla="*/ 183 w 183"/>
                  <a:gd name="T29" fmla="*/ 0 h 245"/>
                  <a:gd name="T30" fmla="*/ 183 w 183"/>
                  <a:gd name="T31" fmla="*/ 152 h 245"/>
                  <a:gd name="T32" fmla="*/ 179 w 183"/>
                  <a:gd name="T33" fmla="*/ 184 h 245"/>
                  <a:gd name="T34" fmla="*/ 167 w 183"/>
                  <a:gd name="T35" fmla="*/ 210 h 245"/>
                  <a:gd name="T36" fmla="*/ 146 w 183"/>
                  <a:gd name="T37" fmla="*/ 229 h 245"/>
                  <a:gd name="T38" fmla="*/ 121 w 183"/>
                  <a:gd name="T39" fmla="*/ 240 h 245"/>
                  <a:gd name="T40" fmla="*/ 93 w 183"/>
                  <a:gd name="T41" fmla="*/ 245 h 245"/>
                  <a:gd name="T42" fmla="*/ 62 w 183"/>
                  <a:gd name="T43" fmla="*/ 240 h 245"/>
                  <a:gd name="T44" fmla="*/ 37 w 183"/>
                  <a:gd name="T45" fmla="*/ 229 h 245"/>
                  <a:gd name="T46" fmla="*/ 16 w 183"/>
                  <a:gd name="T47" fmla="*/ 210 h 245"/>
                  <a:gd name="T48" fmla="*/ 4 w 183"/>
                  <a:gd name="T49" fmla="*/ 184 h 245"/>
                  <a:gd name="T50" fmla="*/ 0 w 183"/>
                  <a:gd name="T51" fmla="*/ 152 h 245"/>
                  <a:gd name="T52" fmla="*/ 0 w 183"/>
                  <a:gd name="T5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3" h="245">
                    <a:moveTo>
                      <a:pt x="0" y="0"/>
                    </a:moveTo>
                    <a:lnTo>
                      <a:pt x="32" y="0"/>
                    </a:lnTo>
                    <a:lnTo>
                      <a:pt x="32" y="147"/>
                    </a:lnTo>
                    <a:lnTo>
                      <a:pt x="35" y="166"/>
                    </a:lnTo>
                    <a:lnTo>
                      <a:pt x="39" y="184"/>
                    </a:lnTo>
                    <a:lnTo>
                      <a:pt x="51" y="201"/>
                    </a:lnTo>
                    <a:lnTo>
                      <a:pt x="67" y="212"/>
                    </a:lnTo>
                    <a:lnTo>
                      <a:pt x="93" y="215"/>
                    </a:lnTo>
                    <a:lnTo>
                      <a:pt x="116" y="212"/>
                    </a:lnTo>
                    <a:lnTo>
                      <a:pt x="132" y="201"/>
                    </a:lnTo>
                    <a:lnTo>
                      <a:pt x="144" y="184"/>
                    </a:lnTo>
                    <a:lnTo>
                      <a:pt x="151" y="166"/>
                    </a:lnTo>
                    <a:lnTo>
                      <a:pt x="151" y="147"/>
                    </a:lnTo>
                    <a:lnTo>
                      <a:pt x="151" y="0"/>
                    </a:lnTo>
                    <a:lnTo>
                      <a:pt x="183" y="0"/>
                    </a:lnTo>
                    <a:lnTo>
                      <a:pt x="183" y="152"/>
                    </a:lnTo>
                    <a:lnTo>
                      <a:pt x="179" y="184"/>
                    </a:lnTo>
                    <a:lnTo>
                      <a:pt x="167" y="210"/>
                    </a:lnTo>
                    <a:lnTo>
                      <a:pt x="146" y="229"/>
                    </a:lnTo>
                    <a:lnTo>
                      <a:pt x="121" y="240"/>
                    </a:lnTo>
                    <a:lnTo>
                      <a:pt x="93" y="245"/>
                    </a:lnTo>
                    <a:lnTo>
                      <a:pt x="62" y="240"/>
                    </a:lnTo>
                    <a:lnTo>
                      <a:pt x="37" y="229"/>
                    </a:lnTo>
                    <a:lnTo>
                      <a:pt x="16" y="210"/>
                    </a:lnTo>
                    <a:lnTo>
                      <a:pt x="4" y="184"/>
                    </a:lnTo>
                    <a:lnTo>
                      <a:pt x="0" y="152"/>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noEditPoints="1"/>
              </p:cNvSpPr>
              <p:nvPr userDrawn="1"/>
            </p:nvSpPr>
            <p:spPr bwMode="auto">
              <a:xfrm>
                <a:off x="6103938" y="4773613"/>
                <a:ext cx="269875" cy="381000"/>
              </a:xfrm>
              <a:custGeom>
                <a:avLst/>
                <a:gdLst>
                  <a:gd name="T0" fmla="*/ 32 w 170"/>
                  <a:gd name="T1" fmla="*/ 28 h 240"/>
                  <a:gd name="T2" fmla="*/ 32 w 170"/>
                  <a:gd name="T3" fmla="*/ 105 h 240"/>
                  <a:gd name="T4" fmla="*/ 74 w 170"/>
                  <a:gd name="T5" fmla="*/ 105 h 240"/>
                  <a:gd name="T6" fmla="*/ 88 w 170"/>
                  <a:gd name="T7" fmla="*/ 105 h 240"/>
                  <a:gd name="T8" fmla="*/ 102 w 170"/>
                  <a:gd name="T9" fmla="*/ 103 h 240"/>
                  <a:gd name="T10" fmla="*/ 114 w 170"/>
                  <a:gd name="T11" fmla="*/ 96 h 240"/>
                  <a:gd name="T12" fmla="*/ 123 w 170"/>
                  <a:gd name="T13" fmla="*/ 84 h 240"/>
                  <a:gd name="T14" fmla="*/ 125 w 170"/>
                  <a:gd name="T15" fmla="*/ 68 h 240"/>
                  <a:gd name="T16" fmla="*/ 123 w 170"/>
                  <a:gd name="T17" fmla="*/ 51 h 240"/>
                  <a:gd name="T18" fmla="*/ 114 w 170"/>
                  <a:gd name="T19" fmla="*/ 40 h 240"/>
                  <a:gd name="T20" fmla="*/ 102 w 170"/>
                  <a:gd name="T21" fmla="*/ 33 h 240"/>
                  <a:gd name="T22" fmla="*/ 88 w 170"/>
                  <a:gd name="T23" fmla="*/ 30 h 240"/>
                  <a:gd name="T24" fmla="*/ 74 w 170"/>
                  <a:gd name="T25" fmla="*/ 28 h 240"/>
                  <a:gd name="T26" fmla="*/ 32 w 170"/>
                  <a:gd name="T27" fmla="*/ 28 h 240"/>
                  <a:gd name="T28" fmla="*/ 0 w 170"/>
                  <a:gd name="T29" fmla="*/ 0 h 240"/>
                  <a:gd name="T30" fmla="*/ 83 w 170"/>
                  <a:gd name="T31" fmla="*/ 0 h 240"/>
                  <a:gd name="T32" fmla="*/ 109 w 170"/>
                  <a:gd name="T33" fmla="*/ 2 h 240"/>
                  <a:gd name="T34" fmla="*/ 130 w 170"/>
                  <a:gd name="T35" fmla="*/ 12 h 240"/>
                  <a:gd name="T36" fmla="*/ 144 w 170"/>
                  <a:gd name="T37" fmla="*/ 23 h 240"/>
                  <a:gd name="T38" fmla="*/ 153 w 170"/>
                  <a:gd name="T39" fmla="*/ 37 h 240"/>
                  <a:gd name="T40" fmla="*/ 158 w 170"/>
                  <a:gd name="T41" fmla="*/ 51 h 240"/>
                  <a:gd name="T42" fmla="*/ 160 w 170"/>
                  <a:gd name="T43" fmla="*/ 68 h 240"/>
                  <a:gd name="T44" fmla="*/ 156 w 170"/>
                  <a:gd name="T45" fmla="*/ 89 h 240"/>
                  <a:gd name="T46" fmla="*/ 144 w 170"/>
                  <a:gd name="T47" fmla="*/ 110 h 240"/>
                  <a:gd name="T48" fmla="*/ 125 w 170"/>
                  <a:gd name="T49" fmla="*/ 124 h 240"/>
                  <a:gd name="T50" fmla="*/ 102 w 170"/>
                  <a:gd name="T51" fmla="*/ 131 h 240"/>
                  <a:gd name="T52" fmla="*/ 170 w 170"/>
                  <a:gd name="T53" fmla="*/ 240 h 240"/>
                  <a:gd name="T54" fmla="*/ 128 w 170"/>
                  <a:gd name="T55" fmla="*/ 240 h 240"/>
                  <a:gd name="T56" fmla="*/ 67 w 170"/>
                  <a:gd name="T57" fmla="*/ 135 h 240"/>
                  <a:gd name="T58" fmla="*/ 32 w 170"/>
                  <a:gd name="T59" fmla="*/ 135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88" y="105"/>
                    </a:lnTo>
                    <a:lnTo>
                      <a:pt x="102" y="103"/>
                    </a:lnTo>
                    <a:lnTo>
                      <a:pt x="114" y="96"/>
                    </a:lnTo>
                    <a:lnTo>
                      <a:pt x="123" y="84"/>
                    </a:lnTo>
                    <a:lnTo>
                      <a:pt x="125" y="68"/>
                    </a:lnTo>
                    <a:lnTo>
                      <a:pt x="123" y="51"/>
                    </a:lnTo>
                    <a:lnTo>
                      <a:pt x="114" y="40"/>
                    </a:lnTo>
                    <a:lnTo>
                      <a:pt x="102" y="33"/>
                    </a:lnTo>
                    <a:lnTo>
                      <a:pt x="88" y="30"/>
                    </a:lnTo>
                    <a:lnTo>
                      <a:pt x="74" y="28"/>
                    </a:lnTo>
                    <a:lnTo>
                      <a:pt x="32" y="28"/>
                    </a:lnTo>
                    <a:close/>
                    <a:moveTo>
                      <a:pt x="0" y="0"/>
                    </a:moveTo>
                    <a:lnTo>
                      <a:pt x="83" y="0"/>
                    </a:lnTo>
                    <a:lnTo>
                      <a:pt x="109" y="2"/>
                    </a:lnTo>
                    <a:lnTo>
                      <a:pt x="130" y="12"/>
                    </a:lnTo>
                    <a:lnTo>
                      <a:pt x="144" y="23"/>
                    </a:lnTo>
                    <a:lnTo>
                      <a:pt x="153" y="37"/>
                    </a:lnTo>
                    <a:lnTo>
                      <a:pt x="158" y="51"/>
                    </a:lnTo>
                    <a:lnTo>
                      <a:pt x="160" y="68"/>
                    </a:lnTo>
                    <a:lnTo>
                      <a:pt x="156" y="89"/>
                    </a:lnTo>
                    <a:lnTo>
                      <a:pt x="144" y="110"/>
                    </a:lnTo>
                    <a:lnTo>
                      <a:pt x="125" y="124"/>
                    </a:lnTo>
                    <a:lnTo>
                      <a:pt x="102" y="131"/>
                    </a:lnTo>
                    <a:lnTo>
                      <a:pt x="170" y="240"/>
                    </a:lnTo>
                    <a:lnTo>
                      <a:pt x="128" y="240"/>
                    </a:lnTo>
                    <a:lnTo>
                      <a:pt x="67" y="135"/>
                    </a:lnTo>
                    <a:lnTo>
                      <a:pt x="32" y="135"/>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9"/>
              <p:cNvSpPr>
                <a:spLocks/>
              </p:cNvSpPr>
              <p:nvPr userDrawn="1"/>
            </p:nvSpPr>
            <p:spPr bwMode="auto">
              <a:xfrm>
                <a:off x="6427788" y="4773613"/>
                <a:ext cx="255588" cy="381000"/>
              </a:xfrm>
              <a:custGeom>
                <a:avLst/>
                <a:gdLst>
                  <a:gd name="T0" fmla="*/ 0 w 161"/>
                  <a:gd name="T1" fmla="*/ 0 h 240"/>
                  <a:gd name="T2" fmla="*/ 156 w 161"/>
                  <a:gd name="T3" fmla="*/ 0 h 240"/>
                  <a:gd name="T4" fmla="*/ 156 w 161"/>
                  <a:gd name="T5" fmla="*/ 30 h 240"/>
                  <a:gd name="T6" fmla="*/ 33 w 161"/>
                  <a:gd name="T7" fmla="*/ 30 h 240"/>
                  <a:gd name="T8" fmla="*/ 33 w 161"/>
                  <a:gd name="T9" fmla="*/ 103 h 240"/>
                  <a:gd name="T10" fmla="*/ 147 w 161"/>
                  <a:gd name="T11" fmla="*/ 103 h 240"/>
                  <a:gd name="T12" fmla="*/ 147 w 161"/>
                  <a:gd name="T13" fmla="*/ 133 h 240"/>
                  <a:gd name="T14" fmla="*/ 33 w 161"/>
                  <a:gd name="T15" fmla="*/ 133 h 240"/>
                  <a:gd name="T16" fmla="*/ 33 w 161"/>
                  <a:gd name="T17" fmla="*/ 210 h 240"/>
                  <a:gd name="T18" fmla="*/ 161 w 161"/>
                  <a:gd name="T19" fmla="*/ 210 h 240"/>
                  <a:gd name="T20" fmla="*/ 161 w 161"/>
                  <a:gd name="T21" fmla="*/ 240 h 240"/>
                  <a:gd name="T22" fmla="*/ 0 w 161"/>
                  <a:gd name="T23" fmla="*/ 240 h 240"/>
                  <a:gd name="T24" fmla="*/ 0 w 161"/>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240">
                    <a:moveTo>
                      <a:pt x="0" y="0"/>
                    </a:moveTo>
                    <a:lnTo>
                      <a:pt x="156" y="0"/>
                    </a:lnTo>
                    <a:lnTo>
                      <a:pt x="156" y="30"/>
                    </a:lnTo>
                    <a:lnTo>
                      <a:pt x="33" y="30"/>
                    </a:lnTo>
                    <a:lnTo>
                      <a:pt x="33" y="103"/>
                    </a:lnTo>
                    <a:lnTo>
                      <a:pt x="147" y="103"/>
                    </a:lnTo>
                    <a:lnTo>
                      <a:pt x="147" y="133"/>
                    </a:lnTo>
                    <a:lnTo>
                      <a:pt x="33" y="133"/>
                    </a:lnTo>
                    <a:lnTo>
                      <a:pt x="33" y="210"/>
                    </a:lnTo>
                    <a:lnTo>
                      <a:pt x="161" y="210"/>
                    </a:lnTo>
                    <a:lnTo>
                      <a:pt x="161"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0"/>
              <p:cNvSpPr>
                <a:spLocks/>
              </p:cNvSpPr>
              <p:nvPr userDrawn="1"/>
            </p:nvSpPr>
            <p:spPr bwMode="auto">
              <a:xfrm>
                <a:off x="6883400" y="4765676"/>
                <a:ext cx="334963" cy="396875"/>
              </a:xfrm>
              <a:custGeom>
                <a:avLst/>
                <a:gdLst>
                  <a:gd name="T0" fmla="*/ 123 w 211"/>
                  <a:gd name="T1" fmla="*/ 0 h 250"/>
                  <a:gd name="T2" fmla="*/ 156 w 211"/>
                  <a:gd name="T3" fmla="*/ 3 h 250"/>
                  <a:gd name="T4" fmla="*/ 184 w 211"/>
                  <a:gd name="T5" fmla="*/ 17 h 250"/>
                  <a:gd name="T6" fmla="*/ 207 w 211"/>
                  <a:gd name="T7" fmla="*/ 38 h 250"/>
                  <a:gd name="T8" fmla="*/ 181 w 211"/>
                  <a:gd name="T9" fmla="*/ 56 h 250"/>
                  <a:gd name="T10" fmla="*/ 165 w 211"/>
                  <a:gd name="T11" fmla="*/ 42 h 250"/>
                  <a:gd name="T12" fmla="*/ 144 w 211"/>
                  <a:gd name="T13" fmla="*/ 33 h 250"/>
                  <a:gd name="T14" fmla="*/ 123 w 211"/>
                  <a:gd name="T15" fmla="*/ 31 h 250"/>
                  <a:gd name="T16" fmla="*/ 93 w 211"/>
                  <a:gd name="T17" fmla="*/ 35 h 250"/>
                  <a:gd name="T18" fmla="*/ 67 w 211"/>
                  <a:gd name="T19" fmla="*/ 49 h 250"/>
                  <a:gd name="T20" fmla="*/ 49 w 211"/>
                  <a:gd name="T21" fmla="*/ 70 h 250"/>
                  <a:gd name="T22" fmla="*/ 37 w 211"/>
                  <a:gd name="T23" fmla="*/ 96 h 250"/>
                  <a:gd name="T24" fmla="*/ 35 w 211"/>
                  <a:gd name="T25" fmla="*/ 126 h 250"/>
                  <a:gd name="T26" fmla="*/ 37 w 211"/>
                  <a:gd name="T27" fmla="*/ 157 h 250"/>
                  <a:gd name="T28" fmla="*/ 49 w 211"/>
                  <a:gd name="T29" fmla="*/ 182 h 250"/>
                  <a:gd name="T30" fmla="*/ 67 w 211"/>
                  <a:gd name="T31" fmla="*/ 201 h 250"/>
                  <a:gd name="T32" fmla="*/ 93 w 211"/>
                  <a:gd name="T33" fmla="*/ 215 h 250"/>
                  <a:gd name="T34" fmla="*/ 123 w 211"/>
                  <a:gd name="T35" fmla="*/ 220 h 250"/>
                  <a:gd name="T36" fmla="*/ 149 w 211"/>
                  <a:gd name="T37" fmla="*/ 217 h 250"/>
                  <a:gd name="T38" fmla="*/ 170 w 211"/>
                  <a:gd name="T39" fmla="*/ 206 h 250"/>
                  <a:gd name="T40" fmla="*/ 186 w 211"/>
                  <a:gd name="T41" fmla="*/ 189 h 250"/>
                  <a:gd name="T42" fmla="*/ 211 w 211"/>
                  <a:gd name="T43" fmla="*/ 208 h 250"/>
                  <a:gd name="T44" fmla="*/ 205 w 211"/>
                  <a:gd name="T45" fmla="*/ 217 h 250"/>
                  <a:gd name="T46" fmla="*/ 193 w 211"/>
                  <a:gd name="T47" fmla="*/ 229 h 250"/>
                  <a:gd name="T48" fmla="*/ 174 w 211"/>
                  <a:gd name="T49" fmla="*/ 238 h 250"/>
                  <a:gd name="T50" fmla="*/ 151 w 211"/>
                  <a:gd name="T51" fmla="*/ 248 h 250"/>
                  <a:gd name="T52" fmla="*/ 121 w 211"/>
                  <a:gd name="T53" fmla="*/ 250 h 250"/>
                  <a:gd name="T54" fmla="*/ 86 w 211"/>
                  <a:gd name="T55" fmla="*/ 245 h 250"/>
                  <a:gd name="T56" fmla="*/ 56 w 211"/>
                  <a:gd name="T57" fmla="*/ 231 h 250"/>
                  <a:gd name="T58" fmla="*/ 32 w 211"/>
                  <a:gd name="T59" fmla="*/ 213 h 250"/>
                  <a:gd name="T60" fmla="*/ 14 w 211"/>
                  <a:gd name="T61" fmla="*/ 187 h 250"/>
                  <a:gd name="T62" fmla="*/ 2 w 211"/>
                  <a:gd name="T63" fmla="*/ 157 h 250"/>
                  <a:gd name="T64" fmla="*/ 0 w 211"/>
                  <a:gd name="T65" fmla="*/ 126 h 250"/>
                  <a:gd name="T66" fmla="*/ 4 w 211"/>
                  <a:gd name="T67" fmla="*/ 84 h 250"/>
                  <a:gd name="T68" fmla="*/ 21 w 211"/>
                  <a:gd name="T69" fmla="*/ 49 h 250"/>
                  <a:gd name="T70" fmla="*/ 49 w 211"/>
                  <a:gd name="T71" fmla="*/ 24 h 250"/>
                  <a:gd name="T72" fmla="*/ 83 w 211"/>
                  <a:gd name="T73" fmla="*/ 5 h 250"/>
                  <a:gd name="T74" fmla="*/ 123 w 211"/>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1" h="250">
                    <a:moveTo>
                      <a:pt x="123" y="0"/>
                    </a:moveTo>
                    <a:lnTo>
                      <a:pt x="156" y="3"/>
                    </a:lnTo>
                    <a:lnTo>
                      <a:pt x="184" y="17"/>
                    </a:lnTo>
                    <a:lnTo>
                      <a:pt x="207" y="38"/>
                    </a:lnTo>
                    <a:lnTo>
                      <a:pt x="181" y="56"/>
                    </a:lnTo>
                    <a:lnTo>
                      <a:pt x="165" y="42"/>
                    </a:lnTo>
                    <a:lnTo>
                      <a:pt x="144" y="33"/>
                    </a:lnTo>
                    <a:lnTo>
                      <a:pt x="123" y="31"/>
                    </a:lnTo>
                    <a:lnTo>
                      <a:pt x="93" y="35"/>
                    </a:lnTo>
                    <a:lnTo>
                      <a:pt x="67" y="49"/>
                    </a:lnTo>
                    <a:lnTo>
                      <a:pt x="49" y="70"/>
                    </a:lnTo>
                    <a:lnTo>
                      <a:pt x="37" y="96"/>
                    </a:lnTo>
                    <a:lnTo>
                      <a:pt x="35" y="126"/>
                    </a:lnTo>
                    <a:lnTo>
                      <a:pt x="37" y="157"/>
                    </a:lnTo>
                    <a:lnTo>
                      <a:pt x="49" y="182"/>
                    </a:lnTo>
                    <a:lnTo>
                      <a:pt x="67" y="201"/>
                    </a:lnTo>
                    <a:lnTo>
                      <a:pt x="93" y="215"/>
                    </a:lnTo>
                    <a:lnTo>
                      <a:pt x="123" y="220"/>
                    </a:lnTo>
                    <a:lnTo>
                      <a:pt x="149" y="217"/>
                    </a:lnTo>
                    <a:lnTo>
                      <a:pt x="170" y="206"/>
                    </a:lnTo>
                    <a:lnTo>
                      <a:pt x="186" y="189"/>
                    </a:lnTo>
                    <a:lnTo>
                      <a:pt x="211" y="208"/>
                    </a:lnTo>
                    <a:lnTo>
                      <a:pt x="205" y="217"/>
                    </a:lnTo>
                    <a:lnTo>
                      <a:pt x="193" y="229"/>
                    </a:lnTo>
                    <a:lnTo>
                      <a:pt x="174" y="238"/>
                    </a:lnTo>
                    <a:lnTo>
                      <a:pt x="151" y="248"/>
                    </a:lnTo>
                    <a:lnTo>
                      <a:pt x="121" y="250"/>
                    </a:lnTo>
                    <a:lnTo>
                      <a:pt x="86" y="245"/>
                    </a:lnTo>
                    <a:lnTo>
                      <a:pt x="56" y="231"/>
                    </a:lnTo>
                    <a:lnTo>
                      <a:pt x="32" y="213"/>
                    </a:lnTo>
                    <a:lnTo>
                      <a:pt x="14" y="187"/>
                    </a:lnTo>
                    <a:lnTo>
                      <a:pt x="2" y="157"/>
                    </a:lnTo>
                    <a:lnTo>
                      <a:pt x="0" y="126"/>
                    </a:lnTo>
                    <a:lnTo>
                      <a:pt x="4" y="84"/>
                    </a:lnTo>
                    <a:lnTo>
                      <a:pt x="21" y="49"/>
                    </a:lnTo>
                    <a:lnTo>
                      <a:pt x="49" y="24"/>
                    </a:lnTo>
                    <a:lnTo>
                      <a:pt x="83"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
              <p:cNvSpPr>
                <a:spLocks noEditPoints="1"/>
              </p:cNvSpPr>
              <p:nvPr userDrawn="1"/>
            </p:nvSpPr>
            <p:spPr bwMode="auto">
              <a:xfrm>
                <a:off x="7248525" y="4765676"/>
                <a:ext cx="395288" cy="396875"/>
              </a:xfrm>
              <a:custGeom>
                <a:avLst/>
                <a:gdLst>
                  <a:gd name="T0" fmla="*/ 123 w 249"/>
                  <a:gd name="T1" fmla="*/ 31 h 250"/>
                  <a:gd name="T2" fmla="*/ 93 w 249"/>
                  <a:gd name="T3" fmla="*/ 35 h 250"/>
                  <a:gd name="T4" fmla="*/ 70 w 249"/>
                  <a:gd name="T5" fmla="*/ 49 h 250"/>
                  <a:gd name="T6" fmla="*/ 49 w 249"/>
                  <a:gd name="T7" fmla="*/ 68 h 250"/>
                  <a:gd name="T8" fmla="*/ 37 w 249"/>
                  <a:gd name="T9" fmla="*/ 96 h 250"/>
                  <a:gd name="T10" fmla="*/ 35 w 249"/>
                  <a:gd name="T11" fmla="*/ 124 h 250"/>
                  <a:gd name="T12" fmla="*/ 37 w 249"/>
                  <a:gd name="T13" fmla="*/ 154 h 250"/>
                  <a:gd name="T14" fmla="*/ 49 w 249"/>
                  <a:gd name="T15" fmla="*/ 182 h 250"/>
                  <a:gd name="T16" fmla="*/ 70 w 249"/>
                  <a:gd name="T17" fmla="*/ 201 h 250"/>
                  <a:gd name="T18" fmla="*/ 93 w 249"/>
                  <a:gd name="T19" fmla="*/ 215 h 250"/>
                  <a:gd name="T20" fmla="*/ 123 w 249"/>
                  <a:gd name="T21" fmla="*/ 220 h 250"/>
                  <a:gd name="T22" fmla="*/ 154 w 249"/>
                  <a:gd name="T23" fmla="*/ 215 h 250"/>
                  <a:gd name="T24" fmla="*/ 179 w 249"/>
                  <a:gd name="T25" fmla="*/ 201 h 250"/>
                  <a:gd name="T26" fmla="*/ 198 w 249"/>
                  <a:gd name="T27" fmla="*/ 182 h 250"/>
                  <a:gd name="T28" fmla="*/ 210 w 249"/>
                  <a:gd name="T29" fmla="*/ 154 h 250"/>
                  <a:gd name="T30" fmla="*/ 214 w 249"/>
                  <a:gd name="T31" fmla="*/ 124 h 250"/>
                  <a:gd name="T32" fmla="*/ 210 w 249"/>
                  <a:gd name="T33" fmla="*/ 96 h 250"/>
                  <a:gd name="T34" fmla="*/ 198 w 249"/>
                  <a:gd name="T35" fmla="*/ 68 h 250"/>
                  <a:gd name="T36" fmla="*/ 179 w 249"/>
                  <a:gd name="T37" fmla="*/ 49 h 250"/>
                  <a:gd name="T38" fmla="*/ 154 w 249"/>
                  <a:gd name="T39" fmla="*/ 35 h 250"/>
                  <a:gd name="T40" fmla="*/ 123 w 249"/>
                  <a:gd name="T41" fmla="*/ 31 h 250"/>
                  <a:gd name="T42" fmla="*/ 123 w 249"/>
                  <a:gd name="T43" fmla="*/ 0 h 250"/>
                  <a:gd name="T44" fmla="*/ 165 w 249"/>
                  <a:gd name="T45" fmla="*/ 5 h 250"/>
                  <a:gd name="T46" fmla="*/ 200 w 249"/>
                  <a:gd name="T47" fmla="*/ 24 h 250"/>
                  <a:gd name="T48" fmla="*/ 226 w 249"/>
                  <a:gd name="T49" fmla="*/ 49 h 250"/>
                  <a:gd name="T50" fmla="*/ 242 w 249"/>
                  <a:gd name="T51" fmla="*/ 84 h 250"/>
                  <a:gd name="T52" fmla="*/ 249 w 249"/>
                  <a:gd name="T53" fmla="*/ 124 h 250"/>
                  <a:gd name="T54" fmla="*/ 242 w 249"/>
                  <a:gd name="T55" fmla="*/ 166 h 250"/>
                  <a:gd name="T56" fmla="*/ 226 w 249"/>
                  <a:gd name="T57" fmla="*/ 201 h 250"/>
                  <a:gd name="T58" fmla="*/ 200 w 249"/>
                  <a:gd name="T59" fmla="*/ 227 h 250"/>
                  <a:gd name="T60" fmla="*/ 165 w 249"/>
                  <a:gd name="T61" fmla="*/ 245 h 250"/>
                  <a:gd name="T62" fmla="*/ 123 w 249"/>
                  <a:gd name="T63" fmla="*/ 250 h 250"/>
                  <a:gd name="T64" fmla="*/ 84 w 249"/>
                  <a:gd name="T65" fmla="*/ 245 h 250"/>
                  <a:gd name="T66" fmla="*/ 49 w 249"/>
                  <a:gd name="T67" fmla="*/ 227 h 250"/>
                  <a:gd name="T68" fmla="*/ 23 w 249"/>
                  <a:gd name="T69" fmla="*/ 201 h 250"/>
                  <a:gd name="T70" fmla="*/ 5 w 249"/>
                  <a:gd name="T71" fmla="*/ 166 h 250"/>
                  <a:gd name="T72" fmla="*/ 0 w 249"/>
                  <a:gd name="T73" fmla="*/ 124 h 250"/>
                  <a:gd name="T74" fmla="*/ 5 w 249"/>
                  <a:gd name="T75" fmla="*/ 84 h 250"/>
                  <a:gd name="T76" fmla="*/ 23 w 249"/>
                  <a:gd name="T77" fmla="*/ 49 h 250"/>
                  <a:gd name="T78" fmla="*/ 49 w 249"/>
                  <a:gd name="T79" fmla="*/ 24 h 250"/>
                  <a:gd name="T80" fmla="*/ 84 w 249"/>
                  <a:gd name="T81" fmla="*/ 5 h 250"/>
                  <a:gd name="T82" fmla="*/ 123 w 249"/>
                  <a:gd name="T8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0">
                    <a:moveTo>
                      <a:pt x="123" y="31"/>
                    </a:moveTo>
                    <a:lnTo>
                      <a:pt x="93" y="35"/>
                    </a:lnTo>
                    <a:lnTo>
                      <a:pt x="70" y="49"/>
                    </a:lnTo>
                    <a:lnTo>
                      <a:pt x="49" y="68"/>
                    </a:lnTo>
                    <a:lnTo>
                      <a:pt x="37" y="96"/>
                    </a:lnTo>
                    <a:lnTo>
                      <a:pt x="35" y="124"/>
                    </a:lnTo>
                    <a:lnTo>
                      <a:pt x="37" y="154"/>
                    </a:lnTo>
                    <a:lnTo>
                      <a:pt x="49" y="182"/>
                    </a:lnTo>
                    <a:lnTo>
                      <a:pt x="70" y="201"/>
                    </a:lnTo>
                    <a:lnTo>
                      <a:pt x="93" y="215"/>
                    </a:lnTo>
                    <a:lnTo>
                      <a:pt x="123" y="220"/>
                    </a:lnTo>
                    <a:lnTo>
                      <a:pt x="154" y="215"/>
                    </a:lnTo>
                    <a:lnTo>
                      <a:pt x="179" y="201"/>
                    </a:lnTo>
                    <a:lnTo>
                      <a:pt x="198" y="182"/>
                    </a:lnTo>
                    <a:lnTo>
                      <a:pt x="210" y="154"/>
                    </a:lnTo>
                    <a:lnTo>
                      <a:pt x="214" y="124"/>
                    </a:lnTo>
                    <a:lnTo>
                      <a:pt x="210" y="96"/>
                    </a:lnTo>
                    <a:lnTo>
                      <a:pt x="198" y="68"/>
                    </a:lnTo>
                    <a:lnTo>
                      <a:pt x="179" y="49"/>
                    </a:lnTo>
                    <a:lnTo>
                      <a:pt x="154" y="35"/>
                    </a:lnTo>
                    <a:lnTo>
                      <a:pt x="123" y="31"/>
                    </a:lnTo>
                    <a:close/>
                    <a:moveTo>
                      <a:pt x="123" y="0"/>
                    </a:moveTo>
                    <a:lnTo>
                      <a:pt x="165" y="5"/>
                    </a:lnTo>
                    <a:lnTo>
                      <a:pt x="200" y="24"/>
                    </a:lnTo>
                    <a:lnTo>
                      <a:pt x="226" y="49"/>
                    </a:lnTo>
                    <a:lnTo>
                      <a:pt x="242" y="84"/>
                    </a:lnTo>
                    <a:lnTo>
                      <a:pt x="249" y="124"/>
                    </a:lnTo>
                    <a:lnTo>
                      <a:pt x="242" y="166"/>
                    </a:lnTo>
                    <a:lnTo>
                      <a:pt x="226" y="201"/>
                    </a:lnTo>
                    <a:lnTo>
                      <a:pt x="200" y="227"/>
                    </a:lnTo>
                    <a:lnTo>
                      <a:pt x="165" y="245"/>
                    </a:lnTo>
                    <a:lnTo>
                      <a:pt x="123" y="250"/>
                    </a:lnTo>
                    <a:lnTo>
                      <a:pt x="84" y="245"/>
                    </a:lnTo>
                    <a:lnTo>
                      <a:pt x="49" y="227"/>
                    </a:lnTo>
                    <a:lnTo>
                      <a:pt x="23" y="201"/>
                    </a:lnTo>
                    <a:lnTo>
                      <a:pt x="5" y="166"/>
                    </a:lnTo>
                    <a:lnTo>
                      <a:pt x="0" y="124"/>
                    </a:lnTo>
                    <a:lnTo>
                      <a:pt x="5" y="84"/>
                    </a:lnTo>
                    <a:lnTo>
                      <a:pt x="23" y="49"/>
                    </a:lnTo>
                    <a:lnTo>
                      <a:pt x="49" y="24"/>
                    </a:lnTo>
                    <a:lnTo>
                      <a:pt x="84"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
              <p:cNvSpPr>
                <a:spLocks/>
              </p:cNvSpPr>
              <p:nvPr userDrawn="1"/>
            </p:nvSpPr>
            <p:spPr bwMode="auto">
              <a:xfrm>
                <a:off x="7718425" y="4773613"/>
                <a:ext cx="328613" cy="381000"/>
              </a:xfrm>
              <a:custGeom>
                <a:avLst/>
                <a:gdLst>
                  <a:gd name="T0" fmla="*/ 0 w 207"/>
                  <a:gd name="T1" fmla="*/ 0 h 240"/>
                  <a:gd name="T2" fmla="*/ 42 w 207"/>
                  <a:gd name="T3" fmla="*/ 0 h 240"/>
                  <a:gd name="T4" fmla="*/ 172 w 207"/>
                  <a:gd name="T5" fmla="*/ 198 h 240"/>
                  <a:gd name="T6" fmla="*/ 174 w 207"/>
                  <a:gd name="T7" fmla="*/ 198 h 240"/>
                  <a:gd name="T8" fmla="*/ 174 w 207"/>
                  <a:gd name="T9" fmla="*/ 0 h 240"/>
                  <a:gd name="T10" fmla="*/ 207 w 207"/>
                  <a:gd name="T11" fmla="*/ 0 h 240"/>
                  <a:gd name="T12" fmla="*/ 207 w 207"/>
                  <a:gd name="T13" fmla="*/ 240 h 240"/>
                  <a:gd name="T14" fmla="*/ 165 w 207"/>
                  <a:gd name="T15" fmla="*/ 240 h 240"/>
                  <a:gd name="T16" fmla="*/ 32 w 207"/>
                  <a:gd name="T17" fmla="*/ 42 h 240"/>
                  <a:gd name="T18" fmla="*/ 32 w 207"/>
                  <a:gd name="T19" fmla="*/ 42 h 240"/>
                  <a:gd name="T20" fmla="*/ 32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2" y="198"/>
                    </a:lnTo>
                    <a:lnTo>
                      <a:pt x="174" y="198"/>
                    </a:lnTo>
                    <a:lnTo>
                      <a:pt x="174" y="0"/>
                    </a:lnTo>
                    <a:lnTo>
                      <a:pt x="207" y="0"/>
                    </a:lnTo>
                    <a:lnTo>
                      <a:pt x="207" y="240"/>
                    </a:lnTo>
                    <a:lnTo>
                      <a:pt x="165" y="240"/>
                    </a:lnTo>
                    <a:lnTo>
                      <a:pt x="32" y="42"/>
                    </a:lnTo>
                    <a:lnTo>
                      <a:pt x="32" y="42"/>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3"/>
              <p:cNvSpPr>
                <a:spLocks/>
              </p:cNvSpPr>
              <p:nvPr userDrawn="1"/>
            </p:nvSpPr>
            <p:spPr bwMode="auto">
              <a:xfrm>
                <a:off x="8131175" y="4773613"/>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4"/>
              <p:cNvSpPr>
                <a:spLocks/>
              </p:cNvSpPr>
              <p:nvPr userDrawn="1"/>
            </p:nvSpPr>
            <p:spPr bwMode="auto">
              <a:xfrm>
                <a:off x="8559800" y="4773613"/>
                <a:ext cx="252413" cy="381000"/>
              </a:xfrm>
              <a:custGeom>
                <a:avLst/>
                <a:gdLst>
                  <a:gd name="T0" fmla="*/ 0 w 159"/>
                  <a:gd name="T1" fmla="*/ 0 h 240"/>
                  <a:gd name="T2" fmla="*/ 154 w 159"/>
                  <a:gd name="T3" fmla="*/ 0 h 240"/>
                  <a:gd name="T4" fmla="*/ 154 w 159"/>
                  <a:gd name="T5" fmla="*/ 30 h 240"/>
                  <a:gd name="T6" fmla="*/ 31 w 159"/>
                  <a:gd name="T7" fmla="*/ 30 h 240"/>
                  <a:gd name="T8" fmla="*/ 31 w 159"/>
                  <a:gd name="T9" fmla="*/ 103 h 240"/>
                  <a:gd name="T10" fmla="*/ 145 w 159"/>
                  <a:gd name="T11" fmla="*/ 103 h 240"/>
                  <a:gd name="T12" fmla="*/ 145 w 159"/>
                  <a:gd name="T13" fmla="*/ 133 h 240"/>
                  <a:gd name="T14" fmla="*/ 31 w 159"/>
                  <a:gd name="T15" fmla="*/ 133 h 240"/>
                  <a:gd name="T16" fmla="*/ 31 w 159"/>
                  <a:gd name="T17" fmla="*/ 210 h 240"/>
                  <a:gd name="T18" fmla="*/ 159 w 159"/>
                  <a:gd name="T19" fmla="*/ 210 h 240"/>
                  <a:gd name="T20" fmla="*/ 159 w 159"/>
                  <a:gd name="T21" fmla="*/ 240 h 240"/>
                  <a:gd name="T22" fmla="*/ 0 w 159"/>
                  <a:gd name="T23" fmla="*/ 240 h 240"/>
                  <a:gd name="T24" fmla="*/ 0 w 159"/>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40">
                    <a:moveTo>
                      <a:pt x="0" y="0"/>
                    </a:moveTo>
                    <a:lnTo>
                      <a:pt x="154" y="0"/>
                    </a:lnTo>
                    <a:lnTo>
                      <a:pt x="154" y="30"/>
                    </a:lnTo>
                    <a:lnTo>
                      <a:pt x="31" y="30"/>
                    </a:lnTo>
                    <a:lnTo>
                      <a:pt x="31" y="103"/>
                    </a:lnTo>
                    <a:lnTo>
                      <a:pt x="145" y="103"/>
                    </a:lnTo>
                    <a:lnTo>
                      <a:pt x="145" y="133"/>
                    </a:lnTo>
                    <a:lnTo>
                      <a:pt x="31" y="133"/>
                    </a:lnTo>
                    <a:lnTo>
                      <a:pt x="31" y="210"/>
                    </a:lnTo>
                    <a:lnTo>
                      <a:pt x="159" y="210"/>
                    </a:lnTo>
                    <a:lnTo>
                      <a:pt x="159"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5"/>
              <p:cNvSpPr>
                <a:spLocks/>
              </p:cNvSpPr>
              <p:nvPr userDrawn="1"/>
            </p:nvSpPr>
            <p:spPr bwMode="auto">
              <a:xfrm>
                <a:off x="8863013" y="4765676"/>
                <a:ext cx="336550" cy="396875"/>
              </a:xfrm>
              <a:custGeom>
                <a:avLst/>
                <a:gdLst>
                  <a:gd name="T0" fmla="*/ 123 w 212"/>
                  <a:gd name="T1" fmla="*/ 0 h 250"/>
                  <a:gd name="T2" fmla="*/ 156 w 212"/>
                  <a:gd name="T3" fmla="*/ 3 h 250"/>
                  <a:gd name="T4" fmla="*/ 184 w 212"/>
                  <a:gd name="T5" fmla="*/ 17 h 250"/>
                  <a:gd name="T6" fmla="*/ 207 w 212"/>
                  <a:gd name="T7" fmla="*/ 38 h 250"/>
                  <a:gd name="T8" fmla="*/ 179 w 212"/>
                  <a:gd name="T9" fmla="*/ 56 h 250"/>
                  <a:gd name="T10" fmla="*/ 165 w 212"/>
                  <a:gd name="T11" fmla="*/ 42 h 250"/>
                  <a:gd name="T12" fmla="*/ 144 w 212"/>
                  <a:gd name="T13" fmla="*/ 33 h 250"/>
                  <a:gd name="T14" fmla="*/ 123 w 212"/>
                  <a:gd name="T15" fmla="*/ 31 h 250"/>
                  <a:gd name="T16" fmla="*/ 93 w 212"/>
                  <a:gd name="T17" fmla="*/ 35 h 250"/>
                  <a:gd name="T18" fmla="*/ 68 w 212"/>
                  <a:gd name="T19" fmla="*/ 49 h 250"/>
                  <a:gd name="T20" fmla="*/ 49 w 212"/>
                  <a:gd name="T21" fmla="*/ 70 h 250"/>
                  <a:gd name="T22" fmla="*/ 37 w 212"/>
                  <a:gd name="T23" fmla="*/ 96 h 250"/>
                  <a:gd name="T24" fmla="*/ 33 w 212"/>
                  <a:gd name="T25" fmla="*/ 126 h 250"/>
                  <a:gd name="T26" fmla="*/ 37 w 212"/>
                  <a:gd name="T27" fmla="*/ 157 h 250"/>
                  <a:gd name="T28" fmla="*/ 49 w 212"/>
                  <a:gd name="T29" fmla="*/ 182 h 250"/>
                  <a:gd name="T30" fmla="*/ 68 w 212"/>
                  <a:gd name="T31" fmla="*/ 201 h 250"/>
                  <a:gd name="T32" fmla="*/ 93 w 212"/>
                  <a:gd name="T33" fmla="*/ 215 h 250"/>
                  <a:gd name="T34" fmla="*/ 123 w 212"/>
                  <a:gd name="T35" fmla="*/ 220 h 250"/>
                  <a:gd name="T36" fmla="*/ 147 w 212"/>
                  <a:gd name="T37" fmla="*/ 217 h 250"/>
                  <a:gd name="T38" fmla="*/ 168 w 212"/>
                  <a:gd name="T39" fmla="*/ 206 h 250"/>
                  <a:gd name="T40" fmla="*/ 184 w 212"/>
                  <a:gd name="T41" fmla="*/ 189 h 250"/>
                  <a:gd name="T42" fmla="*/ 212 w 212"/>
                  <a:gd name="T43" fmla="*/ 208 h 250"/>
                  <a:gd name="T44" fmla="*/ 205 w 212"/>
                  <a:gd name="T45" fmla="*/ 217 h 250"/>
                  <a:gd name="T46" fmla="*/ 193 w 212"/>
                  <a:gd name="T47" fmla="*/ 229 h 250"/>
                  <a:gd name="T48" fmla="*/ 175 w 212"/>
                  <a:gd name="T49" fmla="*/ 238 h 250"/>
                  <a:gd name="T50" fmla="*/ 151 w 212"/>
                  <a:gd name="T51" fmla="*/ 248 h 250"/>
                  <a:gd name="T52" fmla="*/ 121 w 212"/>
                  <a:gd name="T53" fmla="*/ 250 h 250"/>
                  <a:gd name="T54" fmla="*/ 86 w 212"/>
                  <a:gd name="T55" fmla="*/ 245 h 250"/>
                  <a:gd name="T56" fmla="*/ 56 w 212"/>
                  <a:gd name="T57" fmla="*/ 231 h 250"/>
                  <a:gd name="T58" fmla="*/ 33 w 212"/>
                  <a:gd name="T59" fmla="*/ 213 h 250"/>
                  <a:gd name="T60" fmla="*/ 14 w 212"/>
                  <a:gd name="T61" fmla="*/ 187 h 250"/>
                  <a:gd name="T62" fmla="*/ 2 w 212"/>
                  <a:gd name="T63" fmla="*/ 157 h 250"/>
                  <a:gd name="T64" fmla="*/ 0 w 212"/>
                  <a:gd name="T65" fmla="*/ 126 h 250"/>
                  <a:gd name="T66" fmla="*/ 5 w 212"/>
                  <a:gd name="T67" fmla="*/ 84 h 250"/>
                  <a:gd name="T68" fmla="*/ 21 w 212"/>
                  <a:gd name="T69" fmla="*/ 49 h 250"/>
                  <a:gd name="T70" fmla="*/ 49 w 212"/>
                  <a:gd name="T71" fmla="*/ 24 h 250"/>
                  <a:gd name="T72" fmla="*/ 82 w 212"/>
                  <a:gd name="T73" fmla="*/ 5 h 250"/>
                  <a:gd name="T74" fmla="*/ 123 w 212"/>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250">
                    <a:moveTo>
                      <a:pt x="123" y="0"/>
                    </a:moveTo>
                    <a:lnTo>
                      <a:pt x="156" y="3"/>
                    </a:lnTo>
                    <a:lnTo>
                      <a:pt x="184" y="17"/>
                    </a:lnTo>
                    <a:lnTo>
                      <a:pt x="207" y="38"/>
                    </a:lnTo>
                    <a:lnTo>
                      <a:pt x="179" y="56"/>
                    </a:lnTo>
                    <a:lnTo>
                      <a:pt x="165" y="42"/>
                    </a:lnTo>
                    <a:lnTo>
                      <a:pt x="144" y="33"/>
                    </a:lnTo>
                    <a:lnTo>
                      <a:pt x="123" y="31"/>
                    </a:lnTo>
                    <a:lnTo>
                      <a:pt x="93" y="35"/>
                    </a:lnTo>
                    <a:lnTo>
                      <a:pt x="68" y="49"/>
                    </a:lnTo>
                    <a:lnTo>
                      <a:pt x="49" y="70"/>
                    </a:lnTo>
                    <a:lnTo>
                      <a:pt x="37" y="96"/>
                    </a:lnTo>
                    <a:lnTo>
                      <a:pt x="33" y="126"/>
                    </a:lnTo>
                    <a:lnTo>
                      <a:pt x="37" y="157"/>
                    </a:lnTo>
                    <a:lnTo>
                      <a:pt x="49" y="182"/>
                    </a:lnTo>
                    <a:lnTo>
                      <a:pt x="68" y="201"/>
                    </a:lnTo>
                    <a:lnTo>
                      <a:pt x="93" y="215"/>
                    </a:lnTo>
                    <a:lnTo>
                      <a:pt x="123" y="220"/>
                    </a:lnTo>
                    <a:lnTo>
                      <a:pt x="147" y="217"/>
                    </a:lnTo>
                    <a:lnTo>
                      <a:pt x="168" y="206"/>
                    </a:lnTo>
                    <a:lnTo>
                      <a:pt x="184" y="189"/>
                    </a:lnTo>
                    <a:lnTo>
                      <a:pt x="212" y="208"/>
                    </a:lnTo>
                    <a:lnTo>
                      <a:pt x="205" y="217"/>
                    </a:lnTo>
                    <a:lnTo>
                      <a:pt x="193" y="229"/>
                    </a:lnTo>
                    <a:lnTo>
                      <a:pt x="175" y="238"/>
                    </a:lnTo>
                    <a:lnTo>
                      <a:pt x="151" y="248"/>
                    </a:lnTo>
                    <a:lnTo>
                      <a:pt x="121" y="250"/>
                    </a:lnTo>
                    <a:lnTo>
                      <a:pt x="86" y="245"/>
                    </a:lnTo>
                    <a:lnTo>
                      <a:pt x="56" y="231"/>
                    </a:lnTo>
                    <a:lnTo>
                      <a:pt x="33" y="213"/>
                    </a:lnTo>
                    <a:lnTo>
                      <a:pt x="14" y="187"/>
                    </a:lnTo>
                    <a:lnTo>
                      <a:pt x="2" y="157"/>
                    </a:lnTo>
                    <a:lnTo>
                      <a:pt x="0" y="126"/>
                    </a:lnTo>
                    <a:lnTo>
                      <a:pt x="5" y="84"/>
                    </a:lnTo>
                    <a:lnTo>
                      <a:pt x="21" y="49"/>
                    </a:lnTo>
                    <a:lnTo>
                      <a:pt x="49" y="24"/>
                    </a:lnTo>
                    <a:lnTo>
                      <a:pt x="82"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6"/>
              <p:cNvSpPr>
                <a:spLocks/>
              </p:cNvSpPr>
              <p:nvPr userDrawn="1"/>
            </p:nvSpPr>
            <p:spPr bwMode="auto">
              <a:xfrm>
                <a:off x="9218613" y="4773613"/>
                <a:ext cx="295275" cy="381000"/>
              </a:xfrm>
              <a:custGeom>
                <a:avLst/>
                <a:gdLst>
                  <a:gd name="T0" fmla="*/ 0 w 186"/>
                  <a:gd name="T1" fmla="*/ 0 h 240"/>
                  <a:gd name="T2" fmla="*/ 186 w 186"/>
                  <a:gd name="T3" fmla="*/ 0 h 240"/>
                  <a:gd name="T4" fmla="*/ 186 w 186"/>
                  <a:gd name="T5" fmla="*/ 30 h 240"/>
                  <a:gd name="T6" fmla="*/ 109 w 186"/>
                  <a:gd name="T7" fmla="*/ 30 h 240"/>
                  <a:gd name="T8" fmla="*/ 109 w 186"/>
                  <a:gd name="T9" fmla="*/ 240 h 240"/>
                  <a:gd name="T10" fmla="*/ 76 w 186"/>
                  <a:gd name="T11" fmla="*/ 240 h 240"/>
                  <a:gd name="T12" fmla="*/ 76 w 186"/>
                  <a:gd name="T13" fmla="*/ 30 h 240"/>
                  <a:gd name="T14" fmla="*/ 0 w 186"/>
                  <a:gd name="T15" fmla="*/ 30 h 240"/>
                  <a:gd name="T16" fmla="*/ 0 w 1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0">
                    <a:moveTo>
                      <a:pt x="0" y="0"/>
                    </a:moveTo>
                    <a:lnTo>
                      <a:pt x="186" y="0"/>
                    </a:lnTo>
                    <a:lnTo>
                      <a:pt x="186" y="30"/>
                    </a:lnTo>
                    <a:lnTo>
                      <a:pt x="109" y="30"/>
                    </a:lnTo>
                    <a:lnTo>
                      <a:pt x="109" y="240"/>
                    </a:lnTo>
                    <a:lnTo>
                      <a:pt x="76" y="240"/>
                    </a:lnTo>
                    <a:lnTo>
                      <a:pt x="76" y="30"/>
                    </a:lnTo>
                    <a:lnTo>
                      <a:pt x="0" y="3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27"/>
              <p:cNvSpPr>
                <a:spLocks noChangeArrowheads="1"/>
              </p:cNvSpPr>
              <p:nvPr userDrawn="1"/>
            </p:nvSpPr>
            <p:spPr bwMode="auto">
              <a:xfrm>
                <a:off x="9569450" y="4773613"/>
                <a:ext cx="50800" cy="3810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8"/>
              <p:cNvSpPr>
                <a:spLocks noEditPoints="1"/>
              </p:cNvSpPr>
              <p:nvPr userDrawn="1"/>
            </p:nvSpPr>
            <p:spPr bwMode="auto">
              <a:xfrm>
                <a:off x="9683750" y="4765676"/>
                <a:ext cx="395288" cy="396875"/>
              </a:xfrm>
              <a:custGeom>
                <a:avLst/>
                <a:gdLst>
                  <a:gd name="T0" fmla="*/ 125 w 249"/>
                  <a:gd name="T1" fmla="*/ 31 h 250"/>
                  <a:gd name="T2" fmla="*/ 95 w 249"/>
                  <a:gd name="T3" fmla="*/ 35 h 250"/>
                  <a:gd name="T4" fmla="*/ 70 w 249"/>
                  <a:gd name="T5" fmla="*/ 49 h 250"/>
                  <a:gd name="T6" fmla="*/ 51 w 249"/>
                  <a:gd name="T7" fmla="*/ 68 h 250"/>
                  <a:gd name="T8" fmla="*/ 39 w 249"/>
                  <a:gd name="T9" fmla="*/ 96 h 250"/>
                  <a:gd name="T10" fmla="*/ 35 w 249"/>
                  <a:gd name="T11" fmla="*/ 124 h 250"/>
                  <a:gd name="T12" fmla="*/ 39 w 249"/>
                  <a:gd name="T13" fmla="*/ 154 h 250"/>
                  <a:gd name="T14" fmla="*/ 51 w 249"/>
                  <a:gd name="T15" fmla="*/ 182 h 250"/>
                  <a:gd name="T16" fmla="*/ 70 w 249"/>
                  <a:gd name="T17" fmla="*/ 201 h 250"/>
                  <a:gd name="T18" fmla="*/ 95 w 249"/>
                  <a:gd name="T19" fmla="*/ 215 h 250"/>
                  <a:gd name="T20" fmla="*/ 125 w 249"/>
                  <a:gd name="T21" fmla="*/ 220 h 250"/>
                  <a:gd name="T22" fmla="*/ 156 w 249"/>
                  <a:gd name="T23" fmla="*/ 215 h 250"/>
                  <a:gd name="T24" fmla="*/ 179 w 249"/>
                  <a:gd name="T25" fmla="*/ 201 h 250"/>
                  <a:gd name="T26" fmla="*/ 198 w 249"/>
                  <a:gd name="T27" fmla="*/ 182 h 250"/>
                  <a:gd name="T28" fmla="*/ 212 w 249"/>
                  <a:gd name="T29" fmla="*/ 154 h 250"/>
                  <a:gd name="T30" fmla="*/ 214 w 249"/>
                  <a:gd name="T31" fmla="*/ 124 h 250"/>
                  <a:gd name="T32" fmla="*/ 212 w 249"/>
                  <a:gd name="T33" fmla="*/ 96 h 250"/>
                  <a:gd name="T34" fmla="*/ 198 w 249"/>
                  <a:gd name="T35" fmla="*/ 68 h 250"/>
                  <a:gd name="T36" fmla="*/ 179 w 249"/>
                  <a:gd name="T37" fmla="*/ 49 h 250"/>
                  <a:gd name="T38" fmla="*/ 156 w 249"/>
                  <a:gd name="T39" fmla="*/ 35 h 250"/>
                  <a:gd name="T40" fmla="*/ 125 w 249"/>
                  <a:gd name="T41" fmla="*/ 31 h 250"/>
                  <a:gd name="T42" fmla="*/ 125 w 249"/>
                  <a:gd name="T43" fmla="*/ 0 h 250"/>
                  <a:gd name="T44" fmla="*/ 165 w 249"/>
                  <a:gd name="T45" fmla="*/ 5 h 250"/>
                  <a:gd name="T46" fmla="*/ 200 w 249"/>
                  <a:gd name="T47" fmla="*/ 24 h 250"/>
                  <a:gd name="T48" fmla="*/ 226 w 249"/>
                  <a:gd name="T49" fmla="*/ 49 h 250"/>
                  <a:gd name="T50" fmla="*/ 244 w 249"/>
                  <a:gd name="T51" fmla="*/ 84 h 250"/>
                  <a:gd name="T52" fmla="*/ 249 w 249"/>
                  <a:gd name="T53" fmla="*/ 124 h 250"/>
                  <a:gd name="T54" fmla="*/ 244 w 249"/>
                  <a:gd name="T55" fmla="*/ 166 h 250"/>
                  <a:gd name="T56" fmla="*/ 226 w 249"/>
                  <a:gd name="T57" fmla="*/ 201 h 250"/>
                  <a:gd name="T58" fmla="*/ 200 w 249"/>
                  <a:gd name="T59" fmla="*/ 227 h 250"/>
                  <a:gd name="T60" fmla="*/ 165 w 249"/>
                  <a:gd name="T61" fmla="*/ 245 h 250"/>
                  <a:gd name="T62" fmla="*/ 125 w 249"/>
                  <a:gd name="T63" fmla="*/ 250 h 250"/>
                  <a:gd name="T64" fmla="*/ 84 w 249"/>
                  <a:gd name="T65" fmla="*/ 245 h 250"/>
                  <a:gd name="T66" fmla="*/ 49 w 249"/>
                  <a:gd name="T67" fmla="*/ 227 h 250"/>
                  <a:gd name="T68" fmla="*/ 23 w 249"/>
                  <a:gd name="T69" fmla="*/ 201 h 250"/>
                  <a:gd name="T70" fmla="*/ 7 w 249"/>
                  <a:gd name="T71" fmla="*/ 166 h 250"/>
                  <a:gd name="T72" fmla="*/ 0 w 249"/>
                  <a:gd name="T73" fmla="*/ 124 h 250"/>
                  <a:gd name="T74" fmla="*/ 7 w 249"/>
                  <a:gd name="T75" fmla="*/ 84 h 250"/>
                  <a:gd name="T76" fmla="*/ 23 w 249"/>
                  <a:gd name="T77" fmla="*/ 49 h 250"/>
                  <a:gd name="T78" fmla="*/ 49 w 249"/>
                  <a:gd name="T79" fmla="*/ 24 h 250"/>
                  <a:gd name="T80" fmla="*/ 84 w 249"/>
                  <a:gd name="T81" fmla="*/ 5 h 250"/>
                  <a:gd name="T82" fmla="*/ 125 w 249"/>
                  <a:gd name="T8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0">
                    <a:moveTo>
                      <a:pt x="125" y="31"/>
                    </a:moveTo>
                    <a:lnTo>
                      <a:pt x="95" y="35"/>
                    </a:lnTo>
                    <a:lnTo>
                      <a:pt x="70" y="49"/>
                    </a:lnTo>
                    <a:lnTo>
                      <a:pt x="51" y="68"/>
                    </a:lnTo>
                    <a:lnTo>
                      <a:pt x="39" y="96"/>
                    </a:lnTo>
                    <a:lnTo>
                      <a:pt x="35" y="124"/>
                    </a:lnTo>
                    <a:lnTo>
                      <a:pt x="39" y="154"/>
                    </a:lnTo>
                    <a:lnTo>
                      <a:pt x="51" y="182"/>
                    </a:lnTo>
                    <a:lnTo>
                      <a:pt x="70" y="201"/>
                    </a:lnTo>
                    <a:lnTo>
                      <a:pt x="95" y="215"/>
                    </a:lnTo>
                    <a:lnTo>
                      <a:pt x="125" y="220"/>
                    </a:lnTo>
                    <a:lnTo>
                      <a:pt x="156" y="215"/>
                    </a:lnTo>
                    <a:lnTo>
                      <a:pt x="179" y="201"/>
                    </a:lnTo>
                    <a:lnTo>
                      <a:pt x="198" y="182"/>
                    </a:lnTo>
                    <a:lnTo>
                      <a:pt x="212" y="154"/>
                    </a:lnTo>
                    <a:lnTo>
                      <a:pt x="214" y="124"/>
                    </a:lnTo>
                    <a:lnTo>
                      <a:pt x="212" y="96"/>
                    </a:lnTo>
                    <a:lnTo>
                      <a:pt x="198" y="68"/>
                    </a:lnTo>
                    <a:lnTo>
                      <a:pt x="179" y="49"/>
                    </a:lnTo>
                    <a:lnTo>
                      <a:pt x="156" y="35"/>
                    </a:lnTo>
                    <a:lnTo>
                      <a:pt x="125" y="31"/>
                    </a:lnTo>
                    <a:close/>
                    <a:moveTo>
                      <a:pt x="125" y="0"/>
                    </a:moveTo>
                    <a:lnTo>
                      <a:pt x="165" y="5"/>
                    </a:lnTo>
                    <a:lnTo>
                      <a:pt x="200" y="24"/>
                    </a:lnTo>
                    <a:lnTo>
                      <a:pt x="226" y="49"/>
                    </a:lnTo>
                    <a:lnTo>
                      <a:pt x="244" y="84"/>
                    </a:lnTo>
                    <a:lnTo>
                      <a:pt x="249" y="124"/>
                    </a:lnTo>
                    <a:lnTo>
                      <a:pt x="244" y="166"/>
                    </a:lnTo>
                    <a:lnTo>
                      <a:pt x="226" y="201"/>
                    </a:lnTo>
                    <a:lnTo>
                      <a:pt x="200" y="227"/>
                    </a:lnTo>
                    <a:lnTo>
                      <a:pt x="165" y="245"/>
                    </a:lnTo>
                    <a:lnTo>
                      <a:pt x="125" y="250"/>
                    </a:lnTo>
                    <a:lnTo>
                      <a:pt x="84" y="245"/>
                    </a:lnTo>
                    <a:lnTo>
                      <a:pt x="49" y="227"/>
                    </a:lnTo>
                    <a:lnTo>
                      <a:pt x="23" y="201"/>
                    </a:lnTo>
                    <a:lnTo>
                      <a:pt x="7" y="166"/>
                    </a:lnTo>
                    <a:lnTo>
                      <a:pt x="0" y="124"/>
                    </a:lnTo>
                    <a:lnTo>
                      <a:pt x="7" y="84"/>
                    </a:lnTo>
                    <a:lnTo>
                      <a:pt x="23" y="49"/>
                    </a:lnTo>
                    <a:lnTo>
                      <a:pt x="49" y="24"/>
                    </a:lnTo>
                    <a:lnTo>
                      <a:pt x="84"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9"/>
              <p:cNvSpPr>
                <a:spLocks/>
              </p:cNvSpPr>
              <p:nvPr userDrawn="1"/>
            </p:nvSpPr>
            <p:spPr bwMode="auto">
              <a:xfrm>
                <a:off x="10152063" y="4773613"/>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30"/>
              <p:cNvSpPr>
                <a:spLocks/>
              </p:cNvSpPr>
              <p:nvPr userDrawn="1"/>
            </p:nvSpPr>
            <p:spPr bwMode="auto">
              <a:xfrm>
                <a:off x="10547350" y="4765676"/>
                <a:ext cx="252413" cy="396875"/>
              </a:xfrm>
              <a:custGeom>
                <a:avLst/>
                <a:gdLst>
                  <a:gd name="T0" fmla="*/ 89 w 159"/>
                  <a:gd name="T1" fmla="*/ 0 h 250"/>
                  <a:gd name="T2" fmla="*/ 114 w 159"/>
                  <a:gd name="T3" fmla="*/ 3 h 250"/>
                  <a:gd name="T4" fmla="*/ 138 w 159"/>
                  <a:gd name="T5" fmla="*/ 10 h 250"/>
                  <a:gd name="T6" fmla="*/ 156 w 159"/>
                  <a:gd name="T7" fmla="*/ 26 h 250"/>
                  <a:gd name="T8" fmla="*/ 131 w 159"/>
                  <a:gd name="T9" fmla="*/ 52 h 250"/>
                  <a:gd name="T10" fmla="*/ 114 w 159"/>
                  <a:gd name="T11" fmla="*/ 35 h 250"/>
                  <a:gd name="T12" fmla="*/ 89 w 159"/>
                  <a:gd name="T13" fmla="*/ 31 h 250"/>
                  <a:gd name="T14" fmla="*/ 66 w 159"/>
                  <a:gd name="T15" fmla="*/ 33 h 250"/>
                  <a:gd name="T16" fmla="*/ 52 w 159"/>
                  <a:gd name="T17" fmla="*/ 42 h 250"/>
                  <a:gd name="T18" fmla="*/ 45 w 159"/>
                  <a:gd name="T19" fmla="*/ 54 h 250"/>
                  <a:gd name="T20" fmla="*/ 42 w 159"/>
                  <a:gd name="T21" fmla="*/ 66 h 250"/>
                  <a:gd name="T22" fmla="*/ 47 w 159"/>
                  <a:gd name="T23" fmla="*/ 84 h 250"/>
                  <a:gd name="T24" fmla="*/ 56 w 159"/>
                  <a:gd name="T25" fmla="*/ 94 h 250"/>
                  <a:gd name="T26" fmla="*/ 73 w 159"/>
                  <a:gd name="T27" fmla="*/ 103 h 250"/>
                  <a:gd name="T28" fmla="*/ 91 w 159"/>
                  <a:gd name="T29" fmla="*/ 110 h 250"/>
                  <a:gd name="T30" fmla="*/ 110 w 159"/>
                  <a:gd name="T31" fmla="*/ 115 h 250"/>
                  <a:gd name="T32" fmla="*/ 128 w 159"/>
                  <a:gd name="T33" fmla="*/ 124 h 250"/>
                  <a:gd name="T34" fmla="*/ 145 w 159"/>
                  <a:gd name="T35" fmla="*/ 136 h 250"/>
                  <a:gd name="T36" fmla="*/ 156 w 159"/>
                  <a:gd name="T37" fmla="*/ 152 h 250"/>
                  <a:gd name="T38" fmla="*/ 159 w 159"/>
                  <a:gd name="T39" fmla="*/ 178 h 250"/>
                  <a:gd name="T40" fmla="*/ 156 w 159"/>
                  <a:gd name="T41" fmla="*/ 203 h 250"/>
                  <a:gd name="T42" fmla="*/ 145 w 159"/>
                  <a:gd name="T43" fmla="*/ 222 h 250"/>
                  <a:gd name="T44" fmla="*/ 126 w 159"/>
                  <a:gd name="T45" fmla="*/ 238 h 250"/>
                  <a:gd name="T46" fmla="*/ 103 w 159"/>
                  <a:gd name="T47" fmla="*/ 248 h 250"/>
                  <a:gd name="T48" fmla="*/ 77 w 159"/>
                  <a:gd name="T49" fmla="*/ 250 h 250"/>
                  <a:gd name="T50" fmla="*/ 47 w 159"/>
                  <a:gd name="T51" fmla="*/ 248 h 250"/>
                  <a:gd name="T52" fmla="*/ 21 w 159"/>
                  <a:gd name="T53" fmla="*/ 236 h 250"/>
                  <a:gd name="T54" fmla="*/ 0 w 159"/>
                  <a:gd name="T55" fmla="*/ 217 h 250"/>
                  <a:gd name="T56" fmla="*/ 26 w 159"/>
                  <a:gd name="T57" fmla="*/ 194 h 250"/>
                  <a:gd name="T58" fmla="*/ 40 w 159"/>
                  <a:gd name="T59" fmla="*/ 210 h 250"/>
                  <a:gd name="T60" fmla="*/ 59 w 159"/>
                  <a:gd name="T61" fmla="*/ 217 h 250"/>
                  <a:gd name="T62" fmla="*/ 77 w 159"/>
                  <a:gd name="T63" fmla="*/ 220 h 250"/>
                  <a:gd name="T64" fmla="*/ 93 w 159"/>
                  <a:gd name="T65" fmla="*/ 217 h 250"/>
                  <a:gd name="T66" fmla="*/ 110 w 159"/>
                  <a:gd name="T67" fmla="*/ 210 h 250"/>
                  <a:gd name="T68" fmla="*/ 121 w 159"/>
                  <a:gd name="T69" fmla="*/ 199 h 250"/>
                  <a:gd name="T70" fmla="*/ 126 w 159"/>
                  <a:gd name="T71" fmla="*/ 180 h 250"/>
                  <a:gd name="T72" fmla="*/ 121 w 159"/>
                  <a:gd name="T73" fmla="*/ 166 h 250"/>
                  <a:gd name="T74" fmla="*/ 110 w 159"/>
                  <a:gd name="T75" fmla="*/ 154 h 250"/>
                  <a:gd name="T76" fmla="*/ 96 w 159"/>
                  <a:gd name="T77" fmla="*/ 147 h 250"/>
                  <a:gd name="T78" fmla="*/ 77 w 159"/>
                  <a:gd name="T79" fmla="*/ 140 h 250"/>
                  <a:gd name="T80" fmla="*/ 56 w 159"/>
                  <a:gd name="T81" fmla="*/ 133 h 250"/>
                  <a:gd name="T82" fmla="*/ 38 w 159"/>
                  <a:gd name="T83" fmla="*/ 126 h 250"/>
                  <a:gd name="T84" fmla="*/ 21 w 159"/>
                  <a:gd name="T85" fmla="*/ 112 h 250"/>
                  <a:gd name="T86" fmla="*/ 12 w 159"/>
                  <a:gd name="T87" fmla="*/ 94 h 250"/>
                  <a:gd name="T88" fmla="*/ 7 w 159"/>
                  <a:gd name="T89" fmla="*/ 66 h 250"/>
                  <a:gd name="T90" fmla="*/ 10 w 159"/>
                  <a:gd name="T91" fmla="*/ 49 h 250"/>
                  <a:gd name="T92" fmla="*/ 19 w 159"/>
                  <a:gd name="T93" fmla="*/ 31 h 250"/>
                  <a:gd name="T94" fmla="*/ 35 w 159"/>
                  <a:gd name="T95" fmla="*/ 14 h 250"/>
                  <a:gd name="T96" fmla="*/ 59 w 159"/>
                  <a:gd name="T97" fmla="*/ 3 h 250"/>
                  <a:gd name="T98" fmla="*/ 89 w 159"/>
                  <a:gd name="T9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250">
                    <a:moveTo>
                      <a:pt x="89" y="0"/>
                    </a:moveTo>
                    <a:lnTo>
                      <a:pt x="114" y="3"/>
                    </a:lnTo>
                    <a:lnTo>
                      <a:pt x="138" y="10"/>
                    </a:lnTo>
                    <a:lnTo>
                      <a:pt x="156" y="26"/>
                    </a:lnTo>
                    <a:lnTo>
                      <a:pt x="131" y="52"/>
                    </a:lnTo>
                    <a:lnTo>
                      <a:pt x="114" y="35"/>
                    </a:lnTo>
                    <a:lnTo>
                      <a:pt x="89" y="31"/>
                    </a:lnTo>
                    <a:lnTo>
                      <a:pt x="66" y="33"/>
                    </a:lnTo>
                    <a:lnTo>
                      <a:pt x="52" y="42"/>
                    </a:lnTo>
                    <a:lnTo>
                      <a:pt x="45" y="54"/>
                    </a:lnTo>
                    <a:lnTo>
                      <a:pt x="42" y="66"/>
                    </a:lnTo>
                    <a:lnTo>
                      <a:pt x="47" y="84"/>
                    </a:lnTo>
                    <a:lnTo>
                      <a:pt x="56" y="94"/>
                    </a:lnTo>
                    <a:lnTo>
                      <a:pt x="73" y="103"/>
                    </a:lnTo>
                    <a:lnTo>
                      <a:pt x="91" y="110"/>
                    </a:lnTo>
                    <a:lnTo>
                      <a:pt x="110" y="115"/>
                    </a:lnTo>
                    <a:lnTo>
                      <a:pt x="128" y="124"/>
                    </a:lnTo>
                    <a:lnTo>
                      <a:pt x="145" y="136"/>
                    </a:lnTo>
                    <a:lnTo>
                      <a:pt x="156" y="152"/>
                    </a:lnTo>
                    <a:lnTo>
                      <a:pt x="159" y="178"/>
                    </a:lnTo>
                    <a:lnTo>
                      <a:pt x="156" y="203"/>
                    </a:lnTo>
                    <a:lnTo>
                      <a:pt x="145" y="222"/>
                    </a:lnTo>
                    <a:lnTo>
                      <a:pt x="126" y="238"/>
                    </a:lnTo>
                    <a:lnTo>
                      <a:pt x="103" y="248"/>
                    </a:lnTo>
                    <a:lnTo>
                      <a:pt x="77" y="250"/>
                    </a:lnTo>
                    <a:lnTo>
                      <a:pt x="47" y="248"/>
                    </a:lnTo>
                    <a:lnTo>
                      <a:pt x="21" y="236"/>
                    </a:lnTo>
                    <a:lnTo>
                      <a:pt x="0" y="217"/>
                    </a:lnTo>
                    <a:lnTo>
                      <a:pt x="26" y="194"/>
                    </a:lnTo>
                    <a:lnTo>
                      <a:pt x="40" y="210"/>
                    </a:lnTo>
                    <a:lnTo>
                      <a:pt x="59" y="217"/>
                    </a:lnTo>
                    <a:lnTo>
                      <a:pt x="77" y="220"/>
                    </a:lnTo>
                    <a:lnTo>
                      <a:pt x="93" y="217"/>
                    </a:lnTo>
                    <a:lnTo>
                      <a:pt x="110" y="210"/>
                    </a:lnTo>
                    <a:lnTo>
                      <a:pt x="121" y="199"/>
                    </a:lnTo>
                    <a:lnTo>
                      <a:pt x="126" y="180"/>
                    </a:lnTo>
                    <a:lnTo>
                      <a:pt x="121" y="166"/>
                    </a:lnTo>
                    <a:lnTo>
                      <a:pt x="110" y="154"/>
                    </a:lnTo>
                    <a:lnTo>
                      <a:pt x="96" y="147"/>
                    </a:lnTo>
                    <a:lnTo>
                      <a:pt x="77" y="140"/>
                    </a:lnTo>
                    <a:lnTo>
                      <a:pt x="56" y="133"/>
                    </a:lnTo>
                    <a:lnTo>
                      <a:pt x="38" y="126"/>
                    </a:lnTo>
                    <a:lnTo>
                      <a:pt x="21" y="112"/>
                    </a:lnTo>
                    <a:lnTo>
                      <a:pt x="12" y="94"/>
                    </a:lnTo>
                    <a:lnTo>
                      <a:pt x="7" y="66"/>
                    </a:lnTo>
                    <a:lnTo>
                      <a:pt x="10" y="49"/>
                    </a:lnTo>
                    <a:lnTo>
                      <a:pt x="19" y="31"/>
                    </a:lnTo>
                    <a:lnTo>
                      <a:pt x="35" y="14"/>
                    </a:lnTo>
                    <a:lnTo>
                      <a:pt x="59" y="3"/>
                    </a:lnTo>
                    <a:lnTo>
                      <a:pt x="8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1"/>
              <p:cNvSpPr>
                <a:spLocks/>
              </p:cNvSpPr>
              <p:nvPr userDrawn="1"/>
            </p:nvSpPr>
            <p:spPr bwMode="auto">
              <a:xfrm>
                <a:off x="4743450" y="5280026"/>
                <a:ext cx="239713" cy="382588"/>
              </a:xfrm>
              <a:custGeom>
                <a:avLst/>
                <a:gdLst>
                  <a:gd name="T0" fmla="*/ 0 w 151"/>
                  <a:gd name="T1" fmla="*/ 0 h 241"/>
                  <a:gd name="T2" fmla="*/ 151 w 151"/>
                  <a:gd name="T3" fmla="*/ 0 h 241"/>
                  <a:gd name="T4" fmla="*/ 151 w 151"/>
                  <a:gd name="T5" fmla="*/ 31 h 241"/>
                  <a:gd name="T6" fmla="*/ 33 w 151"/>
                  <a:gd name="T7" fmla="*/ 31 h 241"/>
                  <a:gd name="T8" fmla="*/ 33 w 151"/>
                  <a:gd name="T9" fmla="*/ 105 h 241"/>
                  <a:gd name="T10" fmla="*/ 142 w 151"/>
                  <a:gd name="T11" fmla="*/ 105 h 241"/>
                  <a:gd name="T12" fmla="*/ 142 w 151"/>
                  <a:gd name="T13" fmla="*/ 136 h 241"/>
                  <a:gd name="T14" fmla="*/ 33 w 151"/>
                  <a:gd name="T15" fmla="*/ 136 h 241"/>
                  <a:gd name="T16" fmla="*/ 33 w 151"/>
                  <a:gd name="T17" fmla="*/ 241 h 241"/>
                  <a:gd name="T18" fmla="*/ 0 w 151"/>
                  <a:gd name="T19" fmla="*/ 241 h 241"/>
                  <a:gd name="T20" fmla="*/ 0 w 151"/>
                  <a:gd name="T2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241">
                    <a:moveTo>
                      <a:pt x="0" y="0"/>
                    </a:moveTo>
                    <a:lnTo>
                      <a:pt x="151" y="0"/>
                    </a:lnTo>
                    <a:lnTo>
                      <a:pt x="151" y="31"/>
                    </a:lnTo>
                    <a:lnTo>
                      <a:pt x="33" y="31"/>
                    </a:lnTo>
                    <a:lnTo>
                      <a:pt x="33" y="105"/>
                    </a:lnTo>
                    <a:lnTo>
                      <a:pt x="142" y="105"/>
                    </a:lnTo>
                    <a:lnTo>
                      <a:pt x="142" y="136"/>
                    </a:lnTo>
                    <a:lnTo>
                      <a:pt x="33" y="136"/>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2"/>
              <p:cNvSpPr>
                <a:spLocks noEditPoints="1"/>
              </p:cNvSpPr>
              <p:nvPr userDrawn="1"/>
            </p:nvSpPr>
            <p:spPr bwMode="auto">
              <a:xfrm>
                <a:off x="5021263" y="5268913"/>
                <a:ext cx="395288" cy="400050"/>
              </a:xfrm>
              <a:custGeom>
                <a:avLst/>
                <a:gdLst>
                  <a:gd name="T0" fmla="*/ 125 w 249"/>
                  <a:gd name="T1" fmla="*/ 33 h 252"/>
                  <a:gd name="T2" fmla="*/ 95 w 249"/>
                  <a:gd name="T3" fmla="*/ 38 h 252"/>
                  <a:gd name="T4" fmla="*/ 70 w 249"/>
                  <a:gd name="T5" fmla="*/ 49 h 252"/>
                  <a:gd name="T6" fmla="*/ 51 w 249"/>
                  <a:gd name="T7" fmla="*/ 70 h 252"/>
                  <a:gd name="T8" fmla="*/ 39 w 249"/>
                  <a:gd name="T9" fmla="*/ 98 h 252"/>
                  <a:gd name="T10" fmla="*/ 35 w 249"/>
                  <a:gd name="T11" fmla="*/ 126 h 252"/>
                  <a:gd name="T12" fmla="*/ 39 w 249"/>
                  <a:gd name="T13" fmla="*/ 157 h 252"/>
                  <a:gd name="T14" fmla="*/ 51 w 249"/>
                  <a:gd name="T15" fmla="*/ 182 h 252"/>
                  <a:gd name="T16" fmla="*/ 70 w 249"/>
                  <a:gd name="T17" fmla="*/ 203 h 252"/>
                  <a:gd name="T18" fmla="*/ 95 w 249"/>
                  <a:gd name="T19" fmla="*/ 217 h 252"/>
                  <a:gd name="T20" fmla="*/ 125 w 249"/>
                  <a:gd name="T21" fmla="*/ 222 h 252"/>
                  <a:gd name="T22" fmla="*/ 156 w 249"/>
                  <a:gd name="T23" fmla="*/ 217 h 252"/>
                  <a:gd name="T24" fmla="*/ 179 w 249"/>
                  <a:gd name="T25" fmla="*/ 203 h 252"/>
                  <a:gd name="T26" fmla="*/ 200 w 249"/>
                  <a:gd name="T27" fmla="*/ 182 h 252"/>
                  <a:gd name="T28" fmla="*/ 212 w 249"/>
                  <a:gd name="T29" fmla="*/ 157 h 252"/>
                  <a:gd name="T30" fmla="*/ 214 w 249"/>
                  <a:gd name="T31" fmla="*/ 126 h 252"/>
                  <a:gd name="T32" fmla="*/ 212 w 249"/>
                  <a:gd name="T33" fmla="*/ 98 h 252"/>
                  <a:gd name="T34" fmla="*/ 200 w 249"/>
                  <a:gd name="T35" fmla="*/ 70 h 252"/>
                  <a:gd name="T36" fmla="*/ 179 w 249"/>
                  <a:gd name="T37" fmla="*/ 49 h 252"/>
                  <a:gd name="T38" fmla="*/ 156 w 249"/>
                  <a:gd name="T39" fmla="*/ 38 h 252"/>
                  <a:gd name="T40" fmla="*/ 125 w 249"/>
                  <a:gd name="T41" fmla="*/ 33 h 252"/>
                  <a:gd name="T42" fmla="*/ 125 w 249"/>
                  <a:gd name="T43" fmla="*/ 0 h 252"/>
                  <a:gd name="T44" fmla="*/ 165 w 249"/>
                  <a:gd name="T45" fmla="*/ 7 h 252"/>
                  <a:gd name="T46" fmla="*/ 200 w 249"/>
                  <a:gd name="T47" fmla="*/ 26 h 252"/>
                  <a:gd name="T48" fmla="*/ 226 w 249"/>
                  <a:gd name="T49" fmla="*/ 52 h 252"/>
                  <a:gd name="T50" fmla="*/ 244 w 249"/>
                  <a:gd name="T51" fmla="*/ 87 h 252"/>
                  <a:gd name="T52" fmla="*/ 249 w 249"/>
                  <a:gd name="T53" fmla="*/ 126 h 252"/>
                  <a:gd name="T54" fmla="*/ 244 w 249"/>
                  <a:gd name="T55" fmla="*/ 168 h 252"/>
                  <a:gd name="T56" fmla="*/ 226 w 249"/>
                  <a:gd name="T57" fmla="*/ 203 h 252"/>
                  <a:gd name="T58" fmla="*/ 200 w 249"/>
                  <a:gd name="T59" fmla="*/ 229 h 252"/>
                  <a:gd name="T60" fmla="*/ 165 w 249"/>
                  <a:gd name="T61" fmla="*/ 248 h 252"/>
                  <a:gd name="T62" fmla="*/ 125 w 249"/>
                  <a:gd name="T63" fmla="*/ 252 h 252"/>
                  <a:gd name="T64" fmla="*/ 84 w 249"/>
                  <a:gd name="T65" fmla="*/ 248 h 252"/>
                  <a:gd name="T66" fmla="*/ 49 w 249"/>
                  <a:gd name="T67" fmla="*/ 229 h 252"/>
                  <a:gd name="T68" fmla="*/ 23 w 249"/>
                  <a:gd name="T69" fmla="*/ 203 h 252"/>
                  <a:gd name="T70" fmla="*/ 7 w 249"/>
                  <a:gd name="T71" fmla="*/ 168 h 252"/>
                  <a:gd name="T72" fmla="*/ 0 w 249"/>
                  <a:gd name="T73" fmla="*/ 126 h 252"/>
                  <a:gd name="T74" fmla="*/ 7 w 249"/>
                  <a:gd name="T75" fmla="*/ 87 h 252"/>
                  <a:gd name="T76" fmla="*/ 23 w 249"/>
                  <a:gd name="T77" fmla="*/ 52 h 252"/>
                  <a:gd name="T78" fmla="*/ 49 w 249"/>
                  <a:gd name="T79" fmla="*/ 26 h 252"/>
                  <a:gd name="T80" fmla="*/ 84 w 249"/>
                  <a:gd name="T81" fmla="*/ 7 h 252"/>
                  <a:gd name="T82" fmla="*/ 125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5" y="33"/>
                    </a:moveTo>
                    <a:lnTo>
                      <a:pt x="95" y="38"/>
                    </a:lnTo>
                    <a:lnTo>
                      <a:pt x="70" y="49"/>
                    </a:lnTo>
                    <a:lnTo>
                      <a:pt x="51" y="70"/>
                    </a:lnTo>
                    <a:lnTo>
                      <a:pt x="39" y="98"/>
                    </a:lnTo>
                    <a:lnTo>
                      <a:pt x="35" y="126"/>
                    </a:lnTo>
                    <a:lnTo>
                      <a:pt x="39" y="157"/>
                    </a:lnTo>
                    <a:lnTo>
                      <a:pt x="51" y="182"/>
                    </a:lnTo>
                    <a:lnTo>
                      <a:pt x="70" y="203"/>
                    </a:lnTo>
                    <a:lnTo>
                      <a:pt x="95" y="217"/>
                    </a:lnTo>
                    <a:lnTo>
                      <a:pt x="125" y="222"/>
                    </a:lnTo>
                    <a:lnTo>
                      <a:pt x="156" y="217"/>
                    </a:lnTo>
                    <a:lnTo>
                      <a:pt x="179" y="203"/>
                    </a:lnTo>
                    <a:lnTo>
                      <a:pt x="200" y="182"/>
                    </a:lnTo>
                    <a:lnTo>
                      <a:pt x="212" y="157"/>
                    </a:lnTo>
                    <a:lnTo>
                      <a:pt x="214" y="126"/>
                    </a:lnTo>
                    <a:lnTo>
                      <a:pt x="212" y="98"/>
                    </a:lnTo>
                    <a:lnTo>
                      <a:pt x="200" y="70"/>
                    </a:lnTo>
                    <a:lnTo>
                      <a:pt x="179" y="49"/>
                    </a:lnTo>
                    <a:lnTo>
                      <a:pt x="156" y="38"/>
                    </a:lnTo>
                    <a:lnTo>
                      <a:pt x="125" y="33"/>
                    </a:lnTo>
                    <a:close/>
                    <a:moveTo>
                      <a:pt x="125" y="0"/>
                    </a:moveTo>
                    <a:lnTo>
                      <a:pt x="165" y="7"/>
                    </a:lnTo>
                    <a:lnTo>
                      <a:pt x="200" y="26"/>
                    </a:lnTo>
                    <a:lnTo>
                      <a:pt x="226" y="52"/>
                    </a:lnTo>
                    <a:lnTo>
                      <a:pt x="244" y="87"/>
                    </a:lnTo>
                    <a:lnTo>
                      <a:pt x="249" y="126"/>
                    </a:lnTo>
                    <a:lnTo>
                      <a:pt x="244" y="168"/>
                    </a:lnTo>
                    <a:lnTo>
                      <a:pt x="226" y="203"/>
                    </a:lnTo>
                    <a:lnTo>
                      <a:pt x="200" y="229"/>
                    </a:lnTo>
                    <a:lnTo>
                      <a:pt x="165" y="248"/>
                    </a:lnTo>
                    <a:lnTo>
                      <a:pt x="125" y="252"/>
                    </a:lnTo>
                    <a:lnTo>
                      <a:pt x="84" y="248"/>
                    </a:lnTo>
                    <a:lnTo>
                      <a:pt x="49" y="229"/>
                    </a:lnTo>
                    <a:lnTo>
                      <a:pt x="23" y="203"/>
                    </a:lnTo>
                    <a:lnTo>
                      <a:pt x="7" y="168"/>
                    </a:lnTo>
                    <a:lnTo>
                      <a:pt x="0" y="126"/>
                    </a:lnTo>
                    <a:lnTo>
                      <a:pt x="7" y="87"/>
                    </a:lnTo>
                    <a:lnTo>
                      <a:pt x="23" y="52"/>
                    </a:lnTo>
                    <a:lnTo>
                      <a:pt x="49" y="26"/>
                    </a:lnTo>
                    <a:lnTo>
                      <a:pt x="84" y="7"/>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3"/>
              <p:cNvSpPr>
                <a:spLocks noEditPoints="1"/>
              </p:cNvSpPr>
              <p:nvPr userDrawn="1"/>
            </p:nvSpPr>
            <p:spPr bwMode="auto">
              <a:xfrm>
                <a:off x="5483225" y="5280026"/>
                <a:ext cx="269875" cy="382588"/>
              </a:xfrm>
              <a:custGeom>
                <a:avLst/>
                <a:gdLst>
                  <a:gd name="T0" fmla="*/ 32 w 170"/>
                  <a:gd name="T1" fmla="*/ 28 h 241"/>
                  <a:gd name="T2" fmla="*/ 32 w 170"/>
                  <a:gd name="T3" fmla="*/ 105 h 241"/>
                  <a:gd name="T4" fmla="*/ 74 w 170"/>
                  <a:gd name="T5" fmla="*/ 105 h 241"/>
                  <a:gd name="T6" fmla="*/ 90 w 170"/>
                  <a:gd name="T7" fmla="*/ 105 h 241"/>
                  <a:gd name="T8" fmla="*/ 104 w 170"/>
                  <a:gd name="T9" fmla="*/ 101 h 241"/>
                  <a:gd name="T10" fmla="*/ 116 w 170"/>
                  <a:gd name="T11" fmla="*/ 96 h 241"/>
                  <a:gd name="T12" fmla="*/ 123 w 170"/>
                  <a:gd name="T13" fmla="*/ 84 h 241"/>
                  <a:gd name="T14" fmla="*/ 125 w 170"/>
                  <a:gd name="T15" fmla="*/ 68 h 241"/>
                  <a:gd name="T16" fmla="*/ 123 w 170"/>
                  <a:gd name="T17" fmla="*/ 52 h 241"/>
                  <a:gd name="T18" fmla="*/ 116 w 170"/>
                  <a:gd name="T19" fmla="*/ 40 h 241"/>
                  <a:gd name="T20" fmla="*/ 104 w 170"/>
                  <a:gd name="T21" fmla="*/ 33 h 241"/>
                  <a:gd name="T22" fmla="*/ 90 w 170"/>
                  <a:gd name="T23" fmla="*/ 31 h 241"/>
                  <a:gd name="T24" fmla="*/ 74 w 170"/>
                  <a:gd name="T25" fmla="*/ 28 h 241"/>
                  <a:gd name="T26" fmla="*/ 32 w 170"/>
                  <a:gd name="T27" fmla="*/ 28 h 241"/>
                  <a:gd name="T28" fmla="*/ 0 w 170"/>
                  <a:gd name="T29" fmla="*/ 0 h 241"/>
                  <a:gd name="T30" fmla="*/ 83 w 170"/>
                  <a:gd name="T31" fmla="*/ 0 h 241"/>
                  <a:gd name="T32" fmla="*/ 111 w 170"/>
                  <a:gd name="T33" fmla="*/ 3 h 241"/>
                  <a:gd name="T34" fmla="*/ 130 w 170"/>
                  <a:gd name="T35" fmla="*/ 12 h 241"/>
                  <a:gd name="T36" fmla="*/ 144 w 170"/>
                  <a:gd name="T37" fmla="*/ 24 h 241"/>
                  <a:gd name="T38" fmla="*/ 153 w 170"/>
                  <a:gd name="T39" fmla="*/ 38 h 241"/>
                  <a:gd name="T40" fmla="*/ 158 w 170"/>
                  <a:gd name="T41" fmla="*/ 52 h 241"/>
                  <a:gd name="T42" fmla="*/ 160 w 170"/>
                  <a:gd name="T43" fmla="*/ 68 h 241"/>
                  <a:gd name="T44" fmla="*/ 156 w 170"/>
                  <a:gd name="T45" fmla="*/ 89 h 241"/>
                  <a:gd name="T46" fmla="*/ 144 w 170"/>
                  <a:gd name="T47" fmla="*/ 110 h 241"/>
                  <a:gd name="T48" fmla="*/ 125 w 170"/>
                  <a:gd name="T49" fmla="*/ 124 h 241"/>
                  <a:gd name="T50" fmla="*/ 102 w 170"/>
                  <a:gd name="T51" fmla="*/ 131 h 241"/>
                  <a:gd name="T52" fmla="*/ 170 w 170"/>
                  <a:gd name="T53" fmla="*/ 241 h 241"/>
                  <a:gd name="T54" fmla="*/ 130 w 170"/>
                  <a:gd name="T55" fmla="*/ 241 h 241"/>
                  <a:gd name="T56" fmla="*/ 69 w 170"/>
                  <a:gd name="T57" fmla="*/ 133 h 241"/>
                  <a:gd name="T58" fmla="*/ 32 w 170"/>
                  <a:gd name="T59" fmla="*/ 133 h 241"/>
                  <a:gd name="T60" fmla="*/ 32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2" y="28"/>
                    </a:moveTo>
                    <a:lnTo>
                      <a:pt x="32" y="105"/>
                    </a:lnTo>
                    <a:lnTo>
                      <a:pt x="74" y="105"/>
                    </a:lnTo>
                    <a:lnTo>
                      <a:pt x="90" y="105"/>
                    </a:lnTo>
                    <a:lnTo>
                      <a:pt x="104" y="101"/>
                    </a:lnTo>
                    <a:lnTo>
                      <a:pt x="116" y="96"/>
                    </a:lnTo>
                    <a:lnTo>
                      <a:pt x="123" y="84"/>
                    </a:lnTo>
                    <a:lnTo>
                      <a:pt x="125" y="68"/>
                    </a:lnTo>
                    <a:lnTo>
                      <a:pt x="123" y="52"/>
                    </a:lnTo>
                    <a:lnTo>
                      <a:pt x="116" y="40"/>
                    </a:lnTo>
                    <a:lnTo>
                      <a:pt x="104" y="33"/>
                    </a:lnTo>
                    <a:lnTo>
                      <a:pt x="90" y="31"/>
                    </a:lnTo>
                    <a:lnTo>
                      <a:pt x="74" y="28"/>
                    </a:lnTo>
                    <a:lnTo>
                      <a:pt x="32" y="28"/>
                    </a:lnTo>
                    <a:close/>
                    <a:moveTo>
                      <a:pt x="0" y="0"/>
                    </a:moveTo>
                    <a:lnTo>
                      <a:pt x="83" y="0"/>
                    </a:lnTo>
                    <a:lnTo>
                      <a:pt x="111" y="3"/>
                    </a:lnTo>
                    <a:lnTo>
                      <a:pt x="130" y="12"/>
                    </a:lnTo>
                    <a:lnTo>
                      <a:pt x="144" y="24"/>
                    </a:lnTo>
                    <a:lnTo>
                      <a:pt x="153" y="38"/>
                    </a:lnTo>
                    <a:lnTo>
                      <a:pt x="158" y="52"/>
                    </a:lnTo>
                    <a:lnTo>
                      <a:pt x="160" y="68"/>
                    </a:lnTo>
                    <a:lnTo>
                      <a:pt x="156" y="89"/>
                    </a:lnTo>
                    <a:lnTo>
                      <a:pt x="144" y="110"/>
                    </a:lnTo>
                    <a:lnTo>
                      <a:pt x="125" y="124"/>
                    </a:lnTo>
                    <a:lnTo>
                      <a:pt x="102" y="131"/>
                    </a:lnTo>
                    <a:lnTo>
                      <a:pt x="170" y="241"/>
                    </a:lnTo>
                    <a:lnTo>
                      <a:pt x="130" y="241"/>
                    </a:lnTo>
                    <a:lnTo>
                      <a:pt x="69" y="133"/>
                    </a:lnTo>
                    <a:lnTo>
                      <a:pt x="32" y="133"/>
                    </a:lnTo>
                    <a:lnTo>
                      <a:pt x="3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4"/>
              <p:cNvSpPr>
                <a:spLocks noEditPoints="1"/>
              </p:cNvSpPr>
              <p:nvPr userDrawn="1"/>
            </p:nvSpPr>
            <p:spPr bwMode="auto">
              <a:xfrm>
                <a:off x="5895975" y="5280026"/>
                <a:ext cx="373063" cy="382588"/>
              </a:xfrm>
              <a:custGeom>
                <a:avLst/>
                <a:gdLst>
                  <a:gd name="T0" fmla="*/ 117 w 235"/>
                  <a:gd name="T1" fmla="*/ 42 h 241"/>
                  <a:gd name="T2" fmla="*/ 72 w 235"/>
                  <a:gd name="T3" fmla="*/ 152 h 241"/>
                  <a:gd name="T4" fmla="*/ 163 w 235"/>
                  <a:gd name="T5" fmla="*/ 152 h 241"/>
                  <a:gd name="T6" fmla="*/ 119 w 235"/>
                  <a:gd name="T7" fmla="*/ 42 h 241"/>
                  <a:gd name="T8" fmla="*/ 117 w 235"/>
                  <a:gd name="T9" fmla="*/ 42 h 241"/>
                  <a:gd name="T10" fmla="*/ 105 w 235"/>
                  <a:gd name="T11" fmla="*/ 0 h 241"/>
                  <a:gd name="T12" fmla="*/ 135 w 235"/>
                  <a:gd name="T13" fmla="*/ 0 h 241"/>
                  <a:gd name="T14" fmla="*/ 235 w 235"/>
                  <a:gd name="T15" fmla="*/ 241 h 241"/>
                  <a:gd name="T16" fmla="*/ 198 w 235"/>
                  <a:gd name="T17" fmla="*/ 241 h 241"/>
                  <a:gd name="T18" fmla="*/ 175 w 235"/>
                  <a:gd name="T19" fmla="*/ 180 h 241"/>
                  <a:gd name="T20" fmla="*/ 61 w 235"/>
                  <a:gd name="T21" fmla="*/ 180 h 241"/>
                  <a:gd name="T22" fmla="*/ 38 w 235"/>
                  <a:gd name="T23" fmla="*/ 241 h 241"/>
                  <a:gd name="T24" fmla="*/ 0 w 235"/>
                  <a:gd name="T25" fmla="*/ 241 h 241"/>
                  <a:gd name="T26" fmla="*/ 105 w 235"/>
                  <a:gd name="T2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241">
                    <a:moveTo>
                      <a:pt x="117" y="42"/>
                    </a:moveTo>
                    <a:lnTo>
                      <a:pt x="72" y="152"/>
                    </a:lnTo>
                    <a:lnTo>
                      <a:pt x="163" y="152"/>
                    </a:lnTo>
                    <a:lnTo>
                      <a:pt x="119" y="42"/>
                    </a:lnTo>
                    <a:lnTo>
                      <a:pt x="117" y="42"/>
                    </a:lnTo>
                    <a:close/>
                    <a:moveTo>
                      <a:pt x="105" y="0"/>
                    </a:moveTo>
                    <a:lnTo>
                      <a:pt x="135" y="0"/>
                    </a:lnTo>
                    <a:lnTo>
                      <a:pt x="235" y="241"/>
                    </a:lnTo>
                    <a:lnTo>
                      <a:pt x="198" y="241"/>
                    </a:lnTo>
                    <a:lnTo>
                      <a:pt x="175" y="180"/>
                    </a:lnTo>
                    <a:lnTo>
                      <a:pt x="61" y="180"/>
                    </a:lnTo>
                    <a:lnTo>
                      <a:pt x="38" y="241"/>
                    </a:lnTo>
                    <a:lnTo>
                      <a:pt x="0" y="241"/>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5"/>
              <p:cNvSpPr>
                <a:spLocks/>
              </p:cNvSpPr>
              <p:nvPr userDrawn="1"/>
            </p:nvSpPr>
            <p:spPr bwMode="auto">
              <a:xfrm>
                <a:off x="6421438" y="5268913"/>
                <a:ext cx="254000" cy="400050"/>
              </a:xfrm>
              <a:custGeom>
                <a:avLst/>
                <a:gdLst>
                  <a:gd name="T0" fmla="*/ 88 w 160"/>
                  <a:gd name="T1" fmla="*/ 0 h 252"/>
                  <a:gd name="T2" fmla="*/ 114 w 160"/>
                  <a:gd name="T3" fmla="*/ 3 h 252"/>
                  <a:gd name="T4" fmla="*/ 137 w 160"/>
                  <a:gd name="T5" fmla="*/ 12 h 252"/>
                  <a:gd name="T6" fmla="*/ 158 w 160"/>
                  <a:gd name="T7" fmla="*/ 28 h 252"/>
                  <a:gd name="T8" fmla="*/ 130 w 160"/>
                  <a:gd name="T9" fmla="*/ 54 h 252"/>
                  <a:gd name="T10" fmla="*/ 114 w 160"/>
                  <a:gd name="T11" fmla="*/ 38 h 252"/>
                  <a:gd name="T12" fmla="*/ 88 w 160"/>
                  <a:gd name="T13" fmla="*/ 33 h 252"/>
                  <a:gd name="T14" fmla="*/ 65 w 160"/>
                  <a:gd name="T15" fmla="*/ 35 h 252"/>
                  <a:gd name="T16" fmla="*/ 51 w 160"/>
                  <a:gd name="T17" fmla="*/ 45 h 252"/>
                  <a:gd name="T18" fmla="*/ 44 w 160"/>
                  <a:gd name="T19" fmla="*/ 56 h 252"/>
                  <a:gd name="T20" fmla="*/ 42 w 160"/>
                  <a:gd name="T21" fmla="*/ 68 h 252"/>
                  <a:gd name="T22" fmla="*/ 46 w 160"/>
                  <a:gd name="T23" fmla="*/ 84 h 252"/>
                  <a:gd name="T24" fmla="*/ 56 w 160"/>
                  <a:gd name="T25" fmla="*/ 96 h 252"/>
                  <a:gd name="T26" fmla="*/ 72 w 160"/>
                  <a:gd name="T27" fmla="*/ 105 h 252"/>
                  <a:gd name="T28" fmla="*/ 91 w 160"/>
                  <a:gd name="T29" fmla="*/ 110 h 252"/>
                  <a:gd name="T30" fmla="*/ 112 w 160"/>
                  <a:gd name="T31" fmla="*/ 117 h 252"/>
                  <a:gd name="T32" fmla="*/ 130 w 160"/>
                  <a:gd name="T33" fmla="*/ 126 h 252"/>
                  <a:gd name="T34" fmla="*/ 144 w 160"/>
                  <a:gd name="T35" fmla="*/ 138 h 252"/>
                  <a:gd name="T36" fmla="*/ 156 w 160"/>
                  <a:gd name="T37" fmla="*/ 154 h 252"/>
                  <a:gd name="T38" fmla="*/ 160 w 160"/>
                  <a:gd name="T39" fmla="*/ 180 h 252"/>
                  <a:gd name="T40" fmla="*/ 156 w 160"/>
                  <a:gd name="T41" fmla="*/ 203 h 252"/>
                  <a:gd name="T42" fmla="*/ 144 w 160"/>
                  <a:gd name="T43" fmla="*/ 224 h 252"/>
                  <a:gd name="T44" fmla="*/ 125 w 160"/>
                  <a:gd name="T45" fmla="*/ 241 h 252"/>
                  <a:gd name="T46" fmla="*/ 102 w 160"/>
                  <a:gd name="T47" fmla="*/ 250 h 252"/>
                  <a:gd name="T48" fmla="*/ 77 w 160"/>
                  <a:gd name="T49" fmla="*/ 252 h 252"/>
                  <a:gd name="T50" fmla="*/ 46 w 160"/>
                  <a:gd name="T51" fmla="*/ 250 h 252"/>
                  <a:gd name="T52" fmla="*/ 21 w 160"/>
                  <a:gd name="T53" fmla="*/ 238 h 252"/>
                  <a:gd name="T54" fmla="*/ 0 w 160"/>
                  <a:gd name="T55" fmla="*/ 220 h 252"/>
                  <a:gd name="T56" fmla="*/ 28 w 160"/>
                  <a:gd name="T57" fmla="*/ 196 h 252"/>
                  <a:gd name="T58" fmla="*/ 42 w 160"/>
                  <a:gd name="T59" fmla="*/ 210 h 252"/>
                  <a:gd name="T60" fmla="*/ 58 w 160"/>
                  <a:gd name="T61" fmla="*/ 220 h 252"/>
                  <a:gd name="T62" fmla="*/ 77 w 160"/>
                  <a:gd name="T63" fmla="*/ 222 h 252"/>
                  <a:gd name="T64" fmla="*/ 93 w 160"/>
                  <a:gd name="T65" fmla="*/ 220 h 252"/>
                  <a:gd name="T66" fmla="*/ 109 w 160"/>
                  <a:gd name="T67" fmla="*/ 213 h 252"/>
                  <a:gd name="T68" fmla="*/ 121 w 160"/>
                  <a:gd name="T69" fmla="*/ 201 h 252"/>
                  <a:gd name="T70" fmla="*/ 125 w 160"/>
                  <a:gd name="T71" fmla="*/ 182 h 252"/>
                  <a:gd name="T72" fmla="*/ 121 w 160"/>
                  <a:gd name="T73" fmla="*/ 168 h 252"/>
                  <a:gd name="T74" fmla="*/ 109 w 160"/>
                  <a:gd name="T75" fmla="*/ 157 h 252"/>
                  <a:gd name="T76" fmla="*/ 95 w 160"/>
                  <a:gd name="T77" fmla="*/ 150 h 252"/>
                  <a:gd name="T78" fmla="*/ 77 w 160"/>
                  <a:gd name="T79" fmla="*/ 143 h 252"/>
                  <a:gd name="T80" fmla="*/ 56 w 160"/>
                  <a:gd name="T81" fmla="*/ 136 h 252"/>
                  <a:gd name="T82" fmla="*/ 37 w 160"/>
                  <a:gd name="T83" fmla="*/ 126 h 252"/>
                  <a:gd name="T84" fmla="*/ 23 w 160"/>
                  <a:gd name="T85" fmla="*/ 115 h 252"/>
                  <a:gd name="T86" fmla="*/ 11 w 160"/>
                  <a:gd name="T87" fmla="*/ 96 h 252"/>
                  <a:gd name="T88" fmla="*/ 7 w 160"/>
                  <a:gd name="T89" fmla="*/ 68 h 252"/>
                  <a:gd name="T90" fmla="*/ 11 w 160"/>
                  <a:gd name="T91" fmla="*/ 52 h 252"/>
                  <a:gd name="T92" fmla="*/ 18 w 160"/>
                  <a:gd name="T93" fmla="*/ 33 h 252"/>
                  <a:gd name="T94" fmla="*/ 35 w 160"/>
                  <a:gd name="T95" fmla="*/ 17 h 252"/>
                  <a:gd name="T96" fmla="*/ 58 w 160"/>
                  <a:gd name="T97" fmla="*/ 5 h 252"/>
                  <a:gd name="T98" fmla="*/ 88 w 160"/>
                  <a:gd name="T9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252">
                    <a:moveTo>
                      <a:pt x="88" y="0"/>
                    </a:moveTo>
                    <a:lnTo>
                      <a:pt x="114" y="3"/>
                    </a:lnTo>
                    <a:lnTo>
                      <a:pt x="137" y="12"/>
                    </a:lnTo>
                    <a:lnTo>
                      <a:pt x="158" y="28"/>
                    </a:lnTo>
                    <a:lnTo>
                      <a:pt x="130" y="54"/>
                    </a:lnTo>
                    <a:lnTo>
                      <a:pt x="114" y="38"/>
                    </a:lnTo>
                    <a:lnTo>
                      <a:pt x="88" y="33"/>
                    </a:lnTo>
                    <a:lnTo>
                      <a:pt x="65" y="35"/>
                    </a:lnTo>
                    <a:lnTo>
                      <a:pt x="51" y="45"/>
                    </a:lnTo>
                    <a:lnTo>
                      <a:pt x="44" y="56"/>
                    </a:lnTo>
                    <a:lnTo>
                      <a:pt x="42" y="68"/>
                    </a:lnTo>
                    <a:lnTo>
                      <a:pt x="46" y="84"/>
                    </a:lnTo>
                    <a:lnTo>
                      <a:pt x="56" y="96"/>
                    </a:lnTo>
                    <a:lnTo>
                      <a:pt x="72" y="105"/>
                    </a:lnTo>
                    <a:lnTo>
                      <a:pt x="91" y="110"/>
                    </a:lnTo>
                    <a:lnTo>
                      <a:pt x="112" y="117"/>
                    </a:lnTo>
                    <a:lnTo>
                      <a:pt x="130" y="126"/>
                    </a:lnTo>
                    <a:lnTo>
                      <a:pt x="144" y="138"/>
                    </a:lnTo>
                    <a:lnTo>
                      <a:pt x="156" y="154"/>
                    </a:lnTo>
                    <a:lnTo>
                      <a:pt x="160" y="180"/>
                    </a:lnTo>
                    <a:lnTo>
                      <a:pt x="156" y="203"/>
                    </a:lnTo>
                    <a:lnTo>
                      <a:pt x="144" y="224"/>
                    </a:lnTo>
                    <a:lnTo>
                      <a:pt x="125" y="241"/>
                    </a:lnTo>
                    <a:lnTo>
                      <a:pt x="102" y="250"/>
                    </a:lnTo>
                    <a:lnTo>
                      <a:pt x="77" y="252"/>
                    </a:lnTo>
                    <a:lnTo>
                      <a:pt x="46" y="250"/>
                    </a:lnTo>
                    <a:lnTo>
                      <a:pt x="21" y="238"/>
                    </a:lnTo>
                    <a:lnTo>
                      <a:pt x="0" y="220"/>
                    </a:lnTo>
                    <a:lnTo>
                      <a:pt x="28" y="196"/>
                    </a:lnTo>
                    <a:lnTo>
                      <a:pt x="42" y="210"/>
                    </a:lnTo>
                    <a:lnTo>
                      <a:pt x="58" y="220"/>
                    </a:lnTo>
                    <a:lnTo>
                      <a:pt x="77" y="222"/>
                    </a:lnTo>
                    <a:lnTo>
                      <a:pt x="93" y="220"/>
                    </a:lnTo>
                    <a:lnTo>
                      <a:pt x="109" y="213"/>
                    </a:lnTo>
                    <a:lnTo>
                      <a:pt x="121" y="201"/>
                    </a:lnTo>
                    <a:lnTo>
                      <a:pt x="125" y="182"/>
                    </a:lnTo>
                    <a:lnTo>
                      <a:pt x="121" y="168"/>
                    </a:lnTo>
                    <a:lnTo>
                      <a:pt x="109" y="157"/>
                    </a:lnTo>
                    <a:lnTo>
                      <a:pt x="95" y="150"/>
                    </a:lnTo>
                    <a:lnTo>
                      <a:pt x="77" y="143"/>
                    </a:lnTo>
                    <a:lnTo>
                      <a:pt x="56" y="136"/>
                    </a:lnTo>
                    <a:lnTo>
                      <a:pt x="37" y="126"/>
                    </a:lnTo>
                    <a:lnTo>
                      <a:pt x="23" y="115"/>
                    </a:lnTo>
                    <a:lnTo>
                      <a:pt x="11" y="96"/>
                    </a:lnTo>
                    <a:lnTo>
                      <a:pt x="7" y="68"/>
                    </a:lnTo>
                    <a:lnTo>
                      <a:pt x="11" y="52"/>
                    </a:lnTo>
                    <a:lnTo>
                      <a:pt x="18" y="33"/>
                    </a:lnTo>
                    <a:lnTo>
                      <a:pt x="35" y="17"/>
                    </a:lnTo>
                    <a:lnTo>
                      <a:pt x="58" y="5"/>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6"/>
              <p:cNvSpPr>
                <a:spLocks/>
              </p:cNvSpPr>
              <p:nvPr userDrawn="1"/>
            </p:nvSpPr>
            <p:spPr bwMode="auto">
              <a:xfrm>
                <a:off x="6738938" y="5280026"/>
                <a:ext cx="395288" cy="382588"/>
              </a:xfrm>
              <a:custGeom>
                <a:avLst/>
                <a:gdLst>
                  <a:gd name="T0" fmla="*/ 0 w 249"/>
                  <a:gd name="T1" fmla="*/ 0 h 241"/>
                  <a:gd name="T2" fmla="*/ 49 w 249"/>
                  <a:gd name="T3" fmla="*/ 0 h 241"/>
                  <a:gd name="T4" fmla="*/ 123 w 249"/>
                  <a:gd name="T5" fmla="*/ 182 h 241"/>
                  <a:gd name="T6" fmla="*/ 126 w 249"/>
                  <a:gd name="T7" fmla="*/ 182 h 241"/>
                  <a:gd name="T8" fmla="*/ 200 w 249"/>
                  <a:gd name="T9" fmla="*/ 0 h 241"/>
                  <a:gd name="T10" fmla="*/ 249 w 249"/>
                  <a:gd name="T11" fmla="*/ 0 h 241"/>
                  <a:gd name="T12" fmla="*/ 249 w 249"/>
                  <a:gd name="T13" fmla="*/ 241 h 241"/>
                  <a:gd name="T14" fmla="*/ 216 w 249"/>
                  <a:gd name="T15" fmla="*/ 241 h 241"/>
                  <a:gd name="T16" fmla="*/ 216 w 249"/>
                  <a:gd name="T17" fmla="*/ 42 h 241"/>
                  <a:gd name="T18" fmla="*/ 216 w 249"/>
                  <a:gd name="T19" fmla="*/ 42 h 241"/>
                  <a:gd name="T20" fmla="*/ 135 w 249"/>
                  <a:gd name="T21" fmla="*/ 241 h 241"/>
                  <a:gd name="T22" fmla="*/ 114 w 249"/>
                  <a:gd name="T23" fmla="*/ 241 h 241"/>
                  <a:gd name="T24" fmla="*/ 33 w 249"/>
                  <a:gd name="T25" fmla="*/ 42 h 241"/>
                  <a:gd name="T26" fmla="*/ 33 w 249"/>
                  <a:gd name="T27" fmla="*/ 42 h 241"/>
                  <a:gd name="T28" fmla="*/ 33 w 249"/>
                  <a:gd name="T29" fmla="*/ 241 h 241"/>
                  <a:gd name="T30" fmla="*/ 0 w 249"/>
                  <a:gd name="T31" fmla="*/ 241 h 241"/>
                  <a:gd name="T32" fmla="*/ 0 w 249"/>
                  <a:gd name="T3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241">
                    <a:moveTo>
                      <a:pt x="0" y="0"/>
                    </a:moveTo>
                    <a:lnTo>
                      <a:pt x="49" y="0"/>
                    </a:lnTo>
                    <a:lnTo>
                      <a:pt x="123" y="182"/>
                    </a:lnTo>
                    <a:lnTo>
                      <a:pt x="126" y="182"/>
                    </a:lnTo>
                    <a:lnTo>
                      <a:pt x="200" y="0"/>
                    </a:lnTo>
                    <a:lnTo>
                      <a:pt x="249" y="0"/>
                    </a:lnTo>
                    <a:lnTo>
                      <a:pt x="249" y="241"/>
                    </a:lnTo>
                    <a:lnTo>
                      <a:pt x="216" y="241"/>
                    </a:lnTo>
                    <a:lnTo>
                      <a:pt x="216" y="42"/>
                    </a:lnTo>
                    <a:lnTo>
                      <a:pt x="216" y="42"/>
                    </a:lnTo>
                    <a:lnTo>
                      <a:pt x="135" y="241"/>
                    </a:lnTo>
                    <a:lnTo>
                      <a:pt x="114" y="241"/>
                    </a:lnTo>
                    <a:lnTo>
                      <a:pt x="33" y="42"/>
                    </a:lnTo>
                    <a:lnTo>
                      <a:pt x="33" y="42"/>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7"/>
              <p:cNvSpPr>
                <a:spLocks noEditPoints="1"/>
              </p:cNvSpPr>
              <p:nvPr userDrawn="1"/>
            </p:nvSpPr>
            <p:spPr bwMode="auto">
              <a:xfrm>
                <a:off x="7170738" y="5280026"/>
                <a:ext cx="377825" cy="382588"/>
              </a:xfrm>
              <a:custGeom>
                <a:avLst/>
                <a:gdLst>
                  <a:gd name="T0" fmla="*/ 119 w 238"/>
                  <a:gd name="T1" fmla="*/ 42 h 241"/>
                  <a:gd name="T2" fmla="*/ 72 w 238"/>
                  <a:gd name="T3" fmla="*/ 152 h 241"/>
                  <a:gd name="T4" fmla="*/ 163 w 238"/>
                  <a:gd name="T5" fmla="*/ 152 h 241"/>
                  <a:gd name="T6" fmla="*/ 119 w 238"/>
                  <a:gd name="T7" fmla="*/ 42 h 241"/>
                  <a:gd name="T8" fmla="*/ 119 w 238"/>
                  <a:gd name="T9" fmla="*/ 42 h 241"/>
                  <a:gd name="T10" fmla="*/ 105 w 238"/>
                  <a:gd name="T11" fmla="*/ 0 h 241"/>
                  <a:gd name="T12" fmla="*/ 135 w 238"/>
                  <a:gd name="T13" fmla="*/ 0 h 241"/>
                  <a:gd name="T14" fmla="*/ 238 w 238"/>
                  <a:gd name="T15" fmla="*/ 241 h 241"/>
                  <a:gd name="T16" fmla="*/ 200 w 238"/>
                  <a:gd name="T17" fmla="*/ 241 h 241"/>
                  <a:gd name="T18" fmla="*/ 175 w 238"/>
                  <a:gd name="T19" fmla="*/ 180 h 241"/>
                  <a:gd name="T20" fmla="*/ 61 w 238"/>
                  <a:gd name="T21" fmla="*/ 180 h 241"/>
                  <a:gd name="T22" fmla="*/ 37 w 238"/>
                  <a:gd name="T23" fmla="*/ 241 h 241"/>
                  <a:gd name="T24" fmla="*/ 0 w 238"/>
                  <a:gd name="T25" fmla="*/ 241 h 241"/>
                  <a:gd name="T26" fmla="*/ 105 w 238"/>
                  <a:gd name="T2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241">
                    <a:moveTo>
                      <a:pt x="119" y="42"/>
                    </a:moveTo>
                    <a:lnTo>
                      <a:pt x="72" y="152"/>
                    </a:lnTo>
                    <a:lnTo>
                      <a:pt x="163" y="152"/>
                    </a:lnTo>
                    <a:lnTo>
                      <a:pt x="119" y="42"/>
                    </a:lnTo>
                    <a:lnTo>
                      <a:pt x="119" y="42"/>
                    </a:lnTo>
                    <a:close/>
                    <a:moveTo>
                      <a:pt x="105" y="0"/>
                    </a:moveTo>
                    <a:lnTo>
                      <a:pt x="135" y="0"/>
                    </a:lnTo>
                    <a:lnTo>
                      <a:pt x="238" y="241"/>
                    </a:lnTo>
                    <a:lnTo>
                      <a:pt x="200" y="241"/>
                    </a:lnTo>
                    <a:lnTo>
                      <a:pt x="175" y="180"/>
                    </a:lnTo>
                    <a:lnTo>
                      <a:pt x="61" y="180"/>
                    </a:lnTo>
                    <a:lnTo>
                      <a:pt x="37" y="241"/>
                    </a:lnTo>
                    <a:lnTo>
                      <a:pt x="0" y="241"/>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8"/>
              <p:cNvSpPr>
                <a:spLocks noEditPoints="1"/>
              </p:cNvSpPr>
              <p:nvPr userDrawn="1"/>
            </p:nvSpPr>
            <p:spPr bwMode="auto">
              <a:xfrm>
                <a:off x="7588250" y="5280026"/>
                <a:ext cx="269875" cy="382588"/>
              </a:xfrm>
              <a:custGeom>
                <a:avLst/>
                <a:gdLst>
                  <a:gd name="T0" fmla="*/ 33 w 170"/>
                  <a:gd name="T1" fmla="*/ 28 h 241"/>
                  <a:gd name="T2" fmla="*/ 33 w 170"/>
                  <a:gd name="T3" fmla="*/ 105 h 241"/>
                  <a:gd name="T4" fmla="*/ 75 w 170"/>
                  <a:gd name="T5" fmla="*/ 105 h 241"/>
                  <a:gd name="T6" fmla="*/ 91 w 170"/>
                  <a:gd name="T7" fmla="*/ 105 h 241"/>
                  <a:gd name="T8" fmla="*/ 105 w 170"/>
                  <a:gd name="T9" fmla="*/ 101 h 241"/>
                  <a:gd name="T10" fmla="*/ 117 w 170"/>
                  <a:gd name="T11" fmla="*/ 96 h 241"/>
                  <a:gd name="T12" fmla="*/ 124 w 170"/>
                  <a:gd name="T13" fmla="*/ 84 h 241"/>
                  <a:gd name="T14" fmla="*/ 126 w 170"/>
                  <a:gd name="T15" fmla="*/ 68 h 241"/>
                  <a:gd name="T16" fmla="*/ 124 w 170"/>
                  <a:gd name="T17" fmla="*/ 52 h 241"/>
                  <a:gd name="T18" fmla="*/ 117 w 170"/>
                  <a:gd name="T19" fmla="*/ 40 h 241"/>
                  <a:gd name="T20" fmla="*/ 105 w 170"/>
                  <a:gd name="T21" fmla="*/ 33 h 241"/>
                  <a:gd name="T22" fmla="*/ 91 w 170"/>
                  <a:gd name="T23" fmla="*/ 31 h 241"/>
                  <a:gd name="T24" fmla="*/ 75 w 170"/>
                  <a:gd name="T25" fmla="*/ 28 h 241"/>
                  <a:gd name="T26" fmla="*/ 33 w 170"/>
                  <a:gd name="T27" fmla="*/ 28 h 241"/>
                  <a:gd name="T28" fmla="*/ 0 w 170"/>
                  <a:gd name="T29" fmla="*/ 0 h 241"/>
                  <a:gd name="T30" fmla="*/ 84 w 170"/>
                  <a:gd name="T31" fmla="*/ 0 h 241"/>
                  <a:gd name="T32" fmla="*/ 112 w 170"/>
                  <a:gd name="T33" fmla="*/ 3 h 241"/>
                  <a:gd name="T34" fmla="*/ 131 w 170"/>
                  <a:gd name="T35" fmla="*/ 12 h 241"/>
                  <a:gd name="T36" fmla="*/ 145 w 170"/>
                  <a:gd name="T37" fmla="*/ 24 h 241"/>
                  <a:gd name="T38" fmla="*/ 154 w 170"/>
                  <a:gd name="T39" fmla="*/ 38 h 241"/>
                  <a:gd name="T40" fmla="*/ 158 w 170"/>
                  <a:gd name="T41" fmla="*/ 52 h 241"/>
                  <a:gd name="T42" fmla="*/ 161 w 170"/>
                  <a:gd name="T43" fmla="*/ 68 h 241"/>
                  <a:gd name="T44" fmla="*/ 156 w 170"/>
                  <a:gd name="T45" fmla="*/ 89 h 241"/>
                  <a:gd name="T46" fmla="*/ 145 w 170"/>
                  <a:gd name="T47" fmla="*/ 110 h 241"/>
                  <a:gd name="T48" fmla="*/ 126 w 170"/>
                  <a:gd name="T49" fmla="*/ 124 h 241"/>
                  <a:gd name="T50" fmla="*/ 103 w 170"/>
                  <a:gd name="T51" fmla="*/ 131 h 241"/>
                  <a:gd name="T52" fmla="*/ 170 w 170"/>
                  <a:gd name="T53" fmla="*/ 241 h 241"/>
                  <a:gd name="T54" fmla="*/ 128 w 170"/>
                  <a:gd name="T55" fmla="*/ 241 h 241"/>
                  <a:gd name="T56" fmla="*/ 68 w 170"/>
                  <a:gd name="T57" fmla="*/ 133 h 241"/>
                  <a:gd name="T58" fmla="*/ 33 w 170"/>
                  <a:gd name="T59" fmla="*/ 133 h 241"/>
                  <a:gd name="T60" fmla="*/ 33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3" y="28"/>
                    </a:moveTo>
                    <a:lnTo>
                      <a:pt x="33" y="105"/>
                    </a:lnTo>
                    <a:lnTo>
                      <a:pt x="75" y="105"/>
                    </a:lnTo>
                    <a:lnTo>
                      <a:pt x="91" y="105"/>
                    </a:lnTo>
                    <a:lnTo>
                      <a:pt x="105" y="101"/>
                    </a:lnTo>
                    <a:lnTo>
                      <a:pt x="117" y="96"/>
                    </a:lnTo>
                    <a:lnTo>
                      <a:pt x="124" y="84"/>
                    </a:lnTo>
                    <a:lnTo>
                      <a:pt x="126" y="68"/>
                    </a:lnTo>
                    <a:lnTo>
                      <a:pt x="124" y="52"/>
                    </a:lnTo>
                    <a:lnTo>
                      <a:pt x="117" y="40"/>
                    </a:lnTo>
                    <a:lnTo>
                      <a:pt x="105" y="33"/>
                    </a:lnTo>
                    <a:lnTo>
                      <a:pt x="91" y="31"/>
                    </a:lnTo>
                    <a:lnTo>
                      <a:pt x="75" y="28"/>
                    </a:lnTo>
                    <a:lnTo>
                      <a:pt x="33" y="28"/>
                    </a:lnTo>
                    <a:close/>
                    <a:moveTo>
                      <a:pt x="0" y="0"/>
                    </a:moveTo>
                    <a:lnTo>
                      <a:pt x="84" y="0"/>
                    </a:lnTo>
                    <a:lnTo>
                      <a:pt x="112" y="3"/>
                    </a:lnTo>
                    <a:lnTo>
                      <a:pt x="131" y="12"/>
                    </a:lnTo>
                    <a:lnTo>
                      <a:pt x="145" y="24"/>
                    </a:lnTo>
                    <a:lnTo>
                      <a:pt x="154" y="38"/>
                    </a:lnTo>
                    <a:lnTo>
                      <a:pt x="158" y="52"/>
                    </a:lnTo>
                    <a:lnTo>
                      <a:pt x="161" y="68"/>
                    </a:lnTo>
                    <a:lnTo>
                      <a:pt x="156" y="89"/>
                    </a:lnTo>
                    <a:lnTo>
                      <a:pt x="145" y="110"/>
                    </a:lnTo>
                    <a:lnTo>
                      <a:pt x="126" y="124"/>
                    </a:lnTo>
                    <a:lnTo>
                      <a:pt x="103" y="131"/>
                    </a:lnTo>
                    <a:lnTo>
                      <a:pt x="170" y="241"/>
                    </a:lnTo>
                    <a:lnTo>
                      <a:pt x="128" y="241"/>
                    </a:lnTo>
                    <a:lnTo>
                      <a:pt x="68" y="133"/>
                    </a:lnTo>
                    <a:lnTo>
                      <a:pt x="33" y="133"/>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39"/>
              <p:cNvSpPr>
                <a:spLocks/>
              </p:cNvSpPr>
              <p:nvPr userDrawn="1"/>
            </p:nvSpPr>
            <p:spPr bwMode="auto">
              <a:xfrm>
                <a:off x="7866063" y="5280026"/>
                <a:ext cx="295275" cy="382588"/>
              </a:xfrm>
              <a:custGeom>
                <a:avLst/>
                <a:gdLst>
                  <a:gd name="T0" fmla="*/ 0 w 186"/>
                  <a:gd name="T1" fmla="*/ 0 h 241"/>
                  <a:gd name="T2" fmla="*/ 186 w 186"/>
                  <a:gd name="T3" fmla="*/ 0 h 241"/>
                  <a:gd name="T4" fmla="*/ 186 w 186"/>
                  <a:gd name="T5" fmla="*/ 31 h 241"/>
                  <a:gd name="T6" fmla="*/ 109 w 186"/>
                  <a:gd name="T7" fmla="*/ 31 h 241"/>
                  <a:gd name="T8" fmla="*/ 109 w 186"/>
                  <a:gd name="T9" fmla="*/ 241 h 241"/>
                  <a:gd name="T10" fmla="*/ 77 w 186"/>
                  <a:gd name="T11" fmla="*/ 241 h 241"/>
                  <a:gd name="T12" fmla="*/ 77 w 186"/>
                  <a:gd name="T13" fmla="*/ 31 h 241"/>
                  <a:gd name="T14" fmla="*/ 0 w 186"/>
                  <a:gd name="T15" fmla="*/ 31 h 241"/>
                  <a:gd name="T16" fmla="*/ 0 w 186"/>
                  <a:gd name="T1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1">
                    <a:moveTo>
                      <a:pt x="0" y="0"/>
                    </a:moveTo>
                    <a:lnTo>
                      <a:pt x="186" y="0"/>
                    </a:lnTo>
                    <a:lnTo>
                      <a:pt x="186" y="31"/>
                    </a:lnTo>
                    <a:lnTo>
                      <a:pt x="109" y="31"/>
                    </a:lnTo>
                    <a:lnTo>
                      <a:pt x="109" y="241"/>
                    </a:lnTo>
                    <a:lnTo>
                      <a:pt x="77" y="241"/>
                    </a:lnTo>
                    <a:lnTo>
                      <a:pt x="77" y="31"/>
                    </a:lnTo>
                    <a:lnTo>
                      <a:pt x="0" y="3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0"/>
              <p:cNvSpPr>
                <a:spLocks/>
              </p:cNvSpPr>
              <p:nvPr userDrawn="1"/>
            </p:nvSpPr>
            <p:spPr bwMode="auto">
              <a:xfrm>
                <a:off x="8205788" y="5280026"/>
                <a:ext cx="254000" cy="382588"/>
              </a:xfrm>
              <a:custGeom>
                <a:avLst/>
                <a:gdLst>
                  <a:gd name="T0" fmla="*/ 0 w 160"/>
                  <a:gd name="T1" fmla="*/ 0 h 241"/>
                  <a:gd name="T2" fmla="*/ 156 w 160"/>
                  <a:gd name="T3" fmla="*/ 0 h 241"/>
                  <a:gd name="T4" fmla="*/ 156 w 160"/>
                  <a:gd name="T5" fmla="*/ 31 h 241"/>
                  <a:gd name="T6" fmla="*/ 32 w 160"/>
                  <a:gd name="T7" fmla="*/ 31 h 241"/>
                  <a:gd name="T8" fmla="*/ 32 w 160"/>
                  <a:gd name="T9" fmla="*/ 103 h 241"/>
                  <a:gd name="T10" fmla="*/ 146 w 160"/>
                  <a:gd name="T11" fmla="*/ 103 h 241"/>
                  <a:gd name="T12" fmla="*/ 146 w 160"/>
                  <a:gd name="T13" fmla="*/ 133 h 241"/>
                  <a:gd name="T14" fmla="*/ 32 w 160"/>
                  <a:gd name="T15" fmla="*/ 133 h 241"/>
                  <a:gd name="T16" fmla="*/ 32 w 160"/>
                  <a:gd name="T17" fmla="*/ 210 h 241"/>
                  <a:gd name="T18" fmla="*/ 160 w 160"/>
                  <a:gd name="T19" fmla="*/ 210 h 241"/>
                  <a:gd name="T20" fmla="*/ 160 w 160"/>
                  <a:gd name="T21" fmla="*/ 241 h 241"/>
                  <a:gd name="T22" fmla="*/ 0 w 160"/>
                  <a:gd name="T23" fmla="*/ 241 h 241"/>
                  <a:gd name="T24" fmla="*/ 0 w 160"/>
                  <a:gd name="T2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1">
                    <a:moveTo>
                      <a:pt x="0" y="0"/>
                    </a:moveTo>
                    <a:lnTo>
                      <a:pt x="156" y="0"/>
                    </a:lnTo>
                    <a:lnTo>
                      <a:pt x="156" y="31"/>
                    </a:lnTo>
                    <a:lnTo>
                      <a:pt x="32" y="31"/>
                    </a:lnTo>
                    <a:lnTo>
                      <a:pt x="32" y="103"/>
                    </a:lnTo>
                    <a:lnTo>
                      <a:pt x="146" y="103"/>
                    </a:lnTo>
                    <a:lnTo>
                      <a:pt x="146" y="133"/>
                    </a:lnTo>
                    <a:lnTo>
                      <a:pt x="32" y="133"/>
                    </a:lnTo>
                    <a:lnTo>
                      <a:pt x="32" y="210"/>
                    </a:lnTo>
                    <a:lnTo>
                      <a:pt x="160" y="210"/>
                    </a:lnTo>
                    <a:lnTo>
                      <a:pt x="160"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41"/>
              <p:cNvSpPr>
                <a:spLocks noEditPoints="1"/>
              </p:cNvSpPr>
              <p:nvPr userDrawn="1"/>
            </p:nvSpPr>
            <p:spPr bwMode="auto">
              <a:xfrm>
                <a:off x="8526463" y="5280026"/>
                <a:ext cx="269875" cy="382588"/>
              </a:xfrm>
              <a:custGeom>
                <a:avLst/>
                <a:gdLst>
                  <a:gd name="T0" fmla="*/ 33 w 170"/>
                  <a:gd name="T1" fmla="*/ 28 h 241"/>
                  <a:gd name="T2" fmla="*/ 33 w 170"/>
                  <a:gd name="T3" fmla="*/ 105 h 241"/>
                  <a:gd name="T4" fmla="*/ 75 w 170"/>
                  <a:gd name="T5" fmla="*/ 105 h 241"/>
                  <a:gd name="T6" fmla="*/ 89 w 170"/>
                  <a:gd name="T7" fmla="*/ 105 h 241"/>
                  <a:gd name="T8" fmla="*/ 103 w 170"/>
                  <a:gd name="T9" fmla="*/ 101 h 241"/>
                  <a:gd name="T10" fmla="*/ 114 w 170"/>
                  <a:gd name="T11" fmla="*/ 96 h 241"/>
                  <a:gd name="T12" fmla="*/ 124 w 170"/>
                  <a:gd name="T13" fmla="*/ 84 h 241"/>
                  <a:gd name="T14" fmla="*/ 126 w 170"/>
                  <a:gd name="T15" fmla="*/ 68 h 241"/>
                  <a:gd name="T16" fmla="*/ 124 w 170"/>
                  <a:gd name="T17" fmla="*/ 52 h 241"/>
                  <a:gd name="T18" fmla="*/ 114 w 170"/>
                  <a:gd name="T19" fmla="*/ 40 h 241"/>
                  <a:gd name="T20" fmla="*/ 103 w 170"/>
                  <a:gd name="T21" fmla="*/ 33 h 241"/>
                  <a:gd name="T22" fmla="*/ 89 w 170"/>
                  <a:gd name="T23" fmla="*/ 31 h 241"/>
                  <a:gd name="T24" fmla="*/ 75 w 170"/>
                  <a:gd name="T25" fmla="*/ 28 h 241"/>
                  <a:gd name="T26" fmla="*/ 33 w 170"/>
                  <a:gd name="T27" fmla="*/ 28 h 241"/>
                  <a:gd name="T28" fmla="*/ 0 w 170"/>
                  <a:gd name="T29" fmla="*/ 0 h 241"/>
                  <a:gd name="T30" fmla="*/ 84 w 170"/>
                  <a:gd name="T31" fmla="*/ 0 h 241"/>
                  <a:gd name="T32" fmla="*/ 110 w 170"/>
                  <a:gd name="T33" fmla="*/ 3 h 241"/>
                  <a:gd name="T34" fmla="*/ 131 w 170"/>
                  <a:gd name="T35" fmla="*/ 12 h 241"/>
                  <a:gd name="T36" fmla="*/ 145 w 170"/>
                  <a:gd name="T37" fmla="*/ 24 h 241"/>
                  <a:gd name="T38" fmla="*/ 154 w 170"/>
                  <a:gd name="T39" fmla="*/ 38 h 241"/>
                  <a:gd name="T40" fmla="*/ 159 w 170"/>
                  <a:gd name="T41" fmla="*/ 52 h 241"/>
                  <a:gd name="T42" fmla="*/ 161 w 170"/>
                  <a:gd name="T43" fmla="*/ 68 h 241"/>
                  <a:gd name="T44" fmla="*/ 156 w 170"/>
                  <a:gd name="T45" fmla="*/ 89 h 241"/>
                  <a:gd name="T46" fmla="*/ 145 w 170"/>
                  <a:gd name="T47" fmla="*/ 110 h 241"/>
                  <a:gd name="T48" fmla="*/ 126 w 170"/>
                  <a:gd name="T49" fmla="*/ 124 h 241"/>
                  <a:gd name="T50" fmla="*/ 100 w 170"/>
                  <a:gd name="T51" fmla="*/ 131 h 241"/>
                  <a:gd name="T52" fmla="*/ 170 w 170"/>
                  <a:gd name="T53" fmla="*/ 241 h 241"/>
                  <a:gd name="T54" fmla="*/ 128 w 170"/>
                  <a:gd name="T55" fmla="*/ 241 h 241"/>
                  <a:gd name="T56" fmla="*/ 68 w 170"/>
                  <a:gd name="T57" fmla="*/ 133 h 241"/>
                  <a:gd name="T58" fmla="*/ 33 w 170"/>
                  <a:gd name="T59" fmla="*/ 133 h 241"/>
                  <a:gd name="T60" fmla="*/ 33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3" y="28"/>
                    </a:moveTo>
                    <a:lnTo>
                      <a:pt x="33" y="105"/>
                    </a:lnTo>
                    <a:lnTo>
                      <a:pt x="75" y="105"/>
                    </a:lnTo>
                    <a:lnTo>
                      <a:pt x="89" y="105"/>
                    </a:lnTo>
                    <a:lnTo>
                      <a:pt x="103" y="101"/>
                    </a:lnTo>
                    <a:lnTo>
                      <a:pt x="114" y="96"/>
                    </a:lnTo>
                    <a:lnTo>
                      <a:pt x="124" y="84"/>
                    </a:lnTo>
                    <a:lnTo>
                      <a:pt x="126" y="68"/>
                    </a:lnTo>
                    <a:lnTo>
                      <a:pt x="124" y="52"/>
                    </a:lnTo>
                    <a:lnTo>
                      <a:pt x="114" y="40"/>
                    </a:lnTo>
                    <a:lnTo>
                      <a:pt x="103" y="33"/>
                    </a:lnTo>
                    <a:lnTo>
                      <a:pt x="89" y="31"/>
                    </a:lnTo>
                    <a:lnTo>
                      <a:pt x="75" y="28"/>
                    </a:lnTo>
                    <a:lnTo>
                      <a:pt x="33" y="28"/>
                    </a:lnTo>
                    <a:close/>
                    <a:moveTo>
                      <a:pt x="0" y="0"/>
                    </a:moveTo>
                    <a:lnTo>
                      <a:pt x="84" y="0"/>
                    </a:lnTo>
                    <a:lnTo>
                      <a:pt x="110" y="3"/>
                    </a:lnTo>
                    <a:lnTo>
                      <a:pt x="131" y="12"/>
                    </a:lnTo>
                    <a:lnTo>
                      <a:pt x="145" y="24"/>
                    </a:lnTo>
                    <a:lnTo>
                      <a:pt x="154" y="38"/>
                    </a:lnTo>
                    <a:lnTo>
                      <a:pt x="159" y="52"/>
                    </a:lnTo>
                    <a:lnTo>
                      <a:pt x="161" y="68"/>
                    </a:lnTo>
                    <a:lnTo>
                      <a:pt x="156" y="89"/>
                    </a:lnTo>
                    <a:lnTo>
                      <a:pt x="145" y="110"/>
                    </a:lnTo>
                    <a:lnTo>
                      <a:pt x="126" y="124"/>
                    </a:lnTo>
                    <a:lnTo>
                      <a:pt x="100" y="131"/>
                    </a:lnTo>
                    <a:lnTo>
                      <a:pt x="170" y="241"/>
                    </a:lnTo>
                    <a:lnTo>
                      <a:pt x="128" y="241"/>
                    </a:lnTo>
                    <a:lnTo>
                      <a:pt x="68" y="133"/>
                    </a:lnTo>
                    <a:lnTo>
                      <a:pt x="33" y="133"/>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42"/>
              <p:cNvSpPr>
                <a:spLocks/>
              </p:cNvSpPr>
              <p:nvPr userDrawn="1"/>
            </p:nvSpPr>
            <p:spPr bwMode="auto">
              <a:xfrm>
                <a:off x="8937625" y="5280026"/>
                <a:ext cx="512763" cy="382588"/>
              </a:xfrm>
              <a:custGeom>
                <a:avLst/>
                <a:gdLst>
                  <a:gd name="T0" fmla="*/ 0 w 323"/>
                  <a:gd name="T1" fmla="*/ 0 h 241"/>
                  <a:gd name="T2" fmla="*/ 35 w 323"/>
                  <a:gd name="T3" fmla="*/ 0 h 241"/>
                  <a:gd name="T4" fmla="*/ 86 w 323"/>
                  <a:gd name="T5" fmla="*/ 192 h 241"/>
                  <a:gd name="T6" fmla="*/ 86 w 323"/>
                  <a:gd name="T7" fmla="*/ 192 h 241"/>
                  <a:gd name="T8" fmla="*/ 144 w 323"/>
                  <a:gd name="T9" fmla="*/ 0 h 241"/>
                  <a:gd name="T10" fmla="*/ 181 w 323"/>
                  <a:gd name="T11" fmla="*/ 0 h 241"/>
                  <a:gd name="T12" fmla="*/ 237 w 323"/>
                  <a:gd name="T13" fmla="*/ 192 h 241"/>
                  <a:gd name="T14" fmla="*/ 237 w 323"/>
                  <a:gd name="T15" fmla="*/ 192 h 241"/>
                  <a:gd name="T16" fmla="*/ 291 w 323"/>
                  <a:gd name="T17" fmla="*/ 0 h 241"/>
                  <a:gd name="T18" fmla="*/ 323 w 323"/>
                  <a:gd name="T19" fmla="*/ 0 h 241"/>
                  <a:gd name="T20" fmla="*/ 253 w 323"/>
                  <a:gd name="T21" fmla="*/ 241 h 241"/>
                  <a:gd name="T22" fmla="*/ 221 w 323"/>
                  <a:gd name="T23" fmla="*/ 241 h 241"/>
                  <a:gd name="T24" fmla="*/ 163 w 323"/>
                  <a:gd name="T25" fmla="*/ 45 h 241"/>
                  <a:gd name="T26" fmla="*/ 160 w 323"/>
                  <a:gd name="T27" fmla="*/ 45 h 241"/>
                  <a:gd name="T28" fmla="*/ 104 w 323"/>
                  <a:gd name="T29" fmla="*/ 241 h 241"/>
                  <a:gd name="T30" fmla="*/ 69 w 323"/>
                  <a:gd name="T31" fmla="*/ 241 h 241"/>
                  <a:gd name="T32" fmla="*/ 0 w 323"/>
                  <a:gd name="T3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3" h="241">
                    <a:moveTo>
                      <a:pt x="0" y="0"/>
                    </a:moveTo>
                    <a:lnTo>
                      <a:pt x="35" y="0"/>
                    </a:lnTo>
                    <a:lnTo>
                      <a:pt x="86" y="192"/>
                    </a:lnTo>
                    <a:lnTo>
                      <a:pt x="86" y="192"/>
                    </a:lnTo>
                    <a:lnTo>
                      <a:pt x="144" y="0"/>
                    </a:lnTo>
                    <a:lnTo>
                      <a:pt x="181" y="0"/>
                    </a:lnTo>
                    <a:lnTo>
                      <a:pt x="237" y="192"/>
                    </a:lnTo>
                    <a:lnTo>
                      <a:pt x="237" y="192"/>
                    </a:lnTo>
                    <a:lnTo>
                      <a:pt x="291" y="0"/>
                    </a:lnTo>
                    <a:lnTo>
                      <a:pt x="323" y="0"/>
                    </a:lnTo>
                    <a:lnTo>
                      <a:pt x="253" y="241"/>
                    </a:lnTo>
                    <a:lnTo>
                      <a:pt x="221" y="241"/>
                    </a:lnTo>
                    <a:lnTo>
                      <a:pt x="163" y="45"/>
                    </a:lnTo>
                    <a:lnTo>
                      <a:pt x="160" y="45"/>
                    </a:lnTo>
                    <a:lnTo>
                      <a:pt x="104" y="241"/>
                    </a:lnTo>
                    <a:lnTo>
                      <a:pt x="69"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43"/>
              <p:cNvSpPr>
                <a:spLocks noEditPoints="1"/>
              </p:cNvSpPr>
              <p:nvPr userDrawn="1"/>
            </p:nvSpPr>
            <p:spPr bwMode="auto">
              <a:xfrm>
                <a:off x="9469438" y="5268913"/>
                <a:ext cx="395288" cy="400050"/>
              </a:xfrm>
              <a:custGeom>
                <a:avLst/>
                <a:gdLst>
                  <a:gd name="T0" fmla="*/ 123 w 249"/>
                  <a:gd name="T1" fmla="*/ 33 h 252"/>
                  <a:gd name="T2" fmla="*/ 93 w 249"/>
                  <a:gd name="T3" fmla="*/ 38 h 252"/>
                  <a:gd name="T4" fmla="*/ 70 w 249"/>
                  <a:gd name="T5" fmla="*/ 49 h 252"/>
                  <a:gd name="T6" fmla="*/ 51 w 249"/>
                  <a:gd name="T7" fmla="*/ 70 h 252"/>
                  <a:gd name="T8" fmla="*/ 37 w 249"/>
                  <a:gd name="T9" fmla="*/ 98 h 252"/>
                  <a:gd name="T10" fmla="*/ 35 w 249"/>
                  <a:gd name="T11" fmla="*/ 126 h 252"/>
                  <a:gd name="T12" fmla="*/ 37 w 249"/>
                  <a:gd name="T13" fmla="*/ 157 h 252"/>
                  <a:gd name="T14" fmla="*/ 51 w 249"/>
                  <a:gd name="T15" fmla="*/ 182 h 252"/>
                  <a:gd name="T16" fmla="*/ 70 w 249"/>
                  <a:gd name="T17" fmla="*/ 203 h 252"/>
                  <a:gd name="T18" fmla="*/ 93 w 249"/>
                  <a:gd name="T19" fmla="*/ 217 h 252"/>
                  <a:gd name="T20" fmla="*/ 123 w 249"/>
                  <a:gd name="T21" fmla="*/ 222 h 252"/>
                  <a:gd name="T22" fmla="*/ 153 w 249"/>
                  <a:gd name="T23" fmla="*/ 217 h 252"/>
                  <a:gd name="T24" fmla="*/ 179 w 249"/>
                  <a:gd name="T25" fmla="*/ 203 h 252"/>
                  <a:gd name="T26" fmla="*/ 198 w 249"/>
                  <a:gd name="T27" fmla="*/ 182 h 252"/>
                  <a:gd name="T28" fmla="*/ 209 w 249"/>
                  <a:gd name="T29" fmla="*/ 157 h 252"/>
                  <a:gd name="T30" fmla="*/ 214 w 249"/>
                  <a:gd name="T31" fmla="*/ 126 h 252"/>
                  <a:gd name="T32" fmla="*/ 209 w 249"/>
                  <a:gd name="T33" fmla="*/ 98 h 252"/>
                  <a:gd name="T34" fmla="*/ 198 w 249"/>
                  <a:gd name="T35" fmla="*/ 70 h 252"/>
                  <a:gd name="T36" fmla="*/ 179 w 249"/>
                  <a:gd name="T37" fmla="*/ 49 h 252"/>
                  <a:gd name="T38" fmla="*/ 153 w 249"/>
                  <a:gd name="T39" fmla="*/ 38 h 252"/>
                  <a:gd name="T40" fmla="*/ 123 w 249"/>
                  <a:gd name="T41" fmla="*/ 33 h 252"/>
                  <a:gd name="T42" fmla="*/ 123 w 249"/>
                  <a:gd name="T43" fmla="*/ 0 h 252"/>
                  <a:gd name="T44" fmla="*/ 165 w 249"/>
                  <a:gd name="T45" fmla="*/ 7 h 252"/>
                  <a:gd name="T46" fmla="*/ 200 w 249"/>
                  <a:gd name="T47" fmla="*/ 26 h 252"/>
                  <a:gd name="T48" fmla="*/ 226 w 249"/>
                  <a:gd name="T49" fmla="*/ 52 h 252"/>
                  <a:gd name="T50" fmla="*/ 242 w 249"/>
                  <a:gd name="T51" fmla="*/ 87 h 252"/>
                  <a:gd name="T52" fmla="*/ 249 w 249"/>
                  <a:gd name="T53" fmla="*/ 126 h 252"/>
                  <a:gd name="T54" fmla="*/ 242 w 249"/>
                  <a:gd name="T55" fmla="*/ 168 h 252"/>
                  <a:gd name="T56" fmla="*/ 226 w 249"/>
                  <a:gd name="T57" fmla="*/ 203 h 252"/>
                  <a:gd name="T58" fmla="*/ 200 w 249"/>
                  <a:gd name="T59" fmla="*/ 229 h 252"/>
                  <a:gd name="T60" fmla="*/ 165 w 249"/>
                  <a:gd name="T61" fmla="*/ 248 h 252"/>
                  <a:gd name="T62" fmla="*/ 123 w 249"/>
                  <a:gd name="T63" fmla="*/ 252 h 252"/>
                  <a:gd name="T64" fmla="*/ 84 w 249"/>
                  <a:gd name="T65" fmla="*/ 248 h 252"/>
                  <a:gd name="T66" fmla="*/ 49 w 249"/>
                  <a:gd name="T67" fmla="*/ 229 h 252"/>
                  <a:gd name="T68" fmla="*/ 23 w 249"/>
                  <a:gd name="T69" fmla="*/ 203 h 252"/>
                  <a:gd name="T70" fmla="*/ 4 w 249"/>
                  <a:gd name="T71" fmla="*/ 168 h 252"/>
                  <a:gd name="T72" fmla="*/ 0 w 249"/>
                  <a:gd name="T73" fmla="*/ 126 h 252"/>
                  <a:gd name="T74" fmla="*/ 4 w 249"/>
                  <a:gd name="T75" fmla="*/ 87 h 252"/>
                  <a:gd name="T76" fmla="*/ 23 w 249"/>
                  <a:gd name="T77" fmla="*/ 52 h 252"/>
                  <a:gd name="T78" fmla="*/ 49 w 249"/>
                  <a:gd name="T79" fmla="*/ 26 h 252"/>
                  <a:gd name="T80" fmla="*/ 84 w 249"/>
                  <a:gd name="T81" fmla="*/ 7 h 252"/>
                  <a:gd name="T82" fmla="*/ 123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3" y="33"/>
                    </a:moveTo>
                    <a:lnTo>
                      <a:pt x="93" y="38"/>
                    </a:lnTo>
                    <a:lnTo>
                      <a:pt x="70" y="49"/>
                    </a:lnTo>
                    <a:lnTo>
                      <a:pt x="51" y="70"/>
                    </a:lnTo>
                    <a:lnTo>
                      <a:pt x="37" y="98"/>
                    </a:lnTo>
                    <a:lnTo>
                      <a:pt x="35" y="126"/>
                    </a:lnTo>
                    <a:lnTo>
                      <a:pt x="37" y="157"/>
                    </a:lnTo>
                    <a:lnTo>
                      <a:pt x="51" y="182"/>
                    </a:lnTo>
                    <a:lnTo>
                      <a:pt x="70" y="203"/>
                    </a:lnTo>
                    <a:lnTo>
                      <a:pt x="93" y="217"/>
                    </a:lnTo>
                    <a:lnTo>
                      <a:pt x="123" y="222"/>
                    </a:lnTo>
                    <a:lnTo>
                      <a:pt x="153" y="217"/>
                    </a:lnTo>
                    <a:lnTo>
                      <a:pt x="179" y="203"/>
                    </a:lnTo>
                    <a:lnTo>
                      <a:pt x="198" y="182"/>
                    </a:lnTo>
                    <a:lnTo>
                      <a:pt x="209" y="157"/>
                    </a:lnTo>
                    <a:lnTo>
                      <a:pt x="214" y="126"/>
                    </a:lnTo>
                    <a:lnTo>
                      <a:pt x="209" y="98"/>
                    </a:lnTo>
                    <a:lnTo>
                      <a:pt x="198" y="70"/>
                    </a:lnTo>
                    <a:lnTo>
                      <a:pt x="179" y="49"/>
                    </a:lnTo>
                    <a:lnTo>
                      <a:pt x="153" y="38"/>
                    </a:lnTo>
                    <a:lnTo>
                      <a:pt x="123" y="33"/>
                    </a:lnTo>
                    <a:close/>
                    <a:moveTo>
                      <a:pt x="123" y="0"/>
                    </a:moveTo>
                    <a:lnTo>
                      <a:pt x="165" y="7"/>
                    </a:lnTo>
                    <a:lnTo>
                      <a:pt x="200" y="26"/>
                    </a:lnTo>
                    <a:lnTo>
                      <a:pt x="226" y="52"/>
                    </a:lnTo>
                    <a:lnTo>
                      <a:pt x="242" y="87"/>
                    </a:lnTo>
                    <a:lnTo>
                      <a:pt x="249" y="126"/>
                    </a:lnTo>
                    <a:lnTo>
                      <a:pt x="242" y="168"/>
                    </a:lnTo>
                    <a:lnTo>
                      <a:pt x="226" y="203"/>
                    </a:lnTo>
                    <a:lnTo>
                      <a:pt x="200" y="229"/>
                    </a:lnTo>
                    <a:lnTo>
                      <a:pt x="165" y="248"/>
                    </a:lnTo>
                    <a:lnTo>
                      <a:pt x="123" y="252"/>
                    </a:lnTo>
                    <a:lnTo>
                      <a:pt x="84" y="248"/>
                    </a:lnTo>
                    <a:lnTo>
                      <a:pt x="49" y="229"/>
                    </a:lnTo>
                    <a:lnTo>
                      <a:pt x="23" y="203"/>
                    </a:lnTo>
                    <a:lnTo>
                      <a:pt x="4" y="168"/>
                    </a:lnTo>
                    <a:lnTo>
                      <a:pt x="0" y="126"/>
                    </a:lnTo>
                    <a:lnTo>
                      <a:pt x="4" y="87"/>
                    </a:lnTo>
                    <a:lnTo>
                      <a:pt x="23" y="52"/>
                    </a:lnTo>
                    <a:lnTo>
                      <a:pt x="49" y="26"/>
                    </a:lnTo>
                    <a:lnTo>
                      <a:pt x="84" y="7"/>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4"/>
              <p:cNvSpPr>
                <a:spLocks noEditPoints="1"/>
              </p:cNvSpPr>
              <p:nvPr userDrawn="1"/>
            </p:nvSpPr>
            <p:spPr bwMode="auto">
              <a:xfrm>
                <a:off x="9931400" y="5280026"/>
                <a:ext cx="269875" cy="382588"/>
              </a:xfrm>
              <a:custGeom>
                <a:avLst/>
                <a:gdLst>
                  <a:gd name="T0" fmla="*/ 32 w 170"/>
                  <a:gd name="T1" fmla="*/ 28 h 241"/>
                  <a:gd name="T2" fmla="*/ 32 w 170"/>
                  <a:gd name="T3" fmla="*/ 105 h 241"/>
                  <a:gd name="T4" fmla="*/ 74 w 170"/>
                  <a:gd name="T5" fmla="*/ 105 h 241"/>
                  <a:gd name="T6" fmla="*/ 88 w 170"/>
                  <a:gd name="T7" fmla="*/ 105 h 241"/>
                  <a:gd name="T8" fmla="*/ 102 w 170"/>
                  <a:gd name="T9" fmla="*/ 101 h 241"/>
                  <a:gd name="T10" fmla="*/ 114 w 170"/>
                  <a:gd name="T11" fmla="*/ 96 h 241"/>
                  <a:gd name="T12" fmla="*/ 123 w 170"/>
                  <a:gd name="T13" fmla="*/ 84 h 241"/>
                  <a:gd name="T14" fmla="*/ 125 w 170"/>
                  <a:gd name="T15" fmla="*/ 68 h 241"/>
                  <a:gd name="T16" fmla="*/ 123 w 170"/>
                  <a:gd name="T17" fmla="*/ 52 h 241"/>
                  <a:gd name="T18" fmla="*/ 114 w 170"/>
                  <a:gd name="T19" fmla="*/ 40 h 241"/>
                  <a:gd name="T20" fmla="*/ 102 w 170"/>
                  <a:gd name="T21" fmla="*/ 33 h 241"/>
                  <a:gd name="T22" fmla="*/ 88 w 170"/>
                  <a:gd name="T23" fmla="*/ 31 h 241"/>
                  <a:gd name="T24" fmla="*/ 74 w 170"/>
                  <a:gd name="T25" fmla="*/ 28 h 241"/>
                  <a:gd name="T26" fmla="*/ 32 w 170"/>
                  <a:gd name="T27" fmla="*/ 28 h 241"/>
                  <a:gd name="T28" fmla="*/ 0 w 170"/>
                  <a:gd name="T29" fmla="*/ 0 h 241"/>
                  <a:gd name="T30" fmla="*/ 83 w 170"/>
                  <a:gd name="T31" fmla="*/ 0 h 241"/>
                  <a:gd name="T32" fmla="*/ 109 w 170"/>
                  <a:gd name="T33" fmla="*/ 3 h 241"/>
                  <a:gd name="T34" fmla="*/ 130 w 170"/>
                  <a:gd name="T35" fmla="*/ 12 h 241"/>
                  <a:gd name="T36" fmla="*/ 144 w 170"/>
                  <a:gd name="T37" fmla="*/ 24 h 241"/>
                  <a:gd name="T38" fmla="*/ 153 w 170"/>
                  <a:gd name="T39" fmla="*/ 38 h 241"/>
                  <a:gd name="T40" fmla="*/ 158 w 170"/>
                  <a:gd name="T41" fmla="*/ 52 h 241"/>
                  <a:gd name="T42" fmla="*/ 160 w 170"/>
                  <a:gd name="T43" fmla="*/ 68 h 241"/>
                  <a:gd name="T44" fmla="*/ 156 w 170"/>
                  <a:gd name="T45" fmla="*/ 89 h 241"/>
                  <a:gd name="T46" fmla="*/ 144 w 170"/>
                  <a:gd name="T47" fmla="*/ 110 h 241"/>
                  <a:gd name="T48" fmla="*/ 125 w 170"/>
                  <a:gd name="T49" fmla="*/ 124 h 241"/>
                  <a:gd name="T50" fmla="*/ 100 w 170"/>
                  <a:gd name="T51" fmla="*/ 131 h 241"/>
                  <a:gd name="T52" fmla="*/ 170 w 170"/>
                  <a:gd name="T53" fmla="*/ 241 h 241"/>
                  <a:gd name="T54" fmla="*/ 128 w 170"/>
                  <a:gd name="T55" fmla="*/ 241 h 241"/>
                  <a:gd name="T56" fmla="*/ 67 w 170"/>
                  <a:gd name="T57" fmla="*/ 133 h 241"/>
                  <a:gd name="T58" fmla="*/ 32 w 170"/>
                  <a:gd name="T59" fmla="*/ 133 h 241"/>
                  <a:gd name="T60" fmla="*/ 32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2" y="28"/>
                    </a:moveTo>
                    <a:lnTo>
                      <a:pt x="32" y="105"/>
                    </a:lnTo>
                    <a:lnTo>
                      <a:pt x="74" y="105"/>
                    </a:lnTo>
                    <a:lnTo>
                      <a:pt x="88" y="105"/>
                    </a:lnTo>
                    <a:lnTo>
                      <a:pt x="102" y="101"/>
                    </a:lnTo>
                    <a:lnTo>
                      <a:pt x="114" y="96"/>
                    </a:lnTo>
                    <a:lnTo>
                      <a:pt x="123" y="84"/>
                    </a:lnTo>
                    <a:lnTo>
                      <a:pt x="125" y="68"/>
                    </a:lnTo>
                    <a:lnTo>
                      <a:pt x="123" y="52"/>
                    </a:lnTo>
                    <a:lnTo>
                      <a:pt x="114" y="40"/>
                    </a:lnTo>
                    <a:lnTo>
                      <a:pt x="102" y="33"/>
                    </a:lnTo>
                    <a:lnTo>
                      <a:pt x="88" y="31"/>
                    </a:lnTo>
                    <a:lnTo>
                      <a:pt x="74" y="28"/>
                    </a:lnTo>
                    <a:lnTo>
                      <a:pt x="32" y="28"/>
                    </a:lnTo>
                    <a:close/>
                    <a:moveTo>
                      <a:pt x="0" y="0"/>
                    </a:moveTo>
                    <a:lnTo>
                      <a:pt x="83" y="0"/>
                    </a:lnTo>
                    <a:lnTo>
                      <a:pt x="109" y="3"/>
                    </a:lnTo>
                    <a:lnTo>
                      <a:pt x="130" y="12"/>
                    </a:lnTo>
                    <a:lnTo>
                      <a:pt x="144" y="24"/>
                    </a:lnTo>
                    <a:lnTo>
                      <a:pt x="153" y="38"/>
                    </a:lnTo>
                    <a:lnTo>
                      <a:pt x="158" y="52"/>
                    </a:lnTo>
                    <a:lnTo>
                      <a:pt x="160" y="68"/>
                    </a:lnTo>
                    <a:lnTo>
                      <a:pt x="156" y="89"/>
                    </a:lnTo>
                    <a:lnTo>
                      <a:pt x="144" y="110"/>
                    </a:lnTo>
                    <a:lnTo>
                      <a:pt x="125" y="124"/>
                    </a:lnTo>
                    <a:lnTo>
                      <a:pt x="100" y="131"/>
                    </a:lnTo>
                    <a:lnTo>
                      <a:pt x="170" y="241"/>
                    </a:lnTo>
                    <a:lnTo>
                      <a:pt x="128" y="241"/>
                    </a:lnTo>
                    <a:lnTo>
                      <a:pt x="67" y="133"/>
                    </a:lnTo>
                    <a:lnTo>
                      <a:pt x="32" y="133"/>
                    </a:lnTo>
                    <a:lnTo>
                      <a:pt x="3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5"/>
              <p:cNvSpPr>
                <a:spLocks/>
              </p:cNvSpPr>
              <p:nvPr userDrawn="1"/>
            </p:nvSpPr>
            <p:spPr bwMode="auto">
              <a:xfrm>
                <a:off x="10248900" y="5280026"/>
                <a:ext cx="225425" cy="382588"/>
              </a:xfrm>
              <a:custGeom>
                <a:avLst/>
                <a:gdLst>
                  <a:gd name="T0" fmla="*/ 0 w 142"/>
                  <a:gd name="T1" fmla="*/ 0 h 241"/>
                  <a:gd name="T2" fmla="*/ 32 w 142"/>
                  <a:gd name="T3" fmla="*/ 0 h 241"/>
                  <a:gd name="T4" fmla="*/ 32 w 142"/>
                  <a:gd name="T5" fmla="*/ 210 h 241"/>
                  <a:gd name="T6" fmla="*/ 142 w 142"/>
                  <a:gd name="T7" fmla="*/ 210 h 241"/>
                  <a:gd name="T8" fmla="*/ 142 w 142"/>
                  <a:gd name="T9" fmla="*/ 241 h 241"/>
                  <a:gd name="T10" fmla="*/ 0 w 142"/>
                  <a:gd name="T11" fmla="*/ 241 h 241"/>
                  <a:gd name="T12" fmla="*/ 0 w 142"/>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142" h="241">
                    <a:moveTo>
                      <a:pt x="0" y="0"/>
                    </a:moveTo>
                    <a:lnTo>
                      <a:pt x="32" y="0"/>
                    </a:lnTo>
                    <a:lnTo>
                      <a:pt x="32" y="210"/>
                    </a:lnTo>
                    <a:lnTo>
                      <a:pt x="142" y="210"/>
                    </a:lnTo>
                    <a:lnTo>
                      <a:pt x="14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6"/>
              <p:cNvSpPr>
                <a:spLocks noEditPoints="1"/>
              </p:cNvSpPr>
              <p:nvPr userDrawn="1"/>
            </p:nvSpPr>
            <p:spPr bwMode="auto">
              <a:xfrm>
                <a:off x="10510838" y="5280026"/>
                <a:ext cx="328613" cy="382588"/>
              </a:xfrm>
              <a:custGeom>
                <a:avLst/>
                <a:gdLst>
                  <a:gd name="T0" fmla="*/ 33 w 207"/>
                  <a:gd name="T1" fmla="*/ 31 h 241"/>
                  <a:gd name="T2" fmla="*/ 33 w 207"/>
                  <a:gd name="T3" fmla="*/ 210 h 241"/>
                  <a:gd name="T4" fmla="*/ 72 w 207"/>
                  <a:gd name="T5" fmla="*/ 210 h 241"/>
                  <a:gd name="T6" fmla="*/ 105 w 207"/>
                  <a:gd name="T7" fmla="*/ 206 h 241"/>
                  <a:gd name="T8" fmla="*/ 133 w 207"/>
                  <a:gd name="T9" fmla="*/ 194 h 241"/>
                  <a:gd name="T10" fmla="*/ 154 w 207"/>
                  <a:gd name="T11" fmla="*/ 178 h 241"/>
                  <a:gd name="T12" fmla="*/ 168 w 207"/>
                  <a:gd name="T13" fmla="*/ 152 h 241"/>
                  <a:gd name="T14" fmla="*/ 175 w 207"/>
                  <a:gd name="T15" fmla="*/ 119 h 241"/>
                  <a:gd name="T16" fmla="*/ 172 w 207"/>
                  <a:gd name="T17" fmla="*/ 105 h 241"/>
                  <a:gd name="T18" fmla="*/ 170 w 207"/>
                  <a:gd name="T19" fmla="*/ 89 h 241"/>
                  <a:gd name="T20" fmla="*/ 161 w 207"/>
                  <a:gd name="T21" fmla="*/ 73 h 241"/>
                  <a:gd name="T22" fmla="*/ 149 w 207"/>
                  <a:gd name="T23" fmla="*/ 56 h 241"/>
                  <a:gd name="T24" fmla="*/ 133 w 207"/>
                  <a:gd name="T25" fmla="*/ 42 h 241"/>
                  <a:gd name="T26" fmla="*/ 109 w 207"/>
                  <a:gd name="T27" fmla="*/ 35 h 241"/>
                  <a:gd name="T28" fmla="*/ 82 w 207"/>
                  <a:gd name="T29" fmla="*/ 31 h 241"/>
                  <a:gd name="T30" fmla="*/ 33 w 207"/>
                  <a:gd name="T31" fmla="*/ 31 h 241"/>
                  <a:gd name="T32" fmla="*/ 0 w 207"/>
                  <a:gd name="T33" fmla="*/ 0 h 241"/>
                  <a:gd name="T34" fmla="*/ 84 w 207"/>
                  <a:gd name="T35" fmla="*/ 0 h 241"/>
                  <a:gd name="T36" fmla="*/ 121 w 207"/>
                  <a:gd name="T37" fmla="*/ 5 h 241"/>
                  <a:gd name="T38" fmla="*/ 151 w 207"/>
                  <a:gd name="T39" fmla="*/ 17 h 241"/>
                  <a:gd name="T40" fmla="*/ 175 w 207"/>
                  <a:gd name="T41" fmla="*/ 33 h 241"/>
                  <a:gd name="T42" fmla="*/ 191 w 207"/>
                  <a:gd name="T43" fmla="*/ 54 h 241"/>
                  <a:gd name="T44" fmla="*/ 200 w 207"/>
                  <a:gd name="T45" fmla="*/ 77 h 241"/>
                  <a:gd name="T46" fmla="*/ 207 w 207"/>
                  <a:gd name="T47" fmla="*/ 101 h 241"/>
                  <a:gd name="T48" fmla="*/ 207 w 207"/>
                  <a:gd name="T49" fmla="*/ 119 h 241"/>
                  <a:gd name="T50" fmla="*/ 205 w 207"/>
                  <a:gd name="T51" fmla="*/ 150 h 241"/>
                  <a:gd name="T52" fmla="*/ 193 w 207"/>
                  <a:gd name="T53" fmla="*/ 178 h 241"/>
                  <a:gd name="T54" fmla="*/ 175 w 207"/>
                  <a:gd name="T55" fmla="*/ 203 h 241"/>
                  <a:gd name="T56" fmla="*/ 149 w 207"/>
                  <a:gd name="T57" fmla="*/ 222 h 241"/>
                  <a:gd name="T58" fmla="*/ 116 w 207"/>
                  <a:gd name="T59" fmla="*/ 236 h 241"/>
                  <a:gd name="T60" fmla="*/ 77 w 207"/>
                  <a:gd name="T61" fmla="*/ 241 h 241"/>
                  <a:gd name="T62" fmla="*/ 0 w 207"/>
                  <a:gd name="T63" fmla="*/ 241 h 241"/>
                  <a:gd name="T64" fmla="*/ 0 w 207"/>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 h="241">
                    <a:moveTo>
                      <a:pt x="33" y="31"/>
                    </a:moveTo>
                    <a:lnTo>
                      <a:pt x="33" y="210"/>
                    </a:lnTo>
                    <a:lnTo>
                      <a:pt x="72" y="210"/>
                    </a:lnTo>
                    <a:lnTo>
                      <a:pt x="105" y="206"/>
                    </a:lnTo>
                    <a:lnTo>
                      <a:pt x="133" y="194"/>
                    </a:lnTo>
                    <a:lnTo>
                      <a:pt x="154" y="178"/>
                    </a:lnTo>
                    <a:lnTo>
                      <a:pt x="168" y="152"/>
                    </a:lnTo>
                    <a:lnTo>
                      <a:pt x="175" y="119"/>
                    </a:lnTo>
                    <a:lnTo>
                      <a:pt x="172" y="105"/>
                    </a:lnTo>
                    <a:lnTo>
                      <a:pt x="170" y="89"/>
                    </a:lnTo>
                    <a:lnTo>
                      <a:pt x="161" y="73"/>
                    </a:lnTo>
                    <a:lnTo>
                      <a:pt x="149" y="56"/>
                    </a:lnTo>
                    <a:lnTo>
                      <a:pt x="133" y="42"/>
                    </a:lnTo>
                    <a:lnTo>
                      <a:pt x="109" y="35"/>
                    </a:lnTo>
                    <a:lnTo>
                      <a:pt x="82" y="31"/>
                    </a:lnTo>
                    <a:lnTo>
                      <a:pt x="33" y="31"/>
                    </a:lnTo>
                    <a:close/>
                    <a:moveTo>
                      <a:pt x="0" y="0"/>
                    </a:moveTo>
                    <a:lnTo>
                      <a:pt x="84" y="0"/>
                    </a:lnTo>
                    <a:lnTo>
                      <a:pt x="121" y="5"/>
                    </a:lnTo>
                    <a:lnTo>
                      <a:pt x="151" y="17"/>
                    </a:lnTo>
                    <a:lnTo>
                      <a:pt x="175" y="33"/>
                    </a:lnTo>
                    <a:lnTo>
                      <a:pt x="191" y="54"/>
                    </a:lnTo>
                    <a:lnTo>
                      <a:pt x="200" y="77"/>
                    </a:lnTo>
                    <a:lnTo>
                      <a:pt x="207" y="101"/>
                    </a:lnTo>
                    <a:lnTo>
                      <a:pt x="207" y="119"/>
                    </a:lnTo>
                    <a:lnTo>
                      <a:pt x="205" y="150"/>
                    </a:lnTo>
                    <a:lnTo>
                      <a:pt x="193" y="178"/>
                    </a:lnTo>
                    <a:lnTo>
                      <a:pt x="175" y="203"/>
                    </a:lnTo>
                    <a:lnTo>
                      <a:pt x="149" y="222"/>
                    </a:lnTo>
                    <a:lnTo>
                      <a:pt x="116" y="236"/>
                    </a:lnTo>
                    <a:lnTo>
                      <a:pt x="77"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cSld>
  <p:clrMap bg1="lt1" tx1="dk1" bg2="lt2" tx2="dk2" accent1="accent1" accent2="accent2" accent3="accent3" accent4="accent4" accent5="accent5" accent6="accent6" hlink="hlink" folHlink="folHlink"/>
  <p:sldLayoutIdLst>
    <p:sldLayoutId id="2147483684" r:id="rId1"/>
  </p:sldLayoutIdLst>
  <p:transition>
    <p:fade/>
  </p:transition>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2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29.jpeg"/></Relationships>
</file>

<file path=ppt/slides/_rels/slide6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5.png"/><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Layout" Target="../slideLayouts/slideLayout17.xml"/><Relationship Id="rId5" Type="http://schemas.openxmlformats.org/officeDocument/2006/relationships/image" Target="../media/image37.png"/><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normAutofit/>
          </a:bodyPr>
          <a:lstStyle/>
          <a:p>
            <a:r>
              <a:rPr lang="en-US" dirty="0" smtClean="0"/>
              <a:t>Marie-Anne Le Menn</a:t>
            </a:r>
            <a:br>
              <a:rPr lang="en-US" dirty="0" smtClean="0"/>
            </a:br>
            <a:r>
              <a:rPr lang="en-US" dirty="0" smtClean="0"/>
              <a:t>ADAS application engineer</a:t>
            </a:r>
          </a:p>
          <a:p>
            <a:r>
              <a:rPr lang="en-US" dirty="0" smtClean="0"/>
              <a:t>30, August 2016</a:t>
            </a:r>
          </a:p>
        </p:txBody>
      </p:sp>
      <p:sp>
        <p:nvSpPr>
          <p:cNvPr id="3" name="Subtitle 2"/>
          <p:cNvSpPr>
            <a:spLocks noGrp="1"/>
          </p:cNvSpPr>
          <p:nvPr>
            <p:ph type="subTitle" idx="1"/>
          </p:nvPr>
        </p:nvSpPr>
        <p:spPr/>
        <p:txBody>
          <a:bodyPr/>
          <a:lstStyle/>
          <a:p>
            <a:r>
              <a:rPr lang="en-US" dirty="0" smtClean="0"/>
              <a:t>FPT training (1)</a:t>
            </a:r>
          </a:p>
          <a:p>
            <a:endParaRPr lang="en-US" dirty="0"/>
          </a:p>
        </p:txBody>
      </p:sp>
      <p:sp>
        <p:nvSpPr>
          <p:cNvPr id="4" name="Title 3"/>
          <p:cNvSpPr>
            <a:spLocks noGrp="1"/>
          </p:cNvSpPr>
          <p:nvPr>
            <p:ph type="ctrTitle"/>
          </p:nvPr>
        </p:nvSpPr>
        <p:spPr>
          <a:xfrm>
            <a:off x="431371" y="1052032"/>
            <a:ext cx="5830533" cy="1716568"/>
          </a:xfrm>
        </p:spPr>
        <p:txBody>
          <a:bodyPr/>
          <a:lstStyle/>
          <a:p>
            <a:r>
              <a:rPr lang="en-US" dirty="0" smtClean="0"/>
              <a:t>ISP: Image sensor Processor</a:t>
            </a:r>
            <a:endParaRPr lang="en-US" dirty="0"/>
          </a:p>
        </p:txBody>
      </p:sp>
    </p:spTree>
    <p:extLst>
      <p:ext uri="{BB962C8B-B14F-4D97-AF65-F5344CB8AC3E}">
        <p14:creationId xmlns:p14="http://schemas.microsoft.com/office/powerpoint/2010/main" val="91481958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Raw </a:t>
            </a:r>
            <a:r>
              <a:rPr lang="en-GB" dirty="0" smtClean="0"/>
              <a:t>Camera Image</a:t>
            </a:r>
            <a:endParaRPr lang="fr-FR" dirty="0"/>
          </a:p>
        </p:txBody>
      </p:sp>
      <p:sp>
        <p:nvSpPr>
          <p:cNvPr id="3" name="TextBox 2"/>
          <p:cNvSpPr txBox="1"/>
          <p:nvPr/>
        </p:nvSpPr>
        <p:spPr>
          <a:xfrm>
            <a:off x="6489965" y="1481420"/>
            <a:ext cx="5059364" cy="599849"/>
          </a:xfrm>
          <a:prstGeom prst="rect">
            <a:avLst/>
          </a:prstGeom>
          <a:noFill/>
        </p:spPr>
        <p:txBody>
          <a:bodyPr wrap="square" lIns="91440" tIns="45720" rIns="91440" rtlCol="0" anchor="t">
            <a:noAutofit/>
          </a:bodyPr>
          <a:lstStyle/>
          <a:p>
            <a:r>
              <a:rPr lang="en-GB" sz="3200" dirty="0" smtClean="0">
                <a:solidFill>
                  <a:schemeClr val="accent2">
                    <a:lumMod val="75000"/>
                  </a:schemeClr>
                </a:solidFill>
              </a:rPr>
              <a:t>Why does it look greenish?</a:t>
            </a:r>
            <a:endParaRPr lang="fr-FR" sz="3200" dirty="0" err="1" smtClean="0">
              <a:solidFill>
                <a:schemeClr val="accent2">
                  <a:lumMod val="75000"/>
                </a:schemeClr>
              </a:solidFill>
            </a:endParaRPr>
          </a:p>
        </p:txBody>
      </p:sp>
      <p:grpSp>
        <p:nvGrpSpPr>
          <p:cNvPr id="6" name="Group 5"/>
          <p:cNvGrpSpPr/>
          <p:nvPr/>
        </p:nvGrpSpPr>
        <p:grpSpPr>
          <a:xfrm>
            <a:off x="643954" y="934763"/>
            <a:ext cx="8110092" cy="5024175"/>
            <a:chOff x="2639684" y="934763"/>
            <a:chExt cx="8110092" cy="5024175"/>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9684" y="934763"/>
              <a:ext cx="5342809" cy="333101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6967" y="2627927"/>
              <a:ext cx="5342809" cy="3331011"/>
            </a:xfrm>
            <a:prstGeom prst="rect">
              <a:avLst/>
            </a:prstGeom>
          </p:spPr>
        </p:pic>
      </p:grpSp>
    </p:spTree>
    <p:extLst>
      <p:ext uri="{BB962C8B-B14F-4D97-AF65-F5344CB8AC3E}">
        <p14:creationId xmlns:p14="http://schemas.microsoft.com/office/powerpoint/2010/main" val="2961184535"/>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2:1 </a:t>
            </a:r>
            <a:r>
              <a:rPr lang="en-US" dirty="0"/>
              <a:t>Scaling</a:t>
            </a:r>
            <a:endParaRPr lang="fr-FR" dirty="0"/>
          </a:p>
        </p:txBody>
      </p:sp>
      <p:graphicFrame>
        <p:nvGraphicFramePr>
          <p:cNvPr id="13" name="Table 12"/>
          <p:cNvGraphicFramePr>
            <a:graphicFrameLocks noGrp="1"/>
          </p:cNvGraphicFramePr>
          <p:nvPr>
            <p:extLst/>
          </p:nvPr>
        </p:nvGraphicFramePr>
        <p:xfrm>
          <a:off x="7407702" y="1088259"/>
          <a:ext cx="1620000" cy="1620000"/>
        </p:xfrm>
        <a:graphic>
          <a:graphicData uri="http://schemas.openxmlformats.org/drawingml/2006/table">
            <a:tbl>
              <a:tblPr firstRow="1" bandRow="1">
                <a:tableStyleId>{5940675A-B579-460E-94D1-54222C63F5DA}</a:tableStyleId>
              </a:tblPr>
              <a:tblGrid>
                <a:gridCol w="540000"/>
                <a:gridCol w="540000"/>
                <a:gridCol w="540000"/>
              </a:tblGrid>
              <a:tr h="455056">
                <a:tc>
                  <a:txBody>
                    <a:bodyPr/>
                    <a:lstStyle/>
                    <a:p>
                      <a:pPr algn="ctr"/>
                      <a:r>
                        <a:rPr lang="en-GB" sz="1400" b="0" dirty="0" smtClean="0"/>
                        <a:t>4</a:t>
                      </a:r>
                      <a:endParaRPr lang="fr-FR" sz="14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smtClean="0"/>
                        <a:t>3</a:t>
                      </a:r>
                      <a:endParaRPr lang="fr-FR" sz="1400" b="0" dirty="0" smtClean="0"/>
                    </a:p>
                  </a:txBody>
                  <a:tcPr anchor="ctr"/>
                </a:tc>
                <a:tc>
                  <a:txBody>
                    <a:bodyPr/>
                    <a:lstStyle/>
                    <a:p>
                      <a:pPr algn="ctr"/>
                      <a:r>
                        <a:rPr lang="en-GB" sz="1400" b="0" dirty="0" smtClean="0"/>
                        <a:t>4</a:t>
                      </a:r>
                      <a:endParaRPr lang="fr-FR" sz="1400" b="0" dirty="0"/>
                    </a:p>
                  </a:txBody>
                  <a:tcPr anchor="ctr"/>
                </a:tc>
              </a:tr>
              <a:tr h="582472">
                <a:tc>
                  <a:txBody>
                    <a:bodyPr/>
                    <a:lstStyle/>
                    <a:p>
                      <a:pPr algn="ctr"/>
                      <a:r>
                        <a:rPr lang="en-GB" sz="1400" b="0" dirty="0" smtClean="0"/>
                        <a:t>3</a:t>
                      </a:r>
                      <a:endParaRPr lang="fr-FR" sz="14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smtClean="0">
                          <a:solidFill>
                            <a:schemeClr val="tx1"/>
                          </a:solidFill>
                        </a:rPr>
                        <a:t>2</a:t>
                      </a:r>
                      <a:endParaRPr lang="fr-FR" sz="1400" b="0" dirty="0" smtClean="0">
                        <a:solidFill>
                          <a:schemeClr val="tx1"/>
                        </a:solidFill>
                      </a:endParaRPr>
                    </a:p>
                  </a:txBody>
                  <a:tcPr anchor="ctr"/>
                </a:tc>
                <a:tc>
                  <a:txBody>
                    <a:bodyPr/>
                    <a:lstStyle/>
                    <a:p>
                      <a:pPr algn="ctr"/>
                      <a:r>
                        <a:rPr lang="en-GB" sz="1400" b="0" dirty="0" smtClean="0"/>
                        <a:t>3</a:t>
                      </a:r>
                      <a:endParaRPr lang="fr-FR" sz="1400" b="0" dirty="0"/>
                    </a:p>
                  </a:txBody>
                  <a:tcPr anchor="ctr"/>
                </a:tc>
              </a:tr>
              <a:tr h="582472">
                <a:tc>
                  <a:txBody>
                    <a:bodyPr/>
                    <a:lstStyle/>
                    <a:p>
                      <a:pPr algn="ctr"/>
                      <a:r>
                        <a:rPr lang="en-GB" sz="1400" b="0" dirty="0" smtClean="0"/>
                        <a:t>4</a:t>
                      </a:r>
                      <a:endParaRPr lang="fr-FR" sz="14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smtClean="0"/>
                        <a:t>3</a:t>
                      </a:r>
                      <a:endParaRPr lang="fr-FR" sz="1400" b="0" dirty="0" smtClean="0"/>
                    </a:p>
                  </a:txBody>
                  <a:tcPr anchor="ctr"/>
                </a:tc>
                <a:tc>
                  <a:txBody>
                    <a:bodyPr/>
                    <a:lstStyle/>
                    <a:p>
                      <a:pPr algn="ctr"/>
                      <a:r>
                        <a:rPr lang="en-GB" sz="1400" b="0" dirty="0" smtClean="0"/>
                        <a:t>4</a:t>
                      </a:r>
                      <a:endParaRPr lang="fr-FR" sz="1400" b="0" dirty="0"/>
                    </a:p>
                  </a:txBody>
                  <a:tcPr anchor="ctr"/>
                </a:tc>
              </a:tr>
            </a:tbl>
          </a:graphicData>
        </a:graphic>
      </p:graphicFrame>
      <p:sp>
        <p:nvSpPr>
          <p:cNvPr id="15" name="TextBox 14"/>
          <p:cNvSpPr txBox="1"/>
          <p:nvPr/>
        </p:nvSpPr>
        <p:spPr>
          <a:xfrm>
            <a:off x="9110777" y="1425299"/>
            <a:ext cx="2851767" cy="722158"/>
          </a:xfrm>
          <a:prstGeom prst="rect">
            <a:avLst/>
          </a:prstGeom>
          <a:noFill/>
        </p:spPr>
        <p:txBody>
          <a:bodyPr wrap="square" lIns="91440" tIns="45720" rIns="91440" rtlCol="0" anchor="t">
            <a:noAutofit/>
          </a:bodyPr>
          <a:lstStyle/>
          <a:p>
            <a:r>
              <a:rPr lang="en-GB" sz="2200" dirty="0" smtClean="0">
                <a:solidFill>
                  <a:schemeClr val="tx1"/>
                </a:solidFill>
              </a:rPr>
              <a:t>Shift matrix saved in Working matrix </a:t>
            </a:r>
            <a:r>
              <a:rPr lang="en-GB" sz="2200" b="1" dirty="0" smtClean="0">
                <a:solidFill>
                  <a:schemeClr val="accent2">
                    <a:lumMod val="75000"/>
                  </a:schemeClr>
                </a:solidFill>
              </a:rPr>
              <a:t>WW</a:t>
            </a:r>
            <a:endParaRPr lang="fr-FR" sz="2200" b="1" dirty="0" err="1" smtClean="0">
              <a:solidFill>
                <a:schemeClr val="accent2">
                  <a:lumMod val="75000"/>
                </a:schemeClr>
              </a:solidFill>
            </a:endParaRPr>
          </a:p>
        </p:txBody>
      </p:sp>
      <p:graphicFrame>
        <p:nvGraphicFramePr>
          <p:cNvPr id="12" name="Table 11"/>
          <p:cNvGraphicFramePr>
            <a:graphicFrameLocks noGrp="1"/>
          </p:cNvGraphicFramePr>
          <p:nvPr>
            <p:extLst/>
          </p:nvPr>
        </p:nvGraphicFramePr>
        <p:xfrm>
          <a:off x="7407702" y="3550227"/>
          <a:ext cx="1620000" cy="1620000"/>
        </p:xfrm>
        <a:graphic>
          <a:graphicData uri="http://schemas.openxmlformats.org/drawingml/2006/table">
            <a:tbl>
              <a:tblPr firstRow="1" bandRow="1">
                <a:tableStyleId>{5940675A-B579-460E-94D1-54222C63F5DA}</a:tableStyleId>
              </a:tblPr>
              <a:tblGrid>
                <a:gridCol w="540000"/>
                <a:gridCol w="540000"/>
                <a:gridCol w="540000"/>
              </a:tblGrid>
              <a:tr h="455056">
                <a:tc>
                  <a:txBody>
                    <a:bodyPr/>
                    <a:lstStyle/>
                    <a:p>
                      <a:pPr algn="ctr"/>
                      <a:r>
                        <a:rPr lang="en-GB" sz="1400" b="0" dirty="0" smtClean="0"/>
                        <a:t>1</a:t>
                      </a:r>
                      <a:endParaRPr lang="fr-FR" sz="14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smtClean="0"/>
                        <a:t>1</a:t>
                      </a:r>
                      <a:endParaRPr lang="fr-FR" sz="1400" b="0" dirty="0" smtClean="0"/>
                    </a:p>
                  </a:txBody>
                  <a:tcPr anchor="ctr"/>
                </a:tc>
                <a:tc>
                  <a:txBody>
                    <a:bodyPr/>
                    <a:lstStyle/>
                    <a:p>
                      <a:pPr algn="ctr"/>
                      <a:r>
                        <a:rPr lang="en-GB" sz="1400" b="0" dirty="0" smtClean="0"/>
                        <a:t>1</a:t>
                      </a:r>
                      <a:endParaRPr lang="fr-FR" sz="1400" b="0" dirty="0"/>
                    </a:p>
                  </a:txBody>
                  <a:tcPr anchor="ctr"/>
                </a:tc>
              </a:tr>
              <a:tr h="582472">
                <a:tc>
                  <a:txBody>
                    <a:bodyPr/>
                    <a:lstStyle/>
                    <a:p>
                      <a:pPr algn="ctr"/>
                      <a:r>
                        <a:rPr lang="en-GB" sz="1400" b="0" dirty="0" smtClean="0"/>
                        <a:t>1</a:t>
                      </a:r>
                      <a:endParaRPr lang="fr-FR" sz="14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smtClean="0">
                          <a:solidFill>
                            <a:schemeClr val="tx1"/>
                          </a:solidFill>
                        </a:rPr>
                        <a:t>1</a:t>
                      </a:r>
                      <a:endParaRPr lang="fr-FR" sz="1400" b="0" dirty="0" smtClean="0">
                        <a:solidFill>
                          <a:schemeClr val="tx1"/>
                        </a:solidFill>
                      </a:endParaRPr>
                    </a:p>
                  </a:txBody>
                  <a:tcPr anchor="ctr"/>
                </a:tc>
                <a:tc>
                  <a:txBody>
                    <a:bodyPr/>
                    <a:lstStyle/>
                    <a:p>
                      <a:pPr algn="ctr"/>
                      <a:r>
                        <a:rPr lang="en-GB" sz="1400" b="0" dirty="0" smtClean="0"/>
                        <a:t>1</a:t>
                      </a:r>
                      <a:endParaRPr lang="fr-FR" sz="1400" b="0" dirty="0"/>
                    </a:p>
                  </a:txBody>
                  <a:tcPr anchor="ctr"/>
                </a:tc>
              </a:tr>
              <a:tr h="582472">
                <a:tc>
                  <a:txBody>
                    <a:bodyPr/>
                    <a:lstStyle/>
                    <a:p>
                      <a:pPr algn="ctr"/>
                      <a:r>
                        <a:rPr lang="en-GB" sz="1400" b="0" dirty="0" smtClean="0"/>
                        <a:t>1</a:t>
                      </a:r>
                      <a:endParaRPr lang="fr-FR" sz="14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smtClean="0"/>
                        <a:t>1</a:t>
                      </a:r>
                      <a:endParaRPr lang="fr-FR" sz="1400" b="0" dirty="0" smtClean="0"/>
                    </a:p>
                  </a:txBody>
                  <a:tcPr anchor="ctr"/>
                </a:tc>
                <a:tc>
                  <a:txBody>
                    <a:bodyPr/>
                    <a:lstStyle/>
                    <a:p>
                      <a:pPr algn="ctr"/>
                      <a:r>
                        <a:rPr lang="en-GB" sz="1400" b="0" dirty="0" smtClean="0"/>
                        <a:t>1</a:t>
                      </a:r>
                      <a:endParaRPr lang="fr-FR" sz="1400" b="0" dirty="0"/>
                    </a:p>
                  </a:txBody>
                  <a:tcPr anchor="ctr"/>
                </a:tc>
              </a:tr>
            </a:tbl>
          </a:graphicData>
        </a:graphic>
      </p:graphicFrame>
      <p:sp>
        <p:nvSpPr>
          <p:cNvPr id="16" name="TextBox 15"/>
          <p:cNvSpPr txBox="1"/>
          <p:nvPr/>
        </p:nvSpPr>
        <p:spPr>
          <a:xfrm>
            <a:off x="9110777" y="4145543"/>
            <a:ext cx="1795672" cy="429367"/>
          </a:xfrm>
          <a:prstGeom prst="rect">
            <a:avLst/>
          </a:prstGeom>
          <a:noFill/>
        </p:spPr>
        <p:txBody>
          <a:bodyPr wrap="square" lIns="91440" tIns="45720" rIns="91440" rtlCol="0" anchor="t">
            <a:noAutofit/>
          </a:bodyPr>
          <a:lstStyle/>
          <a:p>
            <a:pPr algn="ctr"/>
            <a:r>
              <a:rPr lang="en-GB" sz="2200" dirty="0" smtClean="0">
                <a:solidFill>
                  <a:schemeClr val="tx1"/>
                </a:solidFill>
              </a:rPr>
              <a:t>Mask matrix</a:t>
            </a:r>
            <a:endParaRPr lang="fr-FR" sz="2200" dirty="0" err="1" smtClean="0">
              <a:solidFill>
                <a:schemeClr val="tx1"/>
              </a:solidFill>
            </a:endParaRPr>
          </a:p>
        </p:txBody>
      </p:sp>
      <p:sp>
        <p:nvSpPr>
          <p:cNvPr id="3" name="Rectangle 2"/>
          <p:cNvSpPr/>
          <p:nvPr/>
        </p:nvSpPr>
        <p:spPr>
          <a:xfrm>
            <a:off x="647700" y="1696361"/>
            <a:ext cx="5866859" cy="648896"/>
          </a:xfrm>
          <a:prstGeom prst="rect">
            <a:avLst/>
          </a:prstGeom>
          <a:ln>
            <a:noFill/>
          </a:ln>
        </p:spPr>
        <p:txBody>
          <a:bodyPr>
            <a:spAutoFit/>
          </a:bodyPr>
          <a:lstStyle/>
          <a:p>
            <a:pPr lvl="1" indent="-282575">
              <a:spcBef>
                <a:spcPts val="431"/>
              </a:spcBef>
              <a:spcAft>
                <a:spcPts val="56"/>
              </a:spcAft>
              <a:buClr>
                <a:schemeClr val="tx1"/>
              </a:buClr>
              <a:buSzPct val="80000"/>
            </a:pPr>
            <a:r>
              <a:rPr lang="en-US" sz="1600" dirty="0" err="1" smtClean="0">
                <a:latin typeface="Courier" pitchFamily="49" charset="0"/>
              </a:rPr>
              <a:t>swp</a:t>
            </a:r>
            <a:r>
              <a:rPr lang="en-US" sz="1600" dirty="0" smtClean="0">
                <a:latin typeface="Courier" pitchFamily="49" charset="0"/>
              </a:rPr>
              <a:t>               </a:t>
            </a:r>
            <a:r>
              <a:rPr lang="en-US" sz="1600" dirty="0">
                <a:latin typeface="Courier" pitchFamily="49" charset="0"/>
              </a:rPr>
              <a:t>// w -&gt; </a:t>
            </a:r>
            <a:r>
              <a:rPr lang="en-US" sz="1600" dirty="0" err="1">
                <a:latin typeface="Courier" pitchFamily="49" charset="0"/>
              </a:rPr>
              <a:t>ww</a:t>
            </a:r>
            <a:endParaRPr lang="en-US" sz="1600" kern="0" dirty="0">
              <a:solidFill>
                <a:srgbClr val="000000"/>
              </a:solidFill>
              <a:latin typeface="Courier" pitchFamily="49" charset="0"/>
            </a:endParaRPr>
          </a:p>
          <a:p>
            <a:pPr lvl="1" indent="-282575">
              <a:spcBef>
                <a:spcPts val="431"/>
              </a:spcBef>
              <a:spcAft>
                <a:spcPts val="56"/>
              </a:spcAft>
              <a:buClr>
                <a:schemeClr val="tx1"/>
              </a:buClr>
              <a:buSzPct val="80000"/>
              <a:defRPr/>
            </a:pPr>
            <a:r>
              <a:rPr lang="en-US" sz="1600" kern="0" dirty="0" err="1" smtClean="0">
                <a:solidFill>
                  <a:srgbClr val="000000"/>
                </a:solidFill>
                <a:latin typeface="Courier" pitchFamily="49" charset="0"/>
              </a:rPr>
              <a:t>mset</a:t>
            </a:r>
            <a:r>
              <a:rPr lang="en-US" sz="1600" kern="0" dirty="0" smtClean="0">
                <a:solidFill>
                  <a:srgbClr val="000000"/>
                </a:solidFill>
                <a:latin typeface="Courier" pitchFamily="49" charset="0"/>
              </a:rPr>
              <a:t> </a:t>
            </a:r>
            <a:r>
              <a:rPr lang="en-US" sz="1600" kern="0" dirty="0">
                <a:solidFill>
                  <a:srgbClr val="000000"/>
                </a:solidFill>
                <a:latin typeface="Courier" pitchFamily="49" charset="0"/>
              </a:rPr>
              <a:t>0b111111111</a:t>
            </a:r>
            <a:endParaRPr lang="en-US" sz="1600" dirty="0">
              <a:latin typeface="Courier" pitchFamily="49" charset="0"/>
            </a:endParaRPr>
          </a:p>
        </p:txBody>
      </p:sp>
      <p:sp>
        <p:nvSpPr>
          <p:cNvPr id="14" name="TextBox 13"/>
          <p:cNvSpPr txBox="1"/>
          <p:nvPr/>
        </p:nvSpPr>
        <p:spPr>
          <a:xfrm>
            <a:off x="647700" y="1186773"/>
            <a:ext cx="8914589" cy="494183"/>
          </a:xfrm>
          <a:prstGeom prst="rect">
            <a:avLst/>
          </a:prstGeom>
          <a:noFill/>
        </p:spPr>
        <p:txBody>
          <a:bodyPr wrap="square" lIns="91440" tIns="45720" rIns="91440" rtlCol="0" anchor="t">
            <a:noAutofit/>
          </a:bodyPr>
          <a:lstStyle/>
          <a:p>
            <a:r>
              <a:rPr lang="en-GB" sz="2200" b="1" dirty="0"/>
              <a:t>Code: Shifting matrix initialisation</a:t>
            </a:r>
            <a:endParaRPr lang="fr-FR" sz="2200" b="1" dirty="0" err="1"/>
          </a:p>
        </p:txBody>
      </p:sp>
      <p:cxnSp>
        <p:nvCxnSpPr>
          <p:cNvPr id="11" name="Straight Arrow Connector 10"/>
          <p:cNvCxnSpPr>
            <a:endCxn id="13" idx="1"/>
          </p:cNvCxnSpPr>
          <p:nvPr/>
        </p:nvCxnSpPr>
        <p:spPr>
          <a:xfrm>
            <a:off x="4423898" y="1893377"/>
            <a:ext cx="3064793" cy="4882"/>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2" idx="1"/>
          </p:cNvCxnSpPr>
          <p:nvPr/>
        </p:nvCxnSpPr>
        <p:spPr>
          <a:xfrm>
            <a:off x="2808999" y="2345257"/>
            <a:ext cx="4679691" cy="201497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02500" y="3352742"/>
            <a:ext cx="3302753" cy="617193"/>
          </a:xfrm>
          <a:prstGeom prst="rect">
            <a:avLst/>
          </a:prstGeom>
          <a:noFill/>
        </p:spPr>
        <p:txBody>
          <a:bodyPr wrap="square" lIns="91440" tIns="45720" rIns="91440" rtlCol="0" anchor="t">
            <a:noAutofit/>
          </a:bodyPr>
          <a:lstStyle/>
          <a:p>
            <a:pPr algn="ctr"/>
            <a:r>
              <a:rPr lang="en-GB" dirty="0" smtClean="0">
                <a:solidFill>
                  <a:schemeClr val="tx1"/>
                </a:solidFill>
              </a:rPr>
              <a:t>(important for future instruction)</a:t>
            </a:r>
            <a:endParaRPr lang="fr-FR" dirty="0" err="1" smtClean="0">
              <a:solidFill>
                <a:schemeClr val="tx1"/>
              </a:solidFill>
            </a:endParaRPr>
          </a:p>
        </p:txBody>
      </p:sp>
    </p:spTree>
    <p:extLst>
      <p:ext uri="{BB962C8B-B14F-4D97-AF65-F5344CB8AC3E}">
        <p14:creationId xmlns:p14="http://schemas.microsoft.com/office/powerpoint/2010/main" val="3263813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2:1 Scaling</a:t>
            </a:r>
            <a:endParaRPr lang="fr-FR" dirty="0"/>
          </a:p>
        </p:txBody>
      </p:sp>
      <p:pic>
        <p:nvPicPr>
          <p:cNvPr id="7" name="Picture 6"/>
          <p:cNvPicPr>
            <a:picLocks noChangeAspect="1" noChangeArrowheads="1"/>
          </p:cNvPicPr>
          <p:nvPr/>
        </p:nvPicPr>
        <p:blipFill>
          <a:blip r:embed="rId2" cstate="print"/>
          <a:srcRect/>
          <a:stretch>
            <a:fillRect/>
          </a:stretch>
        </p:blipFill>
        <p:spPr bwMode="auto">
          <a:xfrm>
            <a:off x="4619134" y="934763"/>
            <a:ext cx="3234229" cy="5026693"/>
          </a:xfrm>
          <a:prstGeom prst="rect">
            <a:avLst/>
          </a:prstGeom>
          <a:noFill/>
          <a:ln w="9525">
            <a:noFill/>
            <a:miter lim="800000"/>
            <a:headEnd/>
            <a:tailEnd/>
          </a:ln>
        </p:spPr>
      </p:pic>
      <p:sp>
        <p:nvSpPr>
          <p:cNvPr id="9" name="Rectangle 8"/>
          <p:cNvSpPr/>
          <p:nvPr/>
        </p:nvSpPr>
        <p:spPr>
          <a:xfrm>
            <a:off x="4619134" y="1279585"/>
            <a:ext cx="1195830" cy="499621"/>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372860" y="3340100"/>
            <a:ext cx="802640" cy="444500"/>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4619134" y="2310825"/>
            <a:ext cx="1195830" cy="499621"/>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7390459"/>
      </p:ext>
    </p:extLst>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2:1 </a:t>
            </a:r>
            <a:r>
              <a:rPr lang="en-US" dirty="0"/>
              <a:t>Scaling</a:t>
            </a:r>
            <a:endParaRPr lang="fr-FR" dirty="0"/>
          </a:p>
        </p:txBody>
      </p:sp>
      <p:sp>
        <p:nvSpPr>
          <p:cNvPr id="16" name="TextBox 15"/>
          <p:cNvSpPr txBox="1"/>
          <p:nvPr/>
        </p:nvSpPr>
        <p:spPr>
          <a:xfrm>
            <a:off x="7027977" y="1680956"/>
            <a:ext cx="4426568" cy="1107799"/>
          </a:xfrm>
          <a:prstGeom prst="rect">
            <a:avLst/>
          </a:prstGeom>
          <a:noFill/>
        </p:spPr>
        <p:txBody>
          <a:bodyPr wrap="square" lIns="91440" tIns="45720" rIns="91440" rtlCol="0" anchor="t">
            <a:noAutofit/>
          </a:bodyPr>
          <a:lstStyle/>
          <a:p>
            <a:r>
              <a:rPr lang="en-GB" sz="2200" dirty="0" smtClean="0">
                <a:solidFill>
                  <a:schemeClr val="tx1"/>
                </a:solidFill>
              </a:rPr>
              <a:t>Arithmetic-shift-right </a:t>
            </a:r>
            <a:r>
              <a:rPr lang="en-GB" sz="2200" dirty="0" err="1" smtClean="0">
                <a:solidFill>
                  <a:schemeClr val="tx1"/>
                </a:solidFill>
              </a:rPr>
              <a:t>InA</a:t>
            </a:r>
            <a:r>
              <a:rPr lang="en-GB" sz="2200" dirty="0" smtClean="0">
                <a:solidFill>
                  <a:schemeClr val="tx1"/>
                </a:solidFill>
              </a:rPr>
              <a:t> elements according to the coefficient in WW </a:t>
            </a:r>
            <a:r>
              <a:rPr lang="fr-FR" sz="2200" dirty="0" smtClean="0"/>
              <a:t>=&gt; </a:t>
            </a:r>
            <a:r>
              <a:rPr lang="fr-FR" sz="2200" dirty="0" err="1" smtClean="0"/>
              <a:t>result</a:t>
            </a:r>
            <a:r>
              <a:rPr lang="fr-FR" sz="2200" dirty="0" smtClean="0"/>
              <a:t> </a:t>
            </a:r>
            <a:r>
              <a:rPr lang="fr-FR" sz="2200" dirty="0" err="1" smtClean="0"/>
              <a:t>saved</a:t>
            </a:r>
            <a:r>
              <a:rPr lang="fr-FR" sz="2200" dirty="0" smtClean="0"/>
              <a:t> in W</a:t>
            </a:r>
            <a:endParaRPr lang="en-GB" sz="2200" dirty="0" smtClean="0">
              <a:solidFill>
                <a:schemeClr val="tx1"/>
              </a:solidFill>
            </a:endParaRPr>
          </a:p>
        </p:txBody>
      </p:sp>
      <p:sp>
        <p:nvSpPr>
          <p:cNvPr id="19" name="TextBox 18"/>
          <p:cNvSpPr txBox="1"/>
          <p:nvPr/>
        </p:nvSpPr>
        <p:spPr>
          <a:xfrm>
            <a:off x="7027977" y="2804160"/>
            <a:ext cx="4426568" cy="1500227"/>
          </a:xfrm>
          <a:prstGeom prst="rect">
            <a:avLst/>
          </a:prstGeom>
          <a:noFill/>
        </p:spPr>
        <p:txBody>
          <a:bodyPr wrap="square" lIns="91440" tIns="45720" rIns="91440" rtlCol="0" anchor="t">
            <a:noAutofit/>
          </a:bodyPr>
          <a:lstStyle/>
          <a:p>
            <a:r>
              <a:rPr lang="en-GB" sz="2200" dirty="0" smtClean="0"/>
              <a:t>“sum” register has the sum of all elements of the W matrix. Move that value to out0, and progress to next pixel (</a:t>
            </a:r>
            <a:r>
              <a:rPr lang="en-GB" sz="2200" dirty="0" smtClean="0">
                <a:solidFill>
                  <a:srgbClr val="FF0000"/>
                </a:solidFill>
              </a:rPr>
              <a:t>i</a:t>
            </a:r>
            <a:r>
              <a:rPr lang="en-GB" sz="2200" dirty="0" smtClean="0"/>
              <a:t>nput, </a:t>
            </a:r>
            <a:r>
              <a:rPr lang="en-GB" sz="2200" dirty="0" err="1" smtClean="0">
                <a:solidFill>
                  <a:srgbClr val="FF0000"/>
                </a:solidFill>
              </a:rPr>
              <a:t>x</a:t>
            </a:r>
            <a:r>
              <a:rPr lang="en-GB" sz="2200" dirty="0" err="1" smtClean="0"/>
              <a:t>pos</a:t>
            </a:r>
            <a:r>
              <a:rPr lang="en-GB" sz="2200" dirty="0" smtClean="0"/>
              <a:t>, </a:t>
            </a:r>
            <a:r>
              <a:rPr lang="en-GB" sz="2200" dirty="0" smtClean="0">
                <a:solidFill>
                  <a:srgbClr val="FF0000"/>
                </a:solidFill>
              </a:rPr>
              <a:t>o</a:t>
            </a:r>
            <a:r>
              <a:rPr lang="en-GB" sz="2200" dirty="0" smtClean="0"/>
              <a:t>utput)</a:t>
            </a:r>
            <a:endParaRPr lang="fr-FR" sz="2200" dirty="0" err="1" smtClean="0">
              <a:solidFill>
                <a:schemeClr val="tx1"/>
              </a:solidFill>
            </a:endParaRPr>
          </a:p>
        </p:txBody>
      </p:sp>
      <p:sp>
        <p:nvSpPr>
          <p:cNvPr id="3" name="Rectangle 2"/>
          <p:cNvSpPr/>
          <p:nvPr/>
        </p:nvSpPr>
        <p:spPr>
          <a:xfrm>
            <a:off x="647700" y="1696361"/>
            <a:ext cx="5866859" cy="2510944"/>
          </a:xfrm>
          <a:prstGeom prst="rect">
            <a:avLst/>
          </a:prstGeom>
          <a:ln>
            <a:noFill/>
          </a:ln>
        </p:spPr>
        <p:txBody>
          <a:bodyPr>
            <a:spAutoFit/>
          </a:bodyPr>
          <a:lstStyle/>
          <a:p>
            <a:pPr indent="-282575">
              <a:spcBef>
                <a:spcPts val="431"/>
              </a:spcBef>
              <a:spcAft>
                <a:spcPts val="56"/>
              </a:spcAft>
              <a:buClr>
                <a:schemeClr val="tx1"/>
              </a:buClr>
              <a:buSzPct val="80000"/>
              <a:defRPr/>
            </a:pPr>
            <a:r>
              <a:rPr lang="en-US" sz="1600" kern="0" dirty="0">
                <a:solidFill>
                  <a:srgbClr val="000000"/>
                </a:solidFill>
                <a:latin typeface="Courier" pitchFamily="49" charset="0"/>
              </a:rPr>
              <a:t>loop:</a:t>
            </a:r>
          </a:p>
          <a:p>
            <a:pPr lvl="1" indent="-282575">
              <a:spcBef>
                <a:spcPts val="431"/>
              </a:spcBef>
              <a:spcAft>
                <a:spcPts val="56"/>
              </a:spcAft>
              <a:buClr>
                <a:schemeClr val="tx1"/>
              </a:buClr>
              <a:buSzPct val="80000"/>
              <a:defRPr/>
            </a:pPr>
            <a:r>
              <a:rPr lang="en-US" sz="1600" kern="0" dirty="0" err="1" smtClean="0">
                <a:solidFill>
                  <a:srgbClr val="000000"/>
                </a:solidFill>
                <a:latin typeface="Courier" pitchFamily="49" charset="0"/>
              </a:rPr>
              <a:t>lsr</a:t>
            </a:r>
            <a:r>
              <a:rPr lang="en-US" sz="1600" kern="0" dirty="0" smtClean="0">
                <a:solidFill>
                  <a:srgbClr val="000000"/>
                </a:solidFill>
                <a:latin typeface="Courier" pitchFamily="49" charset="0"/>
              </a:rPr>
              <a:t>  </a:t>
            </a:r>
            <a:r>
              <a:rPr lang="en-US" sz="1600" kern="0" dirty="0" err="1" smtClean="0">
                <a:solidFill>
                  <a:srgbClr val="000000"/>
                </a:solidFill>
                <a:latin typeface="Courier" pitchFamily="49" charset="0"/>
              </a:rPr>
              <a:t>w,ina,ww</a:t>
            </a:r>
            <a:endParaRPr lang="en-US" sz="1600" kern="0" dirty="0">
              <a:solidFill>
                <a:srgbClr val="000000"/>
              </a:solidFill>
              <a:latin typeface="Courier" pitchFamily="49" charset="0"/>
            </a:endParaRPr>
          </a:p>
          <a:p>
            <a:pPr lvl="1" indent="-282575">
              <a:spcBef>
                <a:spcPts val="431"/>
              </a:spcBef>
              <a:spcAft>
                <a:spcPts val="56"/>
              </a:spcAft>
              <a:buClr>
                <a:schemeClr val="tx1"/>
              </a:buClr>
              <a:buSzPct val="80000"/>
              <a:defRPr/>
            </a:pPr>
            <a:r>
              <a:rPr lang="en-US" sz="1600" kern="0" dirty="0" err="1" smtClean="0">
                <a:solidFill>
                  <a:srgbClr val="000000"/>
                </a:solidFill>
                <a:latin typeface="Courier" pitchFamily="49" charset="0"/>
              </a:rPr>
              <a:t>dout</a:t>
            </a:r>
            <a:r>
              <a:rPr lang="en-US" sz="1600" kern="0" dirty="0" smtClean="0">
                <a:solidFill>
                  <a:srgbClr val="000000"/>
                </a:solidFill>
                <a:latin typeface="Courier" pitchFamily="49" charset="0"/>
              </a:rPr>
              <a:t> </a:t>
            </a:r>
            <a:r>
              <a:rPr lang="en-US" sz="1600" kern="0" dirty="0" err="1" smtClean="0">
                <a:solidFill>
                  <a:srgbClr val="000000"/>
                </a:solidFill>
                <a:latin typeface="Courier" pitchFamily="49" charset="0"/>
              </a:rPr>
              <a:t>sum,odd,ixo</a:t>
            </a:r>
            <a:endParaRPr lang="en-US" sz="1600" kern="0" dirty="0" smtClean="0">
              <a:solidFill>
                <a:srgbClr val="000000"/>
              </a:solidFill>
              <a:latin typeface="Courier" pitchFamily="49" charset="0"/>
            </a:endParaRPr>
          </a:p>
          <a:p>
            <a:pPr indent="-282575">
              <a:spcBef>
                <a:spcPts val="431"/>
              </a:spcBef>
              <a:spcAft>
                <a:spcPts val="56"/>
              </a:spcAft>
              <a:buClr>
                <a:schemeClr val="tx1"/>
              </a:buClr>
              <a:buSzPct val="80000"/>
              <a:defRPr/>
            </a:pPr>
            <a:endParaRPr lang="en-US" sz="1600" kern="0" dirty="0" smtClean="0">
              <a:solidFill>
                <a:srgbClr val="000000"/>
              </a:solidFill>
              <a:latin typeface="Courier" pitchFamily="49" charset="0"/>
            </a:endParaRPr>
          </a:p>
          <a:p>
            <a:pPr indent="-282575">
              <a:spcBef>
                <a:spcPts val="431"/>
              </a:spcBef>
              <a:spcAft>
                <a:spcPts val="56"/>
              </a:spcAft>
              <a:buClr>
                <a:schemeClr val="tx1"/>
              </a:buClr>
              <a:buSzPct val="80000"/>
              <a:defRPr/>
            </a:pPr>
            <a:r>
              <a:rPr lang="en-US" sz="1600" kern="0" dirty="0" smtClean="0">
                <a:solidFill>
                  <a:srgbClr val="000000"/>
                </a:solidFill>
                <a:latin typeface="Courier" pitchFamily="49" charset="0"/>
              </a:rPr>
              <a:t>odd</a:t>
            </a:r>
            <a:r>
              <a:rPr lang="en-US" sz="1600" kern="0" dirty="0">
                <a:solidFill>
                  <a:srgbClr val="000000"/>
                </a:solidFill>
                <a:latin typeface="Courier" pitchFamily="49" charset="0"/>
              </a:rPr>
              <a:t>:</a:t>
            </a:r>
          </a:p>
          <a:p>
            <a:pPr lvl="1" indent="-282575">
              <a:spcBef>
                <a:spcPts val="431"/>
              </a:spcBef>
              <a:spcAft>
                <a:spcPts val="56"/>
              </a:spcAft>
              <a:buClr>
                <a:schemeClr val="tx1"/>
              </a:buClr>
              <a:buSzPct val="80000"/>
              <a:defRPr/>
            </a:pPr>
            <a:r>
              <a:rPr lang="en-US" sz="1600" kern="0" dirty="0" smtClean="0">
                <a:solidFill>
                  <a:srgbClr val="000000"/>
                </a:solidFill>
                <a:latin typeface="Courier" pitchFamily="49" charset="0"/>
              </a:rPr>
              <a:t>done </a:t>
            </a:r>
            <a:r>
              <a:rPr lang="en-US" sz="1600" kern="0" dirty="0" err="1">
                <a:solidFill>
                  <a:srgbClr val="000000"/>
                </a:solidFill>
                <a:latin typeface="Courier" pitchFamily="49" charset="0"/>
              </a:rPr>
              <a:t>loop,ix</a:t>
            </a:r>
            <a:endParaRPr lang="en-US" sz="1600" kern="0" dirty="0">
              <a:solidFill>
                <a:srgbClr val="000000"/>
              </a:solidFill>
              <a:latin typeface="Courier" pitchFamily="49" charset="0"/>
            </a:endParaRPr>
          </a:p>
          <a:p>
            <a:pPr indent="-282575">
              <a:spcBef>
                <a:spcPts val="431"/>
              </a:spcBef>
              <a:spcAft>
                <a:spcPts val="56"/>
              </a:spcAft>
              <a:buClr>
                <a:schemeClr val="tx1"/>
              </a:buClr>
              <a:buSzPct val="80000"/>
              <a:defRPr/>
            </a:pPr>
            <a:r>
              <a:rPr lang="en-US" sz="1600" kern="0" dirty="0" err="1">
                <a:solidFill>
                  <a:srgbClr val="000000"/>
                </a:solidFill>
                <a:latin typeface="Courier" pitchFamily="49" charset="0"/>
              </a:rPr>
              <a:t>end_scale</a:t>
            </a:r>
            <a:r>
              <a:rPr lang="en-US" sz="1600" kern="0" dirty="0" smtClean="0">
                <a:solidFill>
                  <a:srgbClr val="000000"/>
                </a:solidFill>
              </a:rPr>
              <a:t>:</a:t>
            </a:r>
            <a:endParaRPr lang="en-US" sz="1600" kern="0" dirty="0">
              <a:solidFill>
                <a:srgbClr val="000000"/>
              </a:solidFill>
            </a:endParaRPr>
          </a:p>
          <a:p>
            <a:pPr lvl="1" indent="-282575">
              <a:spcBef>
                <a:spcPts val="431"/>
              </a:spcBef>
              <a:spcAft>
                <a:spcPts val="56"/>
              </a:spcAft>
              <a:buClr>
                <a:schemeClr val="tx1"/>
              </a:buClr>
              <a:buSzPct val="80000"/>
              <a:defRPr/>
            </a:pPr>
            <a:endParaRPr lang="en-US" sz="1600" kern="0" dirty="0">
              <a:solidFill>
                <a:srgbClr val="000000"/>
              </a:solidFill>
              <a:latin typeface="Courier" pitchFamily="49" charset="0"/>
            </a:endParaRPr>
          </a:p>
        </p:txBody>
      </p:sp>
      <p:sp>
        <p:nvSpPr>
          <p:cNvPr id="14" name="TextBox 13"/>
          <p:cNvSpPr txBox="1"/>
          <p:nvPr/>
        </p:nvSpPr>
        <p:spPr>
          <a:xfrm>
            <a:off x="647700" y="1186773"/>
            <a:ext cx="8914589" cy="494183"/>
          </a:xfrm>
          <a:prstGeom prst="rect">
            <a:avLst/>
          </a:prstGeom>
          <a:noFill/>
        </p:spPr>
        <p:txBody>
          <a:bodyPr wrap="square" lIns="91440" tIns="45720" rIns="91440" rtlCol="0" anchor="t">
            <a:noAutofit/>
          </a:bodyPr>
          <a:lstStyle/>
          <a:p>
            <a:r>
              <a:rPr lang="en-GB" sz="2200" b="1" dirty="0" smtClean="0">
                <a:solidFill>
                  <a:schemeClr val="tx1"/>
                </a:solidFill>
              </a:rPr>
              <a:t>Code: </a:t>
            </a:r>
            <a:r>
              <a:rPr lang="en-GB" sz="2200" b="1" dirty="0" smtClean="0">
                <a:solidFill>
                  <a:schemeClr val="accent2">
                    <a:lumMod val="75000"/>
                  </a:schemeClr>
                </a:solidFill>
              </a:rPr>
              <a:t>Main Loop</a:t>
            </a:r>
            <a:endParaRPr lang="fr-FR" sz="2200" b="1" dirty="0" err="1" smtClean="0">
              <a:solidFill>
                <a:schemeClr val="accent2">
                  <a:lumMod val="75000"/>
                </a:schemeClr>
              </a:solidFill>
            </a:endParaRPr>
          </a:p>
        </p:txBody>
      </p:sp>
      <p:cxnSp>
        <p:nvCxnSpPr>
          <p:cNvPr id="20" name="Straight Arrow Connector 19"/>
          <p:cNvCxnSpPr>
            <a:endCxn id="16" idx="1"/>
          </p:cNvCxnSpPr>
          <p:nvPr/>
        </p:nvCxnSpPr>
        <p:spPr>
          <a:xfrm>
            <a:off x="2510616" y="2219795"/>
            <a:ext cx="4612622" cy="15061"/>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971800" y="2653552"/>
            <a:ext cx="4127297" cy="881396"/>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5" idx="1"/>
          </p:cNvCxnSpPr>
          <p:nvPr/>
        </p:nvCxnSpPr>
        <p:spPr>
          <a:xfrm>
            <a:off x="2309943" y="3580868"/>
            <a:ext cx="4718034" cy="136974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027977" y="4370147"/>
            <a:ext cx="4426568" cy="1160939"/>
          </a:xfrm>
          <a:prstGeom prst="rect">
            <a:avLst/>
          </a:prstGeom>
          <a:noFill/>
        </p:spPr>
        <p:txBody>
          <a:bodyPr wrap="square" lIns="91440" tIns="45720" rIns="91440" rtlCol="0" anchor="t">
            <a:noAutofit/>
          </a:bodyPr>
          <a:lstStyle/>
          <a:p>
            <a:r>
              <a:rPr lang="en-GB" sz="2200" dirty="0" smtClean="0">
                <a:solidFill>
                  <a:schemeClr val="tx1"/>
                </a:solidFill>
              </a:rPr>
              <a:t>Fetch new entry without creating any output: scaling of 2:1</a:t>
            </a:r>
          </a:p>
          <a:p>
            <a:r>
              <a:rPr lang="en-GB" sz="2200" dirty="0" smtClean="0">
                <a:solidFill>
                  <a:schemeClr val="tx1"/>
                </a:solidFill>
              </a:rPr>
              <a:t>Continue the loop</a:t>
            </a:r>
            <a:endParaRPr lang="fr-FR" sz="2200" dirty="0" err="1" smtClean="0">
              <a:solidFill>
                <a:schemeClr val="tx1"/>
              </a:solidFill>
            </a:endParaRPr>
          </a:p>
        </p:txBody>
      </p:sp>
      <p:sp>
        <p:nvSpPr>
          <p:cNvPr id="30" name="TextBox 29"/>
          <p:cNvSpPr txBox="1"/>
          <p:nvPr/>
        </p:nvSpPr>
        <p:spPr>
          <a:xfrm>
            <a:off x="647700" y="5588754"/>
            <a:ext cx="7795260" cy="393300"/>
          </a:xfrm>
          <a:prstGeom prst="rect">
            <a:avLst/>
          </a:prstGeom>
          <a:noFill/>
        </p:spPr>
        <p:txBody>
          <a:bodyPr wrap="square" lIns="91440" tIns="45720" rIns="91440" rtlCol="0" anchor="t">
            <a:noAutofit/>
          </a:bodyPr>
          <a:lstStyle/>
          <a:p>
            <a:r>
              <a:rPr lang="en-GB" sz="2200" dirty="0" smtClean="0">
                <a:solidFill>
                  <a:schemeClr val="accent2">
                    <a:lumMod val="75000"/>
                  </a:schemeClr>
                </a:solidFill>
              </a:rPr>
              <a:t>The kernel will restart from the beginning for each new line</a:t>
            </a:r>
            <a:endParaRPr lang="fr-FR" sz="2200" dirty="0" err="1" smtClean="0">
              <a:solidFill>
                <a:schemeClr val="accent2">
                  <a:lumMod val="75000"/>
                </a:schemeClr>
              </a:solidFill>
            </a:endParaRPr>
          </a:p>
        </p:txBody>
      </p:sp>
      <p:sp>
        <p:nvSpPr>
          <p:cNvPr id="4" name="TextBox 3"/>
          <p:cNvSpPr txBox="1"/>
          <p:nvPr/>
        </p:nvSpPr>
        <p:spPr>
          <a:xfrm>
            <a:off x="5153025" y="723900"/>
            <a:ext cx="6809520" cy="914400"/>
          </a:xfrm>
          <a:prstGeom prst="rect">
            <a:avLst/>
          </a:prstGeom>
          <a:noFill/>
        </p:spPr>
        <p:txBody>
          <a:bodyPr wrap="none" lIns="91440" tIns="45720" rIns="91440" rtlCol="0" anchor="t">
            <a:noAutofit/>
          </a:bodyPr>
          <a:lstStyle/>
          <a:p>
            <a:r>
              <a:rPr lang="en-GB" sz="2200" dirty="0"/>
              <a:t> to Add all the W elements together and put it in output</a:t>
            </a:r>
          </a:p>
          <a:p>
            <a:r>
              <a:rPr lang="en-GB" sz="2200" dirty="0"/>
              <a:t>+ Fetch new entry</a:t>
            </a:r>
            <a:endParaRPr lang="fr-FR" sz="2200" dirty="0"/>
          </a:p>
          <a:p>
            <a:endParaRPr lang="en-US" sz="2200" dirty="0" err="1" smtClean="0">
              <a:solidFill>
                <a:schemeClr val="tx1"/>
              </a:solidFill>
            </a:endParaRPr>
          </a:p>
        </p:txBody>
      </p:sp>
      <p:cxnSp>
        <p:nvCxnSpPr>
          <p:cNvPr id="7" name="Straight Arrow Connector 6"/>
          <p:cNvCxnSpPr/>
          <p:nvPr/>
        </p:nvCxnSpPr>
        <p:spPr>
          <a:xfrm flipH="1">
            <a:off x="1076325" y="2590800"/>
            <a:ext cx="1123950" cy="3745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p:nvPr/>
        </p:nvCxnSpPr>
        <p:spPr>
          <a:xfrm flipH="1" flipV="1">
            <a:off x="1076325" y="1932966"/>
            <a:ext cx="628651" cy="137220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77604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5" grpId="0"/>
      <p:bldP spid="3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Software Components</a:t>
            </a:r>
            <a:endParaRPr lang="fr-FR" dirty="0"/>
          </a:p>
        </p:txBody>
      </p:sp>
    </p:spTree>
    <p:extLst>
      <p:ext uri="{BB962C8B-B14F-4D97-AF65-F5344CB8AC3E}">
        <p14:creationId xmlns:p14="http://schemas.microsoft.com/office/powerpoint/2010/main" val="3205354406"/>
      </p:ext>
    </p:extLst>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ISP Application</a:t>
            </a:r>
            <a:endParaRPr lang="fr-FR" dirty="0"/>
          </a:p>
        </p:txBody>
      </p:sp>
      <p:sp>
        <p:nvSpPr>
          <p:cNvPr id="48" name="Rectangle 47"/>
          <p:cNvSpPr/>
          <p:nvPr/>
        </p:nvSpPr>
        <p:spPr>
          <a:xfrm>
            <a:off x="3094479" y="2520507"/>
            <a:ext cx="2169622" cy="1105593"/>
          </a:xfrm>
          <a:prstGeom prst="rect">
            <a:avLst/>
          </a:prstGeom>
          <a:solidFill>
            <a:schemeClr val="accent1"/>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ARM Code</a:t>
            </a:r>
          </a:p>
          <a:p>
            <a:pPr algn="ctr"/>
            <a:r>
              <a:rPr lang="en-US" dirty="0">
                <a:solidFill>
                  <a:schemeClr val="tx1"/>
                </a:solidFill>
              </a:rPr>
              <a:t>m</a:t>
            </a:r>
            <a:r>
              <a:rPr lang="en-US" dirty="0" smtClean="0">
                <a:solidFill>
                  <a:schemeClr val="tx1"/>
                </a:solidFill>
              </a:rPr>
              <a:t>ain()</a:t>
            </a:r>
            <a:endParaRPr lang="en-US" dirty="0">
              <a:solidFill>
                <a:schemeClr val="tx1"/>
              </a:solidFill>
            </a:endParaRPr>
          </a:p>
        </p:txBody>
      </p:sp>
      <p:sp>
        <p:nvSpPr>
          <p:cNvPr id="49" name="Rectangle 48"/>
          <p:cNvSpPr/>
          <p:nvPr/>
        </p:nvSpPr>
        <p:spPr>
          <a:xfrm>
            <a:off x="3094479" y="3702790"/>
            <a:ext cx="2169622" cy="731524"/>
          </a:xfrm>
          <a:prstGeom prst="rect">
            <a:avLst/>
          </a:prstGeom>
          <a:solidFill>
            <a:schemeClr val="accent1"/>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a:solidFill>
                  <a:schemeClr val="tx1"/>
                </a:solidFill>
              </a:rPr>
              <a:t>Support libraries</a:t>
            </a:r>
          </a:p>
        </p:txBody>
      </p:sp>
      <p:sp>
        <p:nvSpPr>
          <p:cNvPr id="50" name="Rectangle 49"/>
          <p:cNvSpPr/>
          <p:nvPr/>
        </p:nvSpPr>
        <p:spPr>
          <a:xfrm>
            <a:off x="3094479" y="1707133"/>
            <a:ext cx="2169622" cy="731524"/>
          </a:xfrm>
          <a:prstGeom prst="rect">
            <a:avLst/>
          </a:prstGeom>
          <a:solidFill>
            <a:schemeClr val="accent1"/>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libraries</a:t>
            </a:r>
            <a:endParaRPr lang="en-US" dirty="0">
              <a:solidFill>
                <a:schemeClr val="tx1"/>
              </a:solidFill>
            </a:endParaRPr>
          </a:p>
        </p:txBody>
      </p:sp>
      <p:cxnSp>
        <p:nvCxnSpPr>
          <p:cNvPr id="51" name="Straight Arrow Connector 50"/>
          <p:cNvCxnSpPr>
            <a:endCxn id="48" idx="3"/>
          </p:cNvCxnSpPr>
          <p:nvPr/>
        </p:nvCxnSpPr>
        <p:spPr>
          <a:xfrm flipH="1">
            <a:off x="5264101" y="3068143"/>
            <a:ext cx="902574" cy="5161"/>
          </a:xfrm>
          <a:prstGeom prst="straightConnector1">
            <a:avLst/>
          </a:prstGeom>
          <a:ln>
            <a:solidFill>
              <a:schemeClr val="accent1"/>
            </a:solidFill>
            <a:tailEnd type="triangle"/>
          </a:ln>
        </p:spPr>
        <p:style>
          <a:lnRef idx="1">
            <a:schemeClr val="accent3"/>
          </a:lnRef>
          <a:fillRef idx="0">
            <a:schemeClr val="accent3"/>
          </a:fillRef>
          <a:effectRef idx="0">
            <a:schemeClr val="accent3"/>
          </a:effectRef>
          <a:fontRef idx="minor">
            <a:schemeClr val="tx1"/>
          </a:fontRef>
        </p:style>
      </p:cxnSp>
      <p:sp>
        <p:nvSpPr>
          <p:cNvPr id="52" name="Rectangle 51"/>
          <p:cNvSpPr/>
          <p:nvPr/>
        </p:nvSpPr>
        <p:spPr>
          <a:xfrm>
            <a:off x="5889434" y="2015533"/>
            <a:ext cx="5459089" cy="1990281"/>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ISP</a:t>
            </a:r>
            <a:endParaRPr lang="en-US" dirty="0"/>
          </a:p>
        </p:txBody>
      </p:sp>
      <p:sp>
        <p:nvSpPr>
          <p:cNvPr id="53" name="Rectangle 52"/>
          <p:cNvSpPr/>
          <p:nvPr/>
        </p:nvSpPr>
        <p:spPr>
          <a:xfrm>
            <a:off x="6166675" y="2387539"/>
            <a:ext cx="1591490" cy="1361208"/>
          </a:xfrm>
          <a:prstGeom prst="rect">
            <a:avLst/>
          </a:prstGeom>
          <a:solidFill>
            <a:schemeClr val="accent2">
              <a:lumMod val="75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bg1"/>
                </a:solidFill>
              </a:rPr>
              <a:t>Compiler (AARCH64 – Linux, SA)</a:t>
            </a:r>
            <a:endParaRPr lang="en-US" dirty="0">
              <a:solidFill>
                <a:schemeClr val="bg1"/>
              </a:solidFill>
            </a:endParaRPr>
          </a:p>
        </p:txBody>
      </p:sp>
      <p:sp>
        <p:nvSpPr>
          <p:cNvPr id="54" name="Rectangle 53"/>
          <p:cNvSpPr/>
          <p:nvPr/>
        </p:nvSpPr>
        <p:spPr>
          <a:xfrm>
            <a:off x="9881671" y="2234878"/>
            <a:ext cx="1331721" cy="731524"/>
          </a:xfrm>
          <a:prstGeom prst="rect">
            <a:avLst/>
          </a:prstGeom>
          <a:solidFill>
            <a:schemeClr val="accent2">
              <a:lumMod val="75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bg1"/>
                </a:solidFill>
              </a:rPr>
              <a:t>ISP Graph</a:t>
            </a:r>
            <a:endParaRPr lang="en-US" dirty="0">
              <a:solidFill>
                <a:schemeClr val="bg1"/>
              </a:solidFill>
            </a:endParaRPr>
          </a:p>
        </p:txBody>
      </p:sp>
      <p:sp>
        <p:nvSpPr>
          <p:cNvPr id="55" name="Rectangle 54"/>
          <p:cNvSpPr/>
          <p:nvPr/>
        </p:nvSpPr>
        <p:spPr>
          <a:xfrm>
            <a:off x="9881671" y="3169883"/>
            <a:ext cx="1331721" cy="731524"/>
          </a:xfrm>
          <a:prstGeom prst="rect">
            <a:avLst/>
          </a:prstGeom>
          <a:solidFill>
            <a:schemeClr val="accent2">
              <a:lumMod val="75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bg1"/>
                </a:solidFill>
              </a:rPr>
              <a:t>IPU Kernels</a:t>
            </a:r>
            <a:endParaRPr lang="en-US" dirty="0">
              <a:solidFill>
                <a:schemeClr val="bg1"/>
              </a:solidFill>
            </a:endParaRPr>
          </a:p>
        </p:txBody>
      </p:sp>
      <p:sp>
        <p:nvSpPr>
          <p:cNvPr id="56" name="Rectangle 55"/>
          <p:cNvSpPr/>
          <p:nvPr/>
        </p:nvSpPr>
        <p:spPr>
          <a:xfrm>
            <a:off x="8154057" y="3169883"/>
            <a:ext cx="1331721" cy="731524"/>
          </a:xfrm>
          <a:prstGeom prst="rect">
            <a:avLst/>
          </a:prstGeom>
          <a:solidFill>
            <a:schemeClr val="accent2">
              <a:lumMod val="75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bg1"/>
                </a:solidFill>
              </a:rPr>
              <a:t>IPU Compiler</a:t>
            </a:r>
            <a:endParaRPr lang="en-US" dirty="0">
              <a:solidFill>
                <a:schemeClr val="bg1"/>
              </a:solidFill>
            </a:endParaRPr>
          </a:p>
        </p:txBody>
      </p:sp>
      <p:sp>
        <p:nvSpPr>
          <p:cNvPr id="57" name="Rectangle 56"/>
          <p:cNvSpPr/>
          <p:nvPr/>
        </p:nvSpPr>
        <p:spPr>
          <a:xfrm>
            <a:off x="8154057" y="2234878"/>
            <a:ext cx="1331721" cy="731524"/>
          </a:xfrm>
          <a:prstGeom prst="rect">
            <a:avLst/>
          </a:prstGeom>
          <a:solidFill>
            <a:schemeClr val="accent2">
              <a:lumMod val="75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bg1"/>
                </a:solidFill>
              </a:rPr>
              <a:t>GDT Compiler</a:t>
            </a:r>
            <a:endParaRPr lang="en-US" dirty="0">
              <a:solidFill>
                <a:schemeClr val="bg1"/>
              </a:solidFill>
            </a:endParaRPr>
          </a:p>
        </p:txBody>
      </p:sp>
      <p:cxnSp>
        <p:nvCxnSpPr>
          <p:cNvPr id="58" name="Straight Arrow Connector 57"/>
          <p:cNvCxnSpPr>
            <a:stCxn id="54" idx="1"/>
            <a:endCxn id="57" idx="3"/>
          </p:cNvCxnSpPr>
          <p:nvPr/>
        </p:nvCxnSpPr>
        <p:spPr>
          <a:xfrm flipH="1">
            <a:off x="9485778" y="2600640"/>
            <a:ext cx="39589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p:cNvCxnSpPr>
            <a:stCxn id="55" idx="1"/>
            <a:endCxn id="56" idx="3"/>
          </p:cNvCxnSpPr>
          <p:nvPr/>
        </p:nvCxnSpPr>
        <p:spPr>
          <a:xfrm flipH="1">
            <a:off x="9485778" y="3535645"/>
            <a:ext cx="39589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endCxn id="53" idx="3"/>
          </p:cNvCxnSpPr>
          <p:nvPr/>
        </p:nvCxnSpPr>
        <p:spPr>
          <a:xfrm flipH="1">
            <a:off x="7758165" y="2447980"/>
            <a:ext cx="395893" cy="6201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stCxn id="56" idx="1"/>
            <a:endCxn id="53" idx="3"/>
          </p:cNvCxnSpPr>
          <p:nvPr/>
        </p:nvCxnSpPr>
        <p:spPr>
          <a:xfrm flipH="1" flipV="1">
            <a:off x="7758165" y="3068143"/>
            <a:ext cx="395892" cy="4675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2" name="Rectangle 61"/>
          <p:cNvSpPr/>
          <p:nvPr/>
        </p:nvSpPr>
        <p:spPr>
          <a:xfrm>
            <a:off x="838199" y="3086915"/>
            <a:ext cx="1624751" cy="1361208"/>
          </a:xfrm>
          <a:prstGeom prst="rect">
            <a:avLst/>
          </a:prstGeom>
          <a:solidFill>
            <a:schemeClr val="accent1"/>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cxnSp>
        <p:nvCxnSpPr>
          <p:cNvPr id="63" name="Straight Arrow Connector 62"/>
          <p:cNvCxnSpPr>
            <a:endCxn id="62" idx="3"/>
          </p:cNvCxnSpPr>
          <p:nvPr/>
        </p:nvCxnSpPr>
        <p:spPr>
          <a:xfrm flipH="1">
            <a:off x="2462950" y="3073304"/>
            <a:ext cx="1073537" cy="694215"/>
          </a:xfrm>
          <a:prstGeom prst="straightConnector1">
            <a:avLst/>
          </a:prstGeom>
          <a:ln>
            <a:solidFill>
              <a:schemeClr val="accent1"/>
            </a:solidFill>
            <a:tailEnd type="triangle"/>
          </a:ln>
          <a:effectLst/>
        </p:spPr>
        <p:style>
          <a:lnRef idx="1">
            <a:schemeClr val="accent3"/>
          </a:lnRef>
          <a:fillRef idx="0">
            <a:schemeClr val="accent3"/>
          </a:fillRef>
          <a:effectRef idx="0">
            <a:schemeClr val="accent3"/>
          </a:effectRef>
          <a:fontRef idx="minor">
            <a:schemeClr val="tx1"/>
          </a:fontRef>
        </p:style>
      </p:cxnSp>
      <p:cxnSp>
        <p:nvCxnSpPr>
          <p:cNvPr id="64" name="Straight Arrow Connector 63"/>
          <p:cNvCxnSpPr>
            <a:endCxn id="62" idx="3"/>
          </p:cNvCxnSpPr>
          <p:nvPr/>
        </p:nvCxnSpPr>
        <p:spPr>
          <a:xfrm flipH="1" flipV="1">
            <a:off x="2462950" y="3767519"/>
            <a:ext cx="1073537" cy="309124"/>
          </a:xfrm>
          <a:prstGeom prst="straightConnector1">
            <a:avLst/>
          </a:prstGeom>
          <a:ln>
            <a:solidFill>
              <a:schemeClr val="accent1"/>
            </a:solidFill>
            <a:tailEnd type="triangle"/>
          </a:ln>
          <a:effectLst/>
        </p:spPr>
        <p:style>
          <a:lnRef idx="1">
            <a:schemeClr val="accent3"/>
          </a:lnRef>
          <a:fillRef idx="0">
            <a:schemeClr val="accent3"/>
          </a:fillRef>
          <a:effectRef idx="0">
            <a:schemeClr val="accent3"/>
          </a:effectRef>
          <a:fontRef idx="minor">
            <a:schemeClr val="tx1"/>
          </a:fontRef>
        </p:style>
      </p:cxnSp>
      <p:sp>
        <p:nvSpPr>
          <p:cNvPr id="65" name="Rectangle 64"/>
          <p:cNvSpPr/>
          <p:nvPr/>
        </p:nvSpPr>
        <p:spPr>
          <a:xfrm>
            <a:off x="838199" y="4734723"/>
            <a:ext cx="1624751" cy="723207"/>
          </a:xfrm>
          <a:prstGeom prst="rect">
            <a:avLst/>
          </a:prstGeom>
          <a:solidFill>
            <a:schemeClr val="accent3"/>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Final APP</a:t>
            </a:r>
            <a:endParaRPr lang="en-US" dirty="0">
              <a:solidFill>
                <a:schemeClr val="tx1"/>
              </a:solidFill>
            </a:endParaRPr>
          </a:p>
        </p:txBody>
      </p:sp>
      <p:cxnSp>
        <p:nvCxnSpPr>
          <p:cNvPr id="66" name="Straight Arrow Connector 65"/>
          <p:cNvCxnSpPr>
            <a:stCxn id="62" idx="2"/>
            <a:endCxn id="65" idx="0"/>
          </p:cNvCxnSpPr>
          <p:nvPr/>
        </p:nvCxnSpPr>
        <p:spPr>
          <a:xfrm>
            <a:off x="1650575" y="4448123"/>
            <a:ext cx="0" cy="286600"/>
          </a:xfrm>
          <a:prstGeom prst="straightConnector1">
            <a:avLst/>
          </a:prstGeom>
          <a:ln>
            <a:solidFill>
              <a:schemeClr val="accent1"/>
            </a:solidFill>
            <a:tailEnd type="triangle"/>
          </a:ln>
          <a:effectLst/>
        </p:spPr>
        <p:style>
          <a:lnRef idx="1">
            <a:schemeClr val="accent3"/>
          </a:lnRef>
          <a:fillRef idx="0">
            <a:schemeClr val="accent3"/>
          </a:fillRef>
          <a:effectRef idx="0">
            <a:schemeClr val="accent3"/>
          </a:effectRef>
          <a:fontRef idx="minor">
            <a:schemeClr val="tx1"/>
          </a:fontRef>
        </p:style>
      </p:cxnSp>
      <p:cxnSp>
        <p:nvCxnSpPr>
          <p:cNvPr id="67" name="Straight Arrow Connector 66"/>
          <p:cNvCxnSpPr>
            <a:endCxn id="62" idx="3"/>
          </p:cNvCxnSpPr>
          <p:nvPr/>
        </p:nvCxnSpPr>
        <p:spPr>
          <a:xfrm flipH="1">
            <a:off x="2462950" y="2072895"/>
            <a:ext cx="1073537" cy="1694624"/>
          </a:xfrm>
          <a:prstGeom prst="straightConnector1">
            <a:avLst/>
          </a:prstGeom>
          <a:ln>
            <a:solidFill>
              <a:schemeClr val="accent1"/>
            </a:solidFill>
            <a:tailEnd type="triangle"/>
          </a:ln>
          <a:effectLst/>
        </p:spPr>
        <p:style>
          <a:lnRef idx="1">
            <a:schemeClr val="accent3"/>
          </a:lnRef>
          <a:fillRef idx="0">
            <a:schemeClr val="accent3"/>
          </a:fillRef>
          <a:effectRef idx="0">
            <a:schemeClr val="accent3"/>
          </a:effectRef>
          <a:fontRef idx="minor">
            <a:schemeClr val="tx1"/>
          </a:fontRef>
        </p:style>
      </p:cxnSp>
      <p:sp>
        <p:nvSpPr>
          <p:cNvPr id="24" name="Rectangle 23"/>
          <p:cNvSpPr/>
          <p:nvPr/>
        </p:nvSpPr>
        <p:spPr>
          <a:xfrm>
            <a:off x="647700" y="1334815"/>
            <a:ext cx="4980214" cy="487004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ARM Application for Linux or Standalone</a:t>
            </a:r>
            <a:endParaRPr lang="en-US" dirty="0"/>
          </a:p>
        </p:txBody>
      </p:sp>
      <p:sp>
        <p:nvSpPr>
          <p:cNvPr id="25" name="Rectangle 24"/>
          <p:cNvSpPr/>
          <p:nvPr/>
        </p:nvSpPr>
        <p:spPr>
          <a:xfrm>
            <a:off x="3094479" y="4494212"/>
            <a:ext cx="2169622" cy="731524"/>
          </a:xfrm>
          <a:prstGeom prst="rect">
            <a:avLst/>
          </a:prstGeom>
          <a:solidFill>
            <a:srgbClr val="FFC105"/>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Device drivers</a:t>
            </a:r>
            <a:endParaRPr lang="en-US" dirty="0">
              <a:solidFill>
                <a:schemeClr val="tx1"/>
              </a:solidFill>
            </a:endParaRPr>
          </a:p>
        </p:txBody>
      </p:sp>
      <p:sp>
        <p:nvSpPr>
          <p:cNvPr id="26" name="Rectangle 25"/>
          <p:cNvSpPr/>
          <p:nvPr/>
        </p:nvSpPr>
        <p:spPr>
          <a:xfrm>
            <a:off x="3094479" y="5304233"/>
            <a:ext cx="2169622" cy="731524"/>
          </a:xfrm>
          <a:prstGeom prst="rect">
            <a:avLst/>
          </a:prstGeom>
          <a:solidFill>
            <a:srgbClr val="FFC105"/>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3</a:t>
            </a:r>
            <a:r>
              <a:rPr lang="en-US" baseline="30000" dirty="0" smtClean="0">
                <a:solidFill>
                  <a:schemeClr val="tx1"/>
                </a:solidFill>
              </a:rPr>
              <a:t>rd</a:t>
            </a:r>
            <a:r>
              <a:rPr lang="en-US" dirty="0" smtClean="0">
                <a:solidFill>
                  <a:schemeClr val="tx1"/>
                </a:solidFill>
              </a:rPr>
              <a:t> party libraries</a:t>
            </a:r>
            <a:endParaRPr lang="en-US" dirty="0">
              <a:solidFill>
                <a:schemeClr val="tx1"/>
              </a:solidFill>
            </a:endParaRPr>
          </a:p>
        </p:txBody>
      </p:sp>
      <p:cxnSp>
        <p:nvCxnSpPr>
          <p:cNvPr id="27" name="Straight Arrow Connector 26"/>
          <p:cNvCxnSpPr>
            <a:stCxn id="25" idx="1"/>
          </p:cNvCxnSpPr>
          <p:nvPr/>
        </p:nvCxnSpPr>
        <p:spPr>
          <a:xfrm flipH="1" flipV="1">
            <a:off x="2462950" y="3767519"/>
            <a:ext cx="631529" cy="1092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6" idx="1"/>
          </p:cNvCxnSpPr>
          <p:nvPr/>
        </p:nvCxnSpPr>
        <p:spPr>
          <a:xfrm flipH="1" flipV="1">
            <a:off x="2462950" y="3767519"/>
            <a:ext cx="631529" cy="1902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522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3" grpId="0" animBg="1"/>
      <p:bldP spid="54" grpId="0" animBg="1"/>
      <p:bldP spid="55" grpId="0" animBg="1"/>
      <p:bldP spid="56" grpId="0" animBg="1"/>
      <p:bldP spid="57" grpId="0" animBg="1"/>
      <p:bldP spid="62" grpId="0" animBg="1"/>
      <p:bldP spid="65" grpId="0" animBg="1"/>
      <p:bldP spid="25" grpId="0" animBg="1"/>
      <p:bldP spid="2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ISP Application</a:t>
            </a:r>
            <a:endParaRPr lang="fr-FR" dirty="0"/>
          </a:p>
        </p:txBody>
      </p:sp>
      <p:sp>
        <p:nvSpPr>
          <p:cNvPr id="48" name="Rectangle 47"/>
          <p:cNvSpPr/>
          <p:nvPr/>
        </p:nvSpPr>
        <p:spPr>
          <a:xfrm>
            <a:off x="3094479" y="2520507"/>
            <a:ext cx="2169622" cy="1105593"/>
          </a:xfrm>
          <a:prstGeom prst="rect">
            <a:avLst/>
          </a:prstGeom>
          <a:pattFill prst="pct5">
            <a:fgClr>
              <a:srgbClr val="F4F4F4"/>
            </a:fgClr>
            <a:bgClr>
              <a:schemeClr val="bg1"/>
            </a:bgClr>
          </a:pattFill>
          <a:ln w="635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ARM Code</a:t>
            </a:r>
          </a:p>
          <a:p>
            <a:pPr algn="ctr"/>
            <a:r>
              <a:rPr lang="en-US" dirty="0">
                <a:solidFill>
                  <a:schemeClr val="tx1"/>
                </a:solidFill>
              </a:rPr>
              <a:t>m</a:t>
            </a:r>
            <a:r>
              <a:rPr lang="en-US" dirty="0" smtClean="0">
                <a:solidFill>
                  <a:schemeClr val="tx1"/>
                </a:solidFill>
              </a:rPr>
              <a:t>ain()</a:t>
            </a:r>
            <a:endParaRPr lang="en-US" dirty="0">
              <a:solidFill>
                <a:schemeClr val="tx1"/>
              </a:solidFill>
            </a:endParaRPr>
          </a:p>
        </p:txBody>
      </p:sp>
      <p:sp>
        <p:nvSpPr>
          <p:cNvPr id="49" name="Rectangle 48"/>
          <p:cNvSpPr/>
          <p:nvPr/>
        </p:nvSpPr>
        <p:spPr>
          <a:xfrm>
            <a:off x="3094479" y="3702790"/>
            <a:ext cx="2169622" cy="731524"/>
          </a:xfrm>
          <a:prstGeom prst="rect">
            <a:avLst/>
          </a:prstGeom>
          <a:solidFill>
            <a:srgbClr val="E6E6E6"/>
          </a:solidFill>
          <a:ln w="63500">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a:solidFill>
                  <a:schemeClr val="tx1"/>
                </a:solidFill>
              </a:rPr>
              <a:t>Support libraries</a:t>
            </a:r>
          </a:p>
        </p:txBody>
      </p:sp>
      <p:sp>
        <p:nvSpPr>
          <p:cNvPr id="50" name="Rectangle 49"/>
          <p:cNvSpPr/>
          <p:nvPr/>
        </p:nvSpPr>
        <p:spPr>
          <a:xfrm>
            <a:off x="3094479" y="1707133"/>
            <a:ext cx="2169622" cy="731524"/>
          </a:xfrm>
          <a:prstGeom prst="rect">
            <a:avLst/>
          </a:prstGeom>
          <a:solidFill>
            <a:srgbClr val="E6E6E6"/>
          </a:solidFill>
          <a:ln w="63500">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libraries</a:t>
            </a:r>
            <a:endParaRPr lang="en-US" dirty="0">
              <a:solidFill>
                <a:schemeClr val="tx1"/>
              </a:solidFill>
            </a:endParaRPr>
          </a:p>
        </p:txBody>
      </p:sp>
      <p:cxnSp>
        <p:nvCxnSpPr>
          <p:cNvPr id="51" name="Straight Arrow Connector 50"/>
          <p:cNvCxnSpPr>
            <a:endCxn id="48" idx="3"/>
          </p:cNvCxnSpPr>
          <p:nvPr/>
        </p:nvCxnSpPr>
        <p:spPr>
          <a:xfrm flipH="1">
            <a:off x="5264101" y="3068143"/>
            <a:ext cx="902574" cy="5161"/>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52" name="Rectangle 51"/>
          <p:cNvSpPr/>
          <p:nvPr/>
        </p:nvSpPr>
        <p:spPr>
          <a:xfrm>
            <a:off x="5889434" y="2015533"/>
            <a:ext cx="5459089" cy="1990281"/>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ISP</a:t>
            </a:r>
            <a:endParaRPr lang="en-US" dirty="0"/>
          </a:p>
        </p:txBody>
      </p:sp>
      <p:sp>
        <p:nvSpPr>
          <p:cNvPr id="53" name="Rectangle 52"/>
          <p:cNvSpPr/>
          <p:nvPr/>
        </p:nvSpPr>
        <p:spPr>
          <a:xfrm>
            <a:off x="6166675" y="2387539"/>
            <a:ext cx="1591490" cy="1361208"/>
          </a:xfrm>
          <a:prstGeom prst="rect">
            <a:avLst/>
          </a:prstGeom>
          <a:solidFill>
            <a:srgbClr val="E6E6E6"/>
          </a:solidFill>
          <a:ln w="63500">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sp>
        <p:nvSpPr>
          <p:cNvPr id="54" name="Rectangle 53"/>
          <p:cNvSpPr/>
          <p:nvPr/>
        </p:nvSpPr>
        <p:spPr>
          <a:xfrm>
            <a:off x="9881671" y="2234878"/>
            <a:ext cx="1331721" cy="731524"/>
          </a:xfrm>
          <a:prstGeom prst="rect">
            <a:avLst/>
          </a:prstGeom>
          <a:noFill/>
          <a:ln w="63500">
            <a:solidFill>
              <a:schemeClr val="accent1"/>
            </a:solidFill>
            <a:prstDash val="soli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Graph</a:t>
            </a:r>
            <a:endParaRPr lang="en-US" dirty="0">
              <a:solidFill>
                <a:schemeClr val="tx1"/>
              </a:solidFill>
            </a:endParaRPr>
          </a:p>
        </p:txBody>
      </p:sp>
      <p:sp>
        <p:nvSpPr>
          <p:cNvPr id="55" name="Rectangle 54"/>
          <p:cNvSpPr/>
          <p:nvPr/>
        </p:nvSpPr>
        <p:spPr>
          <a:xfrm>
            <a:off x="9881671" y="3169883"/>
            <a:ext cx="1331721" cy="731524"/>
          </a:xfrm>
          <a:prstGeom prst="rect">
            <a:avLst/>
          </a:prstGeom>
          <a:noFill/>
          <a:ln w="63500">
            <a:solidFill>
              <a:schemeClr val="accent1"/>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IPU Kernels</a:t>
            </a:r>
            <a:endParaRPr lang="en-US" dirty="0">
              <a:solidFill>
                <a:schemeClr val="tx1"/>
              </a:solidFill>
            </a:endParaRPr>
          </a:p>
        </p:txBody>
      </p:sp>
      <p:sp>
        <p:nvSpPr>
          <p:cNvPr id="56" name="Rectangle 55"/>
          <p:cNvSpPr/>
          <p:nvPr/>
        </p:nvSpPr>
        <p:spPr>
          <a:xfrm>
            <a:off x="8154057" y="3169883"/>
            <a:ext cx="1331721" cy="731524"/>
          </a:xfrm>
          <a:prstGeom prst="rect">
            <a:avLst/>
          </a:prstGeom>
          <a:solidFill>
            <a:srgbClr val="E6E6E6"/>
          </a:solidFill>
          <a:ln w="63500">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IPU Compiler</a:t>
            </a:r>
            <a:endParaRPr lang="en-US" dirty="0">
              <a:solidFill>
                <a:schemeClr val="tx1"/>
              </a:solidFill>
            </a:endParaRPr>
          </a:p>
        </p:txBody>
      </p:sp>
      <p:sp>
        <p:nvSpPr>
          <p:cNvPr id="57" name="Rectangle 56"/>
          <p:cNvSpPr/>
          <p:nvPr/>
        </p:nvSpPr>
        <p:spPr>
          <a:xfrm>
            <a:off x="8154057" y="2234878"/>
            <a:ext cx="1331721" cy="731524"/>
          </a:xfrm>
          <a:prstGeom prst="rect">
            <a:avLst/>
          </a:prstGeom>
          <a:solidFill>
            <a:srgbClr val="E6E6E6"/>
          </a:solidFill>
          <a:ln w="63500">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GDT</a:t>
            </a:r>
            <a:r>
              <a:rPr lang="en-US" dirty="0" smtClean="0">
                <a:solidFill>
                  <a:schemeClr val="bg1"/>
                </a:solidFill>
              </a:rPr>
              <a:t> </a:t>
            </a:r>
            <a:r>
              <a:rPr lang="en-US" dirty="0" smtClean="0">
                <a:solidFill>
                  <a:schemeClr val="tx1"/>
                </a:solidFill>
              </a:rPr>
              <a:t>Compiler</a:t>
            </a:r>
            <a:endParaRPr lang="en-US" dirty="0">
              <a:solidFill>
                <a:schemeClr val="tx1"/>
              </a:solidFill>
            </a:endParaRPr>
          </a:p>
        </p:txBody>
      </p:sp>
      <p:cxnSp>
        <p:nvCxnSpPr>
          <p:cNvPr id="58" name="Straight Arrow Connector 57"/>
          <p:cNvCxnSpPr>
            <a:stCxn id="54" idx="1"/>
            <a:endCxn id="57" idx="3"/>
          </p:cNvCxnSpPr>
          <p:nvPr/>
        </p:nvCxnSpPr>
        <p:spPr>
          <a:xfrm flipH="1">
            <a:off x="9485778" y="2600640"/>
            <a:ext cx="395893"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p:cNvCxnSpPr>
            <a:stCxn id="55" idx="1"/>
            <a:endCxn id="56" idx="3"/>
          </p:cNvCxnSpPr>
          <p:nvPr/>
        </p:nvCxnSpPr>
        <p:spPr>
          <a:xfrm flipH="1">
            <a:off x="9485778" y="3535645"/>
            <a:ext cx="395893"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endCxn id="53" idx="3"/>
          </p:cNvCxnSpPr>
          <p:nvPr/>
        </p:nvCxnSpPr>
        <p:spPr>
          <a:xfrm flipH="1">
            <a:off x="7758165" y="2447980"/>
            <a:ext cx="395893" cy="62016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stCxn id="56" idx="1"/>
            <a:endCxn id="53" idx="3"/>
          </p:cNvCxnSpPr>
          <p:nvPr/>
        </p:nvCxnSpPr>
        <p:spPr>
          <a:xfrm flipH="1" flipV="1">
            <a:off x="7758165" y="3068143"/>
            <a:ext cx="395892" cy="467502"/>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62" name="Rectangle 61"/>
          <p:cNvSpPr/>
          <p:nvPr/>
        </p:nvSpPr>
        <p:spPr>
          <a:xfrm>
            <a:off x="838199" y="3086915"/>
            <a:ext cx="1624751" cy="1361208"/>
          </a:xfrm>
          <a:prstGeom prst="rect">
            <a:avLst/>
          </a:prstGeom>
          <a:solidFill>
            <a:srgbClr val="E6E6E6"/>
          </a:solidFill>
          <a:ln w="63500">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cxnSp>
        <p:nvCxnSpPr>
          <p:cNvPr id="63" name="Straight Arrow Connector 62"/>
          <p:cNvCxnSpPr>
            <a:stCxn id="48" idx="1"/>
            <a:endCxn id="62" idx="3"/>
          </p:cNvCxnSpPr>
          <p:nvPr/>
        </p:nvCxnSpPr>
        <p:spPr>
          <a:xfrm flipH="1">
            <a:off x="2462950" y="3073304"/>
            <a:ext cx="631529" cy="694215"/>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cxnSp>
        <p:nvCxnSpPr>
          <p:cNvPr id="64" name="Straight Arrow Connector 63"/>
          <p:cNvCxnSpPr>
            <a:endCxn id="62" idx="3"/>
          </p:cNvCxnSpPr>
          <p:nvPr/>
        </p:nvCxnSpPr>
        <p:spPr>
          <a:xfrm flipH="1" flipV="1">
            <a:off x="2462950" y="3767519"/>
            <a:ext cx="554570" cy="238295"/>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sp>
        <p:nvSpPr>
          <p:cNvPr id="65" name="Rectangle 64"/>
          <p:cNvSpPr/>
          <p:nvPr/>
        </p:nvSpPr>
        <p:spPr>
          <a:xfrm>
            <a:off x="838199" y="4734723"/>
            <a:ext cx="1624751" cy="723207"/>
          </a:xfrm>
          <a:prstGeom prst="rect">
            <a:avLst/>
          </a:prstGeom>
          <a:solidFill>
            <a:srgbClr val="F4F4F4"/>
          </a:solidFill>
          <a:ln w="635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Final APP</a:t>
            </a:r>
            <a:endParaRPr lang="en-US" dirty="0">
              <a:solidFill>
                <a:schemeClr val="tx1"/>
              </a:solidFill>
            </a:endParaRPr>
          </a:p>
        </p:txBody>
      </p:sp>
      <p:cxnSp>
        <p:nvCxnSpPr>
          <p:cNvPr id="66" name="Straight Arrow Connector 65"/>
          <p:cNvCxnSpPr>
            <a:stCxn id="62" idx="2"/>
            <a:endCxn id="65" idx="0"/>
          </p:cNvCxnSpPr>
          <p:nvPr/>
        </p:nvCxnSpPr>
        <p:spPr>
          <a:xfrm>
            <a:off x="1650575" y="4448123"/>
            <a:ext cx="0" cy="286600"/>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cxnSp>
        <p:nvCxnSpPr>
          <p:cNvPr id="67" name="Straight Arrow Connector 66"/>
          <p:cNvCxnSpPr>
            <a:endCxn id="62" idx="3"/>
          </p:cNvCxnSpPr>
          <p:nvPr/>
        </p:nvCxnSpPr>
        <p:spPr>
          <a:xfrm flipH="1">
            <a:off x="2462950" y="2096303"/>
            <a:ext cx="631528" cy="1671216"/>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sp>
        <p:nvSpPr>
          <p:cNvPr id="2" name="TextBox 1"/>
          <p:cNvSpPr txBox="1"/>
          <p:nvPr/>
        </p:nvSpPr>
        <p:spPr>
          <a:xfrm>
            <a:off x="5846363" y="4207636"/>
            <a:ext cx="5367029" cy="1274439"/>
          </a:xfrm>
          <a:prstGeom prst="rect">
            <a:avLst/>
          </a:prstGeom>
          <a:noFill/>
        </p:spPr>
        <p:txBody>
          <a:bodyPr wrap="none" lIns="91440" tIns="45720" rIns="91440" rtlCol="0" anchor="t">
            <a:noAutofit/>
          </a:bodyPr>
          <a:lstStyle/>
          <a:p>
            <a:r>
              <a:rPr lang="en-GB" sz="3200" b="1" dirty="0" smtClean="0">
                <a:solidFill>
                  <a:srgbClr val="FFC000"/>
                </a:solidFill>
              </a:rPr>
              <a:t>Modified by the user</a:t>
            </a:r>
            <a:endParaRPr lang="fr-FR" sz="3200" b="1" dirty="0" err="1" smtClean="0">
              <a:solidFill>
                <a:srgbClr val="FFC000"/>
              </a:solidFill>
            </a:endParaRPr>
          </a:p>
        </p:txBody>
      </p:sp>
      <p:sp>
        <p:nvSpPr>
          <p:cNvPr id="25" name="Rectangle 24"/>
          <p:cNvSpPr/>
          <p:nvPr/>
        </p:nvSpPr>
        <p:spPr>
          <a:xfrm>
            <a:off x="647700" y="1334815"/>
            <a:ext cx="4980214" cy="487004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ARM Application for Linux or Standalone</a:t>
            </a:r>
            <a:endParaRPr lang="en-US" dirty="0"/>
          </a:p>
        </p:txBody>
      </p:sp>
      <p:sp>
        <p:nvSpPr>
          <p:cNvPr id="26" name="Rectangle 25"/>
          <p:cNvSpPr/>
          <p:nvPr/>
        </p:nvSpPr>
        <p:spPr>
          <a:xfrm>
            <a:off x="3094479" y="4494212"/>
            <a:ext cx="2169622" cy="731524"/>
          </a:xfrm>
          <a:prstGeom prst="rect">
            <a:avLst/>
          </a:prstGeom>
          <a:solidFill>
            <a:srgbClr val="F4F4F4"/>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Device drivers</a:t>
            </a:r>
            <a:endParaRPr lang="en-US" dirty="0">
              <a:solidFill>
                <a:schemeClr val="tx1"/>
              </a:solidFill>
            </a:endParaRPr>
          </a:p>
        </p:txBody>
      </p:sp>
      <p:sp>
        <p:nvSpPr>
          <p:cNvPr id="27" name="Rectangle 26"/>
          <p:cNvSpPr/>
          <p:nvPr/>
        </p:nvSpPr>
        <p:spPr>
          <a:xfrm>
            <a:off x="3094479" y="5304233"/>
            <a:ext cx="2169622" cy="731524"/>
          </a:xfrm>
          <a:prstGeom prst="rect">
            <a:avLst/>
          </a:prstGeom>
          <a:solidFill>
            <a:srgbClr val="F4F4F4"/>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3</a:t>
            </a:r>
            <a:r>
              <a:rPr lang="en-US" baseline="30000" dirty="0" smtClean="0">
                <a:solidFill>
                  <a:schemeClr val="tx1"/>
                </a:solidFill>
              </a:rPr>
              <a:t>rd</a:t>
            </a:r>
            <a:r>
              <a:rPr lang="en-US" dirty="0" smtClean="0">
                <a:solidFill>
                  <a:schemeClr val="tx1"/>
                </a:solidFill>
              </a:rPr>
              <a:t> party libraries</a:t>
            </a:r>
            <a:endParaRPr lang="en-US" dirty="0">
              <a:solidFill>
                <a:schemeClr val="tx1"/>
              </a:solidFill>
            </a:endParaRPr>
          </a:p>
        </p:txBody>
      </p:sp>
      <p:cxnSp>
        <p:nvCxnSpPr>
          <p:cNvPr id="28" name="Straight Arrow Connector 27"/>
          <p:cNvCxnSpPr>
            <a:stCxn id="26" idx="1"/>
          </p:cNvCxnSpPr>
          <p:nvPr/>
        </p:nvCxnSpPr>
        <p:spPr>
          <a:xfrm flipH="1" flipV="1">
            <a:off x="2462950" y="3767519"/>
            <a:ext cx="631529" cy="1092455"/>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29" name="Straight Arrow Connector 28"/>
          <p:cNvCxnSpPr>
            <a:stCxn id="27" idx="1"/>
          </p:cNvCxnSpPr>
          <p:nvPr/>
        </p:nvCxnSpPr>
        <p:spPr>
          <a:xfrm flipH="1" flipV="1">
            <a:off x="2462950" y="3767519"/>
            <a:ext cx="631529" cy="1902476"/>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568924638"/>
      </p:ext>
    </p:extLst>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Build Process</a:t>
            </a:r>
            <a:endParaRPr lang="fr-FR" dirty="0"/>
          </a:p>
        </p:txBody>
      </p:sp>
    </p:spTree>
    <p:extLst>
      <p:ext uri="{BB962C8B-B14F-4D97-AF65-F5344CB8AC3E}">
        <p14:creationId xmlns:p14="http://schemas.microsoft.com/office/powerpoint/2010/main" val="4099793961"/>
      </p:ext>
    </p:extLst>
  </p:cSld>
  <p:clrMapOvr>
    <a:masterClrMapping/>
  </p:clrMapOvr>
  <p:transition>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ISP Application</a:t>
            </a:r>
            <a:endParaRPr lang="fr-FR" dirty="0"/>
          </a:p>
        </p:txBody>
      </p:sp>
      <p:sp>
        <p:nvSpPr>
          <p:cNvPr id="47" name="Rectangle 46"/>
          <p:cNvSpPr/>
          <p:nvPr/>
        </p:nvSpPr>
        <p:spPr>
          <a:xfrm>
            <a:off x="647700" y="1334815"/>
            <a:ext cx="4980214" cy="487004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ARM Application for Linux or Standalone</a:t>
            </a:r>
            <a:endParaRPr lang="en-US" dirty="0"/>
          </a:p>
        </p:txBody>
      </p:sp>
      <p:sp>
        <p:nvSpPr>
          <p:cNvPr id="48" name="Rectangle 47"/>
          <p:cNvSpPr/>
          <p:nvPr/>
        </p:nvSpPr>
        <p:spPr>
          <a:xfrm>
            <a:off x="3094479" y="2520507"/>
            <a:ext cx="2169622" cy="1105593"/>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ARM Code</a:t>
            </a:r>
          </a:p>
          <a:p>
            <a:pPr algn="ctr"/>
            <a:r>
              <a:rPr lang="en-US" dirty="0">
                <a:solidFill>
                  <a:schemeClr val="tx1"/>
                </a:solidFill>
              </a:rPr>
              <a:t>m</a:t>
            </a:r>
            <a:r>
              <a:rPr lang="en-US" dirty="0" smtClean="0">
                <a:solidFill>
                  <a:schemeClr val="tx1"/>
                </a:solidFill>
              </a:rPr>
              <a:t>ain()</a:t>
            </a:r>
            <a:endParaRPr lang="en-US" dirty="0">
              <a:solidFill>
                <a:schemeClr val="tx1"/>
              </a:solidFill>
            </a:endParaRPr>
          </a:p>
        </p:txBody>
      </p:sp>
      <p:sp>
        <p:nvSpPr>
          <p:cNvPr id="50" name="Rectangle 49"/>
          <p:cNvSpPr/>
          <p:nvPr/>
        </p:nvSpPr>
        <p:spPr>
          <a:xfrm>
            <a:off x="3094479" y="1707133"/>
            <a:ext cx="2169622" cy="731524"/>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libraries</a:t>
            </a:r>
            <a:endParaRPr lang="en-US" dirty="0">
              <a:solidFill>
                <a:schemeClr val="tx1"/>
              </a:solidFill>
            </a:endParaRPr>
          </a:p>
        </p:txBody>
      </p:sp>
      <p:cxnSp>
        <p:nvCxnSpPr>
          <p:cNvPr id="51" name="Straight Arrow Connector 50"/>
          <p:cNvCxnSpPr>
            <a:endCxn id="48" idx="3"/>
          </p:cNvCxnSpPr>
          <p:nvPr/>
        </p:nvCxnSpPr>
        <p:spPr>
          <a:xfrm flipH="1">
            <a:off x="5264101" y="3068143"/>
            <a:ext cx="902574" cy="5161"/>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52" name="Rectangle 51"/>
          <p:cNvSpPr/>
          <p:nvPr/>
        </p:nvSpPr>
        <p:spPr>
          <a:xfrm>
            <a:off x="5889434" y="2015533"/>
            <a:ext cx="5459089" cy="1990281"/>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ISP</a:t>
            </a:r>
            <a:endParaRPr lang="en-US" dirty="0"/>
          </a:p>
        </p:txBody>
      </p:sp>
      <p:sp>
        <p:nvSpPr>
          <p:cNvPr id="53" name="Rectangle 52"/>
          <p:cNvSpPr/>
          <p:nvPr/>
        </p:nvSpPr>
        <p:spPr>
          <a:xfrm>
            <a:off x="6166675" y="2387539"/>
            <a:ext cx="1591490" cy="1361208"/>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sp>
        <p:nvSpPr>
          <p:cNvPr id="54" name="Rectangle 53"/>
          <p:cNvSpPr/>
          <p:nvPr/>
        </p:nvSpPr>
        <p:spPr>
          <a:xfrm>
            <a:off x="9881671" y="2234878"/>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Graph</a:t>
            </a:r>
            <a:endParaRPr lang="en-US" dirty="0">
              <a:solidFill>
                <a:schemeClr val="tx1"/>
              </a:solidFill>
            </a:endParaRPr>
          </a:p>
        </p:txBody>
      </p:sp>
      <p:sp>
        <p:nvSpPr>
          <p:cNvPr id="55" name="Rectangle 54"/>
          <p:cNvSpPr/>
          <p:nvPr/>
        </p:nvSpPr>
        <p:spPr>
          <a:xfrm>
            <a:off x="9881671" y="3169883"/>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IPU Kernels</a:t>
            </a:r>
            <a:endParaRPr lang="en-US" dirty="0">
              <a:solidFill>
                <a:schemeClr val="tx1"/>
              </a:solidFill>
            </a:endParaRPr>
          </a:p>
        </p:txBody>
      </p:sp>
      <p:sp>
        <p:nvSpPr>
          <p:cNvPr id="56" name="Rectangle 55"/>
          <p:cNvSpPr/>
          <p:nvPr/>
        </p:nvSpPr>
        <p:spPr>
          <a:xfrm>
            <a:off x="8154057" y="3169883"/>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IPU Compiler</a:t>
            </a:r>
            <a:endParaRPr lang="en-US" dirty="0">
              <a:solidFill>
                <a:schemeClr val="tx1"/>
              </a:solidFill>
            </a:endParaRPr>
          </a:p>
        </p:txBody>
      </p:sp>
      <p:sp>
        <p:nvSpPr>
          <p:cNvPr id="57" name="Rectangle 56"/>
          <p:cNvSpPr/>
          <p:nvPr/>
        </p:nvSpPr>
        <p:spPr>
          <a:xfrm>
            <a:off x="8154057" y="2234878"/>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GDT</a:t>
            </a:r>
            <a:r>
              <a:rPr lang="en-US" dirty="0" smtClean="0">
                <a:solidFill>
                  <a:schemeClr val="bg1"/>
                </a:solidFill>
              </a:rPr>
              <a:t> </a:t>
            </a:r>
            <a:r>
              <a:rPr lang="en-US" dirty="0" smtClean="0">
                <a:solidFill>
                  <a:schemeClr val="tx1"/>
                </a:solidFill>
              </a:rPr>
              <a:t>Compiler</a:t>
            </a:r>
            <a:endParaRPr lang="en-US" dirty="0">
              <a:solidFill>
                <a:schemeClr val="tx1"/>
              </a:solidFill>
            </a:endParaRPr>
          </a:p>
        </p:txBody>
      </p:sp>
      <p:cxnSp>
        <p:nvCxnSpPr>
          <p:cNvPr id="58" name="Straight Arrow Connector 57"/>
          <p:cNvCxnSpPr>
            <a:stCxn id="54" idx="1"/>
            <a:endCxn id="57" idx="3"/>
          </p:cNvCxnSpPr>
          <p:nvPr/>
        </p:nvCxnSpPr>
        <p:spPr>
          <a:xfrm flipH="1">
            <a:off x="9485778" y="2600640"/>
            <a:ext cx="395893"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p:cNvCxnSpPr>
            <a:stCxn id="55" idx="1"/>
            <a:endCxn id="56" idx="3"/>
          </p:cNvCxnSpPr>
          <p:nvPr/>
        </p:nvCxnSpPr>
        <p:spPr>
          <a:xfrm flipH="1">
            <a:off x="9485778" y="3535645"/>
            <a:ext cx="395893"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endCxn id="53" idx="3"/>
          </p:cNvCxnSpPr>
          <p:nvPr/>
        </p:nvCxnSpPr>
        <p:spPr>
          <a:xfrm flipH="1">
            <a:off x="7758165" y="2447980"/>
            <a:ext cx="395893" cy="62016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stCxn id="56" idx="1"/>
            <a:endCxn id="53" idx="3"/>
          </p:cNvCxnSpPr>
          <p:nvPr/>
        </p:nvCxnSpPr>
        <p:spPr>
          <a:xfrm flipH="1" flipV="1">
            <a:off x="7758165" y="3068143"/>
            <a:ext cx="395892" cy="467502"/>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62" name="Rectangle 61"/>
          <p:cNvSpPr/>
          <p:nvPr/>
        </p:nvSpPr>
        <p:spPr>
          <a:xfrm>
            <a:off x="838199" y="3086915"/>
            <a:ext cx="1624751" cy="1361208"/>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cxnSp>
        <p:nvCxnSpPr>
          <p:cNvPr id="63" name="Straight Arrow Connector 62"/>
          <p:cNvCxnSpPr>
            <a:endCxn id="62" idx="3"/>
          </p:cNvCxnSpPr>
          <p:nvPr/>
        </p:nvCxnSpPr>
        <p:spPr>
          <a:xfrm flipH="1">
            <a:off x="2462950" y="3073304"/>
            <a:ext cx="1073537" cy="694215"/>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sp>
        <p:nvSpPr>
          <p:cNvPr id="65" name="Rectangle 64"/>
          <p:cNvSpPr/>
          <p:nvPr/>
        </p:nvSpPr>
        <p:spPr>
          <a:xfrm>
            <a:off x="838199" y="4734723"/>
            <a:ext cx="1624751" cy="723207"/>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Final APP</a:t>
            </a:r>
            <a:endParaRPr lang="en-US" dirty="0">
              <a:solidFill>
                <a:schemeClr val="tx1"/>
              </a:solidFill>
            </a:endParaRPr>
          </a:p>
        </p:txBody>
      </p:sp>
      <p:cxnSp>
        <p:nvCxnSpPr>
          <p:cNvPr id="66" name="Straight Arrow Connector 65"/>
          <p:cNvCxnSpPr>
            <a:stCxn id="62" idx="2"/>
            <a:endCxn id="65" idx="0"/>
          </p:cNvCxnSpPr>
          <p:nvPr/>
        </p:nvCxnSpPr>
        <p:spPr>
          <a:xfrm>
            <a:off x="1650575" y="4448123"/>
            <a:ext cx="0" cy="286600"/>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cxnSp>
        <p:nvCxnSpPr>
          <p:cNvPr id="67" name="Straight Arrow Connector 66"/>
          <p:cNvCxnSpPr>
            <a:endCxn id="62" idx="3"/>
          </p:cNvCxnSpPr>
          <p:nvPr/>
        </p:nvCxnSpPr>
        <p:spPr>
          <a:xfrm flipH="1">
            <a:off x="2462950" y="2072895"/>
            <a:ext cx="1073537" cy="1694624"/>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sp>
        <p:nvSpPr>
          <p:cNvPr id="25" name="Rectangle 24"/>
          <p:cNvSpPr/>
          <p:nvPr/>
        </p:nvSpPr>
        <p:spPr>
          <a:xfrm>
            <a:off x="3094479" y="4494212"/>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Device drivers</a:t>
            </a:r>
            <a:endParaRPr lang="en-US" dirty="0">
              <a:solidFill>
                <a:schemeClr val="tx1"/>
              </a:solidFill>
            </a:endParaRPr>
          </a:p>
        </p:txBody>
      </p:sp>
      <p:sp>
        <p:nvSpPr>
          <p:cNvPr id="26" name="Rectangle 25"/>
          <p:cNvSpPr/>
          <p:nvPr/>
        </p:nvSpPr>
        <p:spPr>
          <a:xfrm>
            <a:off x="3094479" y="3684191"/>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Support libraries</a:t>
            </a:r>
            <a:endParaRPr lang="en-US" dirty="0">
              <a:solidFill>
                <a:schemeClr val="tx1"/>
              </a:solidFill>
            </a:endParaRPr>
          </a:p>
        </p:txBody>
      </p:sp>
      <p:cxnSp>
        <p:nvCxnSpPr>
          <p:cNvPr id="27" name="Straight Arrow Connector 26"/>
          <p:cNvCxnSpPr>
            <a:stCxn id="25" idx="1"/>
          </p:cNvCxnSpPr>
          <p:nvPr/>
        </p:nvCxnSpPr>
        <p:spPr>
          <a:xfrm flipH="1" flipV="1">
            <a:off x="2042919" y="3750798"/>
            <a:ext cx="1051560" cy="1109176"/>
          </a:xfrm>
          <a:prstGeom prst="straightConnector1">
            <a:avLst/>
          </a:prstGeom>
          <a:solidFill>
            <a:schemeClr val="bg1"/>
          </a:solidFill>
          <a:ln>
            <a:noFill/>
            <a:tailEnd type="triangle"/>
          </a:ln>
        </p:spPr>
        <p:style>
          <a:lnRef idx="1">
            <a:schemeClr val="dk1"/>
          </a:lnRef>
          <a:fillRef idx="2">
            <a:schemeClr val="dk1"/>
          </a:fillRef>
          <a:effectRef idx="1">
            <a:schemeClr val="dk1"/>
          </a:effectRef>
          <a:fontRef idx="minor">
            <a:schemeClr val="dk1"/>
          </a:fontRef>
        </p:style>
      </p:cxnSp>
      <p:sp>
        <p:nvSpPr>
          <p:cNvPr id="28" name="Rectangle 27"/>
          <p:cNvSpPr/>
          <p:nvPr/>
        </p:nvSpPr>
        <p:spPr>
          <a:xfrm>
            <a:off x="3094479" y="5304233"/>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3</a:t>
            </a:r>
            <a:r>
              <a:rPr lang="en-US" baseline="30000" dirty="0" smtClean="0">
                <a:solidFill>
                  <a:schemeClr val="tx1"/>
                </a:solidFill>
              </a:rPr>
              <a:t>rd</a:t>
            </a:r>
            <a:r>
              <a:rPr lang="en-US" dirty="0" smtClean="0">
                <a:solidFill>
                  <a:schemeClr val="tx1"/>
                </a:solidFill>
              </a:rPr>
              <a:t> party libraries</a:t>
            </a:r>
            <a:endParaRPr lang="en-US" dirty="0">
              <a:solidFill>
                <a:schemeClr val="tx1"/>
              </a:solidFill>
            </a:endParaRPr>
          </a:p>
        </p:txBody>
      </p:sp>
      <p:cxnSp>
        <p:nvCxnSpPr>
          <p:cNvPr id="29" name="Straight Arrow Connector 28"/>
          <p:cNvCxnSpPr>
            <a:stCxn id="28" idx="1"/>
          </p:cNvCxnSpPr>
          <p:nvPr/>
        </p:nvCxnSpPr>
        <p:spPr>
          <a:xfrm flipH="1" flipV="1">
            <a:off x="2042919" y="3750798"/>
            <a:ext cx="1051560" cy="1919197"/>
          </a:xfrm>
          <a:prstGeom prst="straightConnector1">
            <a:avLst/>
          </a:prstGeom>
          <a:solidFill>
            <a:schemeClr val="bg1"/>
          </a:solidFill>
          <a:ln>
            <a:noFill/>
            <a:tailEnd type="triangle"/>
          </a:ln>
        </p:spPr>
        <p:style>
          <a:lnRef idx="1">
            <a:schemeClr val="dk1"/>
          </a:lnRef>
          <a:fillRef idx="2">
            <a:schemeClr val="dk1"/>
          </a:fillRef>
          <a:effectRef idx="1">
            <a:schemeClr val="dk1"/>
          </a:effectRef>
          <a:fontRef idx="minor">
            <a:schemeClr val="dk1"/>
          </a:fontRef>
        </p:style>
      </p:cxnSp>
      <p:cxnSp>
        <p:nvCxnSpPr>
          <p:cNvPr id="31" name="Straight Arrow Connector 30"/>
          <p:cNvCxnSpPr>
            <a:stCxn id="26" idx="1"/>
          </p:cNvCxnSpPr>
          <p:nvPr/>
        </p:nvCxnSpPr>
        <p:spPr>
          <a:xfrm flipH="1" flipV="1">
            <a:off x="2462950" y="3767520"/>
            <a:ext cx="631529" cy="282433"/>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34" name="Straight Arrow Connector 33"/>
          <p:cNvCxnSpPr>
            <a:stCxn id="25" idx="1"/>
          </p:cNvCxnSpPr>
          <p:nvPr/>
        </p:nvCxnSpPr>
        <p:spPr>
          <a:xfrm flipH="1" flipV="1">
            <a:off x="2462950" y="3767519"/>
            <a:ext cx="631529" cy="1092455"/>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37" name="Straight Arrow Connector 36"/>
          <p:cNvCxnSpPr>
            <a:stCxn id="28" idx="1"/>
          </p:cNvCxnSpPr>
          <p:nvPr/>
        </p:nvCxnSpPr>
        <p:spPr>
          <a:xfrm flipH="1" flipV="1">
            <a:off x="2462950" y="3767519"/>
            <a:ext cx="631529" cy="1902476"/>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3699650896"/>
      </p:ext>
    </p:extLst>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Build sequence</a:t>
            </a:r>
            <a:endParaRPr lang="fr-FR" dirty="0"/>
          </a:p>
        </p:txBody>
      </p:sp>
      <p:cxnSp>
        <p:nvCxnSpPr>
          <p:cNvPr id="51" name="Straight Arrow Connector 50"/>
          <p:cNvCxnSpPr/>
          <p:nvPr/>
        </p:nvCxnSpPr>
        <p:spPr>
          <a:xfrm flipH="1">
            <a:off x="5264101" y="3068143"/>
            <a:ext cx="902574" cy="5161"/>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52" name="Rectangle 51"/>
          <p:cNvSpPr/>
          <p:nvPr/>
        </p:nvSpPr>
        <p:spPr>
          <a:xfrm>
            <a:off x="5889434" y="2015533"/>
            <a:ext cx="5459089" cy="1990281"/>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ISP</a:t>
            </a:r>
            <a:endParaRPr lang="en-US" dirty="0"/>
          </a:p>
        </p:txBody>
      </p:sp>
      <p:sp>
        <p:nvSpPr>
          <p:cNvPr id="53" name="Rectangle 52"/>
          <p:cNvSpPr/>
          <p:nvPr/>
        </p:nvSpPr>
        <p:spPr>
          <a:xfrm>
            <a:off x="6166675" y="2387539"/>
            <a:ext cx="1591490" cy="1361208"/>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sp>
        <p:nvSpPr>
          <p:cNvPr id="54" name="Rectangle 53"/>
          <p:cNvSpPr/>
          <p:nvPr/>
        </p:nvSpPr>
        <p:spPr>
          <a:xfrm>
            <a:off x="9881671" y="2234878"/>
            <a:ext cx="1331721" cy="731524"/>
          </a:xfrm>
          <a:prstGeom prst="rect">
            <a:avLst/>
          </a:prstGeom>
          <a:noFill/>
          <a:ln w="63500">
            <a:solidFill>
              <a:srgbClr val="3889C9"/>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Graph</a:t>
            </a:r>
            <a:endParaRPr lang="en-US" dirty="0">
              <a:solidFill>
                <a:schemeClr val="tx1"/>
              </a:solidFill>
            </a:endParaRPr>
          </a:p>
        </p:txBody>
      </p:sp>
      <p:sp>
        <p:nvSpPr>
          <p:cNvPr id="55" name="Rectangle 54"/>
          <p:cNvSpPr/>
          <p:nvPr/>
        </p:nvSpPr>
        <p:spPr>
          <a:xfrm>
            <a:off x="9881671" y="3169883"/>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IPU Kernels</a:t>
            </a:r>
            <a:endParaRPr lang="en-US" dirty="0">
              <a:solidFill>
                <a:schemeClr val="tx1"/>
              </a:solidFill>
            </a:endParaRPr>
          </a:p>
        </p:txBody>
      </p:sp>
      <p:sp>
        <p:nvSpPr>
          <p:cNvPr id="56" name="Rectangle 55"/>
          <p:cNvSpPr/>
          <p:nvPr/>
        </p:nvSpPr>
        <p:spPr>
          <a:xfrm>
            <a:off x="8154057" y="3169883"/>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IPU Compiler</a:t>
            </a:r>
            <a:endParaRPr lang="en-US" dirty="0">
              <a:solidFill>
                <a:schemeClr val="tx1"/>
              </a:solidFill>
            </a:endParaRPr>
          </a:p>
        </p:txBody>
      </p:sp>
      <p:sp>
        <p:nvSpPr>
          <p:cNvPr id="57" name="Rectangle 56"/>
          <p:cNvSpPr/>
          <p:nvPr/>
        </p:nvSpPr>
        <p:spPr>
          <a:xfrm>
            <a:off x="8154057" y="2234878"/>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GDT</a:t>
            </a:r>
            <a:r>
              <a:rPr lang="en-US" dirty="0" smtClean="0">
                <a:solidFill>
                  <a:schemeClr val="bg1"/>
                </a:solidFill>
              </a:rPr>
              <a:t> </a:t>
            </a:r>
            <a:r>
              <a:rPr lang="en-US" dirty="0" smtClean="0">
                <a:solidFill>
                  <a:schemeClr val="tx1"/>
                </a:solidFill>
              </a:rPr>
              <a:t>Compiler</a:t>
            </a:r>
            <a:endParaRPr lang="en-US" dirty="0">
              <a:solidFill>
                <a:schemeClr val="tx1"/>
              </a:solidFill>
            </a:endParaRPr>
          </a:p>
        </p:txBody>
      </p:sp>
      <p:cxnSp>
        <p:nvCxnSpPr>
          <p:cNvPr id="58" name="Straight Arrow Connector 57"/>
          <p:cNvCxnSpPr>
            <a:stCxn id="54" idx="1"/>
            <a:endCxn id="57" idx="3"/>
          </p:cNvCxnSpPr>
          <p:nvPr/>
        </p:nvCxnSpPr>
        <p:spPr>
          <a:xfrm flipH="1">
            <a:off x="9485778" y="2600640"/>
            <a:ext cx="395893"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p:cNvCxnSpPr>
            <a:stCxn id="55" idx="1"/>
            <a:endCxn id="56" idx="3"/>
          </p:cNvCxnSpPr>
          <p:nvPr/>
        </p:nvCxnSpPr>
        <p:spPr>
          <a:xfrm flipH="1">
            <a:off x="9485778" y="3535645"/>
            <a:ext cx="395893"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endCxn id="53" idx="3"/>
          </p:cNvCxnSpPr>
          <p:nvPr/>
        </p:nvCxnSpPr>
        <p:spPr>
          <a:xfrm flipH="1">
            <a:off x="7758165" y="2447980"/>
            <a:ext cx="395893" cy="62016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stCxn id="56" idx="1"/>
            <a:endCxn id="53" idx="3"/>
          </p:cNvCxnSpPr>
          <p:nvPr/>
        </p:nvCxnSpPr>
        <p:spPr>
          <a:xfrm flipH="1" flipV="1">
            <a:off x="7758165" y="3068143"/>
            <a:ext cx="395892" cy="467502"/>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4" name="TextBox 23"/>
          <p:cNvSpPr txBox="1"/>
          <p:nvPr/>
        </p:nvSpPr>
        <p:spPr>
          <a:xfrm>
            <a:off x="8871857" y="1048697"/>
            <a:ext cx="2476666" cy="795188"/>
          </a:xfrm>
          <a:prstGeom prst="rect">
            <a:avLst/>
          </a:prstGeom>
          <a:noFill/>
        </p:spPr>
        <p:txBody>
          <a:bodyPr wrap="square" lIns="91440" tIns="45720" rIns="91440" rtlCol="0" anchor="ctr">
            <a:noAutofit/>
          </a:bodyPr>
          <a:lstStyle/>
          <a:p>
            <a:pPr algn="ctr"/>
            <a:r>
              <a:rPr lang="en-US" sz="2200" dirty="0" smtClean="0">
                <a:solidFill>
                  <a:srgbClr val="0070C0"/>
                </a:solidFill>
              </a:rPr>
              <a:t>Graph defined via graph design tool</a:t>
            </a:r>
          </a:p>
        </p:txBody>
      </p:sp>
      <p:sp>
        <p:nvSpPr>
          <p:cNvPr id="38" name="Rectangle 37"/>
          <p:cNvSpPr/>
          <p:nvPr/>
        </p:nvSpPr>
        <p:spPr>
          <a:xfrm>
            <a:off x="647700" y="1334815"/>
            <a:ext cx="4980214" cy="487004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ARM Application for Linux or Standalone</a:t>
            </a:r>
            <a:endParaRPr lang="en-US" dirty="0"/>
          </a:p>
        </p:txBody>
      </p:sp>
      <p:sp>
        <p:nvSpPr>
          <p:cNvPr id="39" name="Rectangle 38"/>
          <p:cNvSpPr/>
          <p:nvPr/>
        </p:nvSpPr>
        <p:spPr>
          <a:xfrm>
            <a:off x="3094479" y="2520507"/>
            <a:ext cx="2169622" cy="1105593"/>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ARM Code</a:t>
            </a:r>
          </a:p>
          <a:p>
            <a:pPr algn="ctr"/>
            <a:r>
              <a:rPr lang="en-US" dirty="0">
                <a:solidFill>
                  <a:schemeClr val="tx1"/>
                </a:solidFill>
              </a:rPr>
              <a:t>m</a:t>
            </a:r>
            <a:r>
              <a:rPr lang="en-US" dirty="0" smtClean="0">
                <a:solidFill>
                  <a:schemeClr val="tx1"/>
                </a:solidFill>
              </a:rPr>
              <a:t>ain()</a:t>
            </a:r>
            <a:endParaRPr lang="en-US" dirty="0">
              <a:solidFill>
                <a:schemeClr val="tx1"/>
              </a:solidFill>
            </a:endParaRPr>
          </a:p>
        </p:txBody>
      </p:sp>
      <p:sp>
        <p:nvSpPr>
          <p:cNvPr id="40" name="Rectangle 39"/>
          <p:cNvSpPr/>
          <p:nvPr/>
        </p:nvSpPr>
        <p:spPr>
          <a:xfrm>
            <a:off x="3094479" y="1707133"/>
            <a:ext cx="2169622" cy="731524"/>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libraries</a:t>
            </a:r>
            <a:endParaRPr lang="en-US" dirty="0">
              <a:solidFill>
                <a:schemeClr val="tx1"/>
              </a:solidFill>
            </a:endParaRPr>
          </a:p>
        </p:txBody>
      </p:sp>
      <p:sp>
        <p:nvSpPr>
          <p:cNvPr id="41" name="Rectangle 40"/>
          <p:cNvSpPr/>
          <p:nvPr/>
        </p:nvSpPr>
        <p:spPr>
          <a:xfrm>
            <a:off x="838199" y="3086915"/>
            <a:ext cx="1624751" cy="1361208"/>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cxnSp>
        <p:nvCxnSpPr>
          <p:cNvPr id="42" name="Straight Arrow Connector 41"/>
          <p:cNvCxnSpPr>
            <a:endCxn id="41" idx="3"/>
          </p:cNvCxnSpPr>
          <p:nvPr/>
        </p:nvCxnSpPr>
        <p:spPr>
          <a:xfrm flipH="1">
            <a:off x="2462950" y="3073304"/>
            <a:ext cx="1073537" cy="694215"/>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sp>
        <p:nvSpPr>
          <p:cNvPr id="43" name="Rectangle 42"/>
          <p:cNvSpPr/>
          <p:nvPr/>
        </p:nvSpPr>
        <p:spPr>
          <a:xfrm>
            <a:off x="838199" y="4734723"/>
            <a:ext cx="1624751" cy="723207"/>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Final APP</a:t>
            </a:r>
            <a:endParaRPr lang="en-US" dirty="0">
              <a:solidFill>
                <a:schemeClr val="tx1"/>
              </a:solidFill>
            </a:endParaRPr>
          </a:p>
        </p:txBody>
      </p:sp>
      <p:cxnSp>
        <p:nvCxnSpPr>
          <p:cNvPr id="44" name="Straight Arrow Connector 43"/>
          <p:cNvCxnSpPr>
            <a:stCxn id="41" idx="2"/>
            <a:endCxn id="43" idx="0"/>
          </p:cNvCxnSpPr>
          <p:nvPr/>
        </p:nvCxnSpPr>
        <p:spPr>
          <a:xfrm>
            <a:off x="1650575" y="4448123"/>
            <a:ext cx="0" cy="286600"/>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cxnSp>
        <p:nvCxnSpPr>
          <p:cNvPr id="45" name="Straight Arrow Connector 44"/>
          <p:cNvCxnSpPr>
            <a:endCxn id="41" idx="3"/>
          </p:cNvCxnSpPr>
          <p:nvPr/>
        </p:nvCxnSpPr>
        <p:spPr>
          <a:xfrm flipH="1">
            <a:off x="2462950" y="2072895"/>
            <a:ext cx="1073537" cy="1694624"/>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sp>
        <p:nvSpPr>
          <p:cNvPr id="46" name="Rectangle 45"/>
          <p:cNvSpPr/>
          <p:nvPr/>
        </p:nvSpPr>
        <p:spPr>
          <a:xfrm>
            <a:off x="3094479" y="4494212"/>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Device drivers</a:t>
            </a:r>
            <a:endParaRPr lang="en-US" dirty="0">
              <a:solidFill>
                <a:schemeClr val="tx1"/>
              </a:solidFill>
            </a:endParaRPr>
          </a:p>
        </p:txBody>
      </p:sp>
      <p:sp>
        <p:nvSpPr>
          <p:cNvPr id="68" name="Rectangle 67"/>
          <p:cNvSpPr/>
          <p:nvPr/>
        </p:nvSpPr>
        <p:spPr>
          <a:xfrm>
            <a:off x="3094479" y="3684191"/>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Support libraries</a:t>
            </a:r>
            <a:endParaRPr lang="en-US" dirty="0">
              <a:solidFill>
                <a:schemeClr val="tx1"/>
              </a:solidFill>
            </a:endParaRPr>
          </a:p>
        </p:txBody>
      </p:sp>
      <p:cxnSp>
        <p:nvCxnSpPr>
          <p:cNvPr id="69" name="Straight Arrow Connector 68"/>
          <p:cNvCxnSpPr>
            <a:stCxn id="46" idx="1"/>
          </p:cNvCxnSpPr>
          <p:nvPr/>
        </p:nvCxnSpPr>
        <p:spPr>
          <a:xfrm flipH="1" flipV="1">
            <a:off x="2042919" y="3750798"/>
            <a:ext cx="1051560" cy="1109176"/>
          </a:xfrm>
          <a:prstGeom prst="straightConnector1">
            <a:avLst/>
          </a:prstGeom>
          <a:solidFill>
            <a:schemeClr val="bg1"/>
          </a:solidFill>
          <a:ln>
            <a:noFill/>
            <a:tailEnd type="triangle"/>
          </a:ln>
        </p:spPr>
        <p:style>
          <a:lnRef idx="1">
            <a:schemeClr val="dk1"/>
          </a:lnRef>
          <a:fillRef idx="2">
            <a:schemeClr val="dk1"/>
          </a:fillRef>
          <a:effectRef idx="1">
            <a:schemeClr val="dk1"/>
          </a:effectRef>
          <a:fontRef idx="minor">
            <a:schemeClr val="dk1"/>
          </a:fontRef>
        </p:style>
      </p:cxnSp>
      <p:sp>
        <p:nvSpPr>
          <p:cNvPr id="70" name="Rectangle 69"/>
          <p:cNvSpPr/>
          <p:nvPr/>
        </p:nvSpPr>
        <p:spPr>
          <a:xfrm>
            <a:off x="3094479" y="5304233"/>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3</a:t>
            </a:r>
            <a:r>
              <a:rPr lang="en-US" baseline="30000" dirty="0" smtClean="0">
                <a:solidFill>
                  <a:schemeClr val="tx1"/>
                </a:solidFill>
              </a:rPr>
              <a:t>rd</a:t>
            </a:r>
            <a:r>
              <a:rPr lang="en-US" dirty="0" smtClean="0">
                <a:solidFill>
                  <a:schemeClr val="tx1"/>
                </a:solidFill>
              </a:rPr>
              <a:t> party libraries</a:t>
            </a:r>
            <a:endParaRPr lang="en-US" dirty="0">
              <a:solidFill>
                <a:schemeClr val="tx1"/>
              </a:solidFill>
            </a:endParaRPr>
          </a:p>
        </p:txBody>
      </p:sp>
      <p:cxnSp>
        <p:nvCxnSpPr>
          <p:cNvPr id="71" name="Straight Arrow Connector 70"/>
          <p:cNvCxnSpPr>
            <a:stCxn id="70" idx="1"/>
          </p:cNvCxnSpPr>
          <p:nvPr/>
        </p:nvCxnSpPr>
        <p:spPr>
          <a:xfrm flipH="1" flipV="1">
            <a:off x="2042919" y="3750798"/>
            <a:ext cx="1051560" cy="1919197"/>
          </a:xfrm>
          <a:prstGeom prst="straightConnector1">
            <a:avLst/>
          </a:prstGeom>
          <a:solidFill>
            <a:schemeClr val="bg1"/>
          </a:solidFill>
          <a:ln>
            <a:noFill/>
            <a:tailEnd type="triangle"/>
          </a:ln>
        </p:spPr>
        <p:style>
          <a:lnRef idx="1">
            <a:schemeClr val="dk1"/>
          </a:lnRef>
          <a:fillRef idx="2">
            <a:schemeClr val="dk1"/>
          </a:fillRef>
          <a:effectRef idx="1">
            <a:schemeClr val="dk1"/>
          </a:effectRef>
          <a:fontRef idx="minor">
            <a:schemeClr val="dk1"/>
          </a:fontRef>
        </p:style>
      </p:cxnSp>
      <p:cxnSp>
        <p:nvCxnSpPr>
          <p:cNvPr id="72" name="Straight Arrow Connector 71"/>
          <p:cNvCxnSpPr>
            <a:stCxn id="68" idx="1"/>
          </p:cNvCxnSpPr>
          <p:nvPr/>
        </p:nvCxnSpPr>
        <p:spPr>
          <a:xfrm flipH="1" flipV="1">
            <a:off x="2462950" y="3767520"/>
            <a:ext cx="631529" cy="282433"/>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73" name="Straight Arrow Connector 72"/>
          <p:cNvCxnSpPr>
            <a:stCxn id="46" idx="1"/>
          </p:cNvCxnSpPr>
          <p:nvPr/>
        </p:nvCxnSpPr>
        <p:spPr>
          <a:xfrm flipH="1" flipV="1">
            <a:off x="2462950" y="3767519"/>
            <a:ext cx="631529" cy="1092455"/>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74" name="Straight Arrow Connector 73"/>
          <p:cNvCxnSpPr>
            <a:stCxn id="70" idx="1"/>
          </p:cNvCxnSpPr>
          <p:nvPr/>
        </p:nvCxnSpPr>
        <p:spPr>
          <a:xfrm flipH="1" flipV="1">
            <a:off x="2462950" y="3767519"/>
            <a:ext cx="631529" cy="1902476"/>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3543301661"/>
      </p:ext>
    </p:extLst>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p:cNvCxnSpPr/>
          <p:nvPr/>
        </p:nvCxnSpPr>
        <p:spPr>
          <a:xfrm flipH="1">
            <a:off x="5264101" y="3068143"/>
            <a:ext cx="902574" cy="5161"/>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52" name="Rectangle 51"/>
          <p:cNvSpPr/>
          <p:nvPr/>
        </p:nvSpPr>
        <p:spPr>
          <a:xfrm>
            <a:off x="5889434" y="2015533"/>
            <a:ext cx="5459089" cy="1990281"/>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ISP</a:t>
            </a:r>
            <a:endParaRPr lang="en-US" dirty="0"/>
          </a:p>
        </p:txBody>
      </p:sp>
      <p:sp>
        <p:nvSpPr>
          <p:cNvPr id="53" name="Rectangle 52"/>
          <p:cNvSpPr/>
          <p:nvPr/>
        </p:nvSpPr>
        <p:spPr>
          <a:xfrm>
            <a:off x="6166675" y="2387539"/>
            <a:ext cx="1591490" cy="1361208"/>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sp>
        <p:nvSpPr>
          <p:cNvPr id="54" name="Rectangle 53"/>
          <p:cNvSpPr/>
          <p:nvPr/>
        </p:nvSpPr>
        <p:spPr>
          <a:xfrm>
            <a:off x="9881671" y="2234878"/>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Graph</a:t>
            </a:r>
            <a:endParaRPr lang="en-US" dirty="0">
              <a:solidFill>
                <a:schemeClr val="tx1"/>
              </a:solidFill>
            </a:endParaRPr>
          </a:p>
        </p:txBody>
      </p:sp>
      <p:sp>
        <p:nvSpPr>
          <p:cNvPr id="55" name="Rectangle 54"/>
          <p:cNvSpPr/>
          <p:nvPr/>
        </p:nvSpPr>
        <p:spPr>
          <a:xfrm>
            <a:off x="9881671" y="3169883"/>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IPU Kernels</a:t>
            </a:r>
            <a:endParaRPr lang="en-US" dirty="0">
              <a:solidFill>
                <a:schemeClr val="tx1"/>
              </a:solidFill>
            </a:endParaRPr>
          </a:p>
        </p:txBody>
      </p:sp>
      <p:sp>
        <p:nvSpPr>
          <p:cNvPr id="56" name="Rectangle 55"/>
          <p:cNvSpPr/>
          <p:nvPr/>
        </p:nvSpPr>
        <p:spPr>
          <a:xfrm>
            <a:off x="8154057" y="3169883"/>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IPU Compiler</a:t>
            </a:r>
            <a:endParaRPr lang="en-US" dirty="0">
              <a:solidFill>
                <a:schemeClr val="tx1"/>
              </a:solidFill>
            </a:endParaRPr>
          </a:p>
        </p:txBody>
      </p:sp>
      <p:sp>
        <p:nvSpPr>
          <p:cNvPr id="57" name="Rectangle 56"/>
          <p:cNvSpPr/>
          <p:nvPr/>
        </p:nvSpPr>
        <p:spPr>
          <a:xfrm>
            <a:off x="8154057" y="2234878"/>
            <a:ext cx="1331721" cy="731524"/>
          </a:xfrm>
          <a:prstGeom prst="rect">
            <a:avLst/>
          </a:prstGeom>
          <a:noFill/>
          <a:ln w="63500">
            <a:solidFill>
              <a:srgbClr val="3889C9"/>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GDT</a:t>
            </a:r>
            <a:r>
              <a:rPr lang="en-US" dirty="0" smtClean="0">
                <a:solidFill>
                  <a:schemeClr val="bg1"/>
                </a:solidFill>
              </a:rPr>
              <a:t> </a:t>
            </a:r>
            <a:r>
              <a:rPr lang="en-US" dirty="0" smtClean="0">
                <a:solidFill>
                  <a:schemeClr val="tx1"/>
                </a:solidFill>
              </a:rPr>
              <a:t>Compiler</a:t>
            </a:r>
            <a:endParaRPr lang="en-US" dirty="0">
              <a:solidFill>
                <a:schemeClr val="tx1"/>
              </a:solidFill>
            </a:endParaRPr>
          </a:p>
        </p:txBody>
      </p:sp>
      <p:cxnSp>
        <p:nvCxnSpPr>
          <p:cNvPr id="58" name="Straight Arrow Connector 57"/>
          <p:cNvCxnSpPr>
            <a:stCxn id="54" idx="1"/>
            <a:endCxn id="57" idx="3"/>
          </p:cNvCxnSpPr>
          <p:nvPr/>
        </p:nvCxnSpPr>
        <p:spPr>
          <a:xfrm flipH="1">
            <a:off x="9485778" y="2600640"/>
            <a:ext cx="395893"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p:cNvCxnSpPr>
            <a:stCxn id="55" idx="1"/>
            <a:endCxn id="56" idx="3"/>
          </p:cNvCxnSpPr>
          <p:nvPr/>
        </p:nvCxnSpPr>
        <p:spPr>
          <a:xfrm flipH="1">
            <a:off x="9485778" y="3535645"/>
            <a:ext cx="395893"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endCxn id="53" idx="3"/>
          </p:cNvCxnSpPr>
          <p:nvPr/>
        </p:nvCxnSpPr>
        <p:spPr>
          <a:xfrm flipH="1">
            <a:off x="7758165" y="2447980"/>
            <a:ext cx="395893" cy="62016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stCxn id="56" idx="1"/>
            <a:endCxn id="53" idx="3"/>
          </p:cNvCxnSpPr>
          <p:nvPr/>
        </p:nvCxnSpPr>
        <p:spPr>
          <a:xfrm flipH="1" flipV="1">
            <a:off x="7758165" y="3068143"/>
            <a:ext cx="395892" cy="467502"/>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4" name="TextBox 23"/>
          <p:cNvSpPr txBox="1"/>
          <p:nvPr/>
        </p:nvSpPr>
        <p:spPr>
          <a:xfrm>
            <a:off x="6838857" y="984067"/>
            <a:ext cx="3962119" cy="729342"/>
          </a:xfrm>
          <a:prstGeom prst="rect">
            <a:avLst/>
          </a:prstGeom>
          <a:noFill/>
        </p:spPr>
        <p:txBody>
          <a:bodyPr wrap="square" lIns="91440" tIns="45720" rIns="91440" rtlCol="0" anchor="t">
            <a:noAutofit/>
          </a:bodyPr>
          <a:lstStyle/>
          <a:p>
            <a:pPr algn="ctr"/>
            <a:r>
              <a:rPr lang="en-US" sz="2200" dirty="0" smtClean="0">
                <a:solidFill>
                  <a:srgbClr val="0070C0"/>
                </a:solidFill>
              </a:rPr>
              <a:t>Graph compiled via GDT compiler -&gt; .h and .c output</a:t>
            </a:r>
          </a:p>
        </p:txBody>
      </p:sp>
      <p:sp>
        <p:nvSpPr>
          <p:cNvPr id="25" name="Rectangle 24"/>
          <p:cNvSpPr/>
          <p:nvPr/>
        </p:nvSpPr>
        <p:spPr>
          <a:xfrm>
            <a:off x="647700" y="1334815"/>
            <a:ext cx="4980214" cy="487004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ARM Application for Linux or Standalone</a:t>
            </a:r>
            <a:endParaRPr lang="en-US" dirty="0"/>
          </a:p>
        </p:txBody>
      </p:sp>
      <p:sp>
        <p:nvSpPr>
          <p:cNvPr id="26" name="Rectangle 25"/>
          <p:cNvSpPr/>
          <p:nvPr/>
        </p:nvSpPr>
        <p:spPr>
          <a:xfrm>
            <a:off x="3094479" y="2520507"/>
            <a:ext cx="2169622" cy="1105593"/>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ARM Code</a:t>
            </a:r>
          </a:p>
          <a:p>
            <a:pPr algn="ctr"/>
            <a:r>
              <a:rPr lang="en-US" dirty="0">
                <a:solidFill>
                  <a:schemeClr val="tx1"/>
                </a:solidFill>
              </a:rPr>
              <a:t>m</a:t>
            </a:r>
            <a:r>
              <a:rPr lang="en-US" dirty="0" smtClean="0">
                <a:solidFill>
                  <a:schemeClr val="tx1"/>
                </a:solidFill>
              </a:rPr>
              <a:t>ain()</a:t>
            </a:r>
            <a:endParaRPr lang="en-US" dirty="0">
              <a:solidFill>
                <a:schemeClr val="tx1"/>
              </a:solidFill>
            </a:endParaRPr>
          </a:p>
        </p:txBody>
      </p:sp>
      <p:sp>
        <p:nvSpPr>
          <p:cNvPr id="27" name="Rectangle 26"/>
          <p:cNvSpPr/>
          <p:nvPr/>
        </p:nvSpPr>
        <p:spPr>
          <a:xfrm>
            <a:off x="3094479" y="1707133"/>
            <a:ext cx="2169622" cy="731524"/>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libraries</a:t>
            </a:r>
            <a:endParaRPr lang="en-US" dirty="0">
              <a:solidFill>
                <a:schemeClr val="tx1"/>
              </a:solidFill>
            </a:endParaRPr>
          </a:p>
        </p:txBody>
      </p:sp>
      <p:sp>
        <p:nvSpPr>
          <p:cNvPr id="28" name="Rectangle 27"/>
          <p:cNvSpPr/>
          <p:nvPr/>
        </p:nvSpPr>
        <p:spPr>
          <a:xfrm>
            <a:off x="838199" y="3086915"/>
            <a:ext cx="1624751" cy="1361208"/>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cxnSp>
        <p:nvCxnSpPr>
          <p:cNvPr id="29" name="Straight Arrow Connector 28"/>
          <p:cNvCxnSpPr>
            <a:endCxn id="28" idx="3"/>
          </p:cNvCxnSpPr>
          <p:nvPr/>
        </p:nvCxnSpPr>
        <p:spPr>
          <a:xfrm flipH="1">
            <a:off x="2462950" y="3073304"/>
            <a:ext cx="1073537" cy="694215"/>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sp>
        <p:nvSpPr>
          <p:cNvPr id="30" name="Rectangle 29"/>
          <p:cNvSpPr/>
          <p:nvPr/>
        </p:nvSpPr>
        <p:spPr>
          <a:xfrm>
            <a:off x="838199" y="4734723"/>
            <a:ext cx="1624751" cy="723207"/>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Final APP</a:t>
            </a:r>
            <a:endParaRPr lang="en-US" dirty="0">
              <a:solidFill>
                <a:schemeClr val="tx1"/>
              </a:solidFill>
            </a:endParaRPr>
          </a:p>
        </p:txBody>
      </p:sp>
      <p:cxnSp>
        <p:nvCxnSpPr>
          <p:cNvPr id="31" name="Straight Arrow Connector 30"/>
          <p:cNvCxnSpPr>
            <a:stCxn id="28" idx="2"/>
            <a:endCxn id="30" idx="0"/>
          </p:cNvCxnSpPr>
          <p:nvPr/>
        </p:nvCxnSpPr>
        <p:spPr>
          <a:xfrm>
            <a:off x="1650575" y="4448123"/>
            <a:ext cx="0" cy="286600"/>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cxnSp>
        <p:nvCxnSpPr>
          <p:cNvPr id="32" name="Straight Arrow Connector 31"/>
          <p:cNvCxnSpPr>
            <a:endCxn id="28" idx="3"/>
          </p:cNvCxnSpPr>
          <p:nvPr/>
        </p:nvCxnSpPr>
        <p:spPr>
          <a:xfrm flipH="1">
            <a:off x="2462950" y="2072895"/>
            <a:ext cx="1073537" cy="1694624"/>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sp>
        <p:nvSpPr>
          <p:cNvPr id="33" name="Rectangle 32"/>
          <p:cNvSpPr/>
          <p:nvPr/>
        </p:nvSpPr>
        <p:spPr>
          <a:xfrm>
            <a:off x="3094479" y="4494212"/>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Device drivers</a:t>
            </a:r>
            <a:endParaRPr lang="en-US" dirty="0">
              <a:solidFill>
                <a:schemeClr val="tx1"/>
              </a:solidFill>
            </a:endParaRPr>
          </a:p>
        </p:txBody>
      </p:sp>
      <p:sp>
        <p:nvSpPr>
          <p:cNvPr id="34" name="Rectangle 33"/>
          <p:cNvSpPr/>
          <p:nvPr/>
        </p:nvSpPr>
        <p:spPr>
          <a:xfrm>
            <a:off x="3094479" y="3684191"/>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Support libraries</a:t>
            </a:r>
            <a:endParaRPr lang="en-US" dirty="0">
              <a:solidFill>
                <a:schemeClr val="tx1"/>
              </a:solidFill>
            </a:endParaRPr>
          </a:p>
        </p:txBody>
      </p:sp>
      <p:cxnSp>
        <p:nvCxnSpPr>
          <p:cNvPr id="35" name="Straight Arrow Connector 34"/>
          <p:cNvCxnSpPr>
            <a:stCxn id="33" idx="1"/>
          </p:cNvCxnSpPr>
          <p:nvPr/>
        </p:nvCxnSpPr>
        <p:spPr>
          <a:xfrm flipH="1" flipV="1">
            <a:off x="2042919" y="3750798"/>
            <a:ext cx="1051560" cy="1109176"/>
          </a:xfrm>
          <a:prstGeom prst="straightConnector1">
            <a:avLst/>
          </a:prstGeom>
          <a:solidFill>
            <a:schemeClr val="bg1"/>
          </a:solidFill>
          <a:ln>
            <a:noFill/>
            <a:tailEnd type="triangle"/>
          </a:ln>
        </p:spPr>
        <p:style>
          <a:lnRef idx="1">
            <a:schemeClr val="dk1"/>
          </a:lnRef>
          <a:fillRef idx="2">
            <a:schemeClr val="dk1"/>
          </a:fillRef>
          <a:effectRef idx="1">
            <a:schemeClr val="dk1"/>
          </a:effectRef>
          <a:fontRef idx="minor">
            <a:schemeClr val="dk1"/>
          </a:fontRef>
        </p:style>
      </p:cxnSp>
      <p:sp>
        <p:nvSpPr>
          <p:cNvPr id="36" name="Rectangle 35"/>
          <p:cNvSpPr/>
          <p:nvPr/>
        </p:nvSpPr>
        <p:spPr>
          <a:xfrm>
            <a:off x="3094479" y="5304233"/>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3</a:t>
            </a:r>
            <a:r>
              <a:rPr lang="en-US" baseline="30000" dirty="0" smtClean="0">
                <a:solidFill>
                  <a:schemeClr val="tx1"/>
                </a:solidFill>
              </a:rPr>
              <a:t>rd</a:t>
            </a:r>
            <a:r>
              <a:rPr lang="en-US" dirty="0" smtClean="0">
                <a:solidFill>
                  <a:schemeClr val="tx1"/>
                </a:solidFill>
              </a:rPr>
              <a:t> party libraries</a:t>
            </a:r>
            <a:endParaRPr lang="en-US" dirty="0">
              <a:solidFill>
                <a:schemeClr val="tx1"/>
              </a:solidFill>
            </a:endParaRPr>
          </a:p>
        </p:txBody>
      </p:sp>
      <p:cxnSp>
        <p:nvCxnSpPr>
          <p:cNvPr id="37" name="Straight Arrow Connector 36"/>
          <p:cNvCxnSpPr>
            <a:stCxn id="36" idx="1"/>
          </p:cNvCxnSpPr>
          <p:nvPr/>
        </p:nvCxnSpPr>
        <p:spPr>
          <a:xfrm flipH="1" flipV="1">
            <a:off x="2042919" y="3750798"/>
            <a:ext cx="1051560" cy="1919197"/>
          </a:xfrm>
          <a:prstGeom prst="straightConnector1">
            <a:avLst/>
          </a:prstGeom>
          <a:solidFill>
            <a:schemeClr val="bg1"/>
          </a:solidFill>
          <a:ln>
            <a:noFill/>
            <a:tailEnd type="triangle"/>
          </a:ln>
        </p:spPr>
        <p:style>
          <a:lnRef idx="1">
            <a:schemeClr val="dk1"/>
          </a:lnRef>
          <a:fillRef idx="2">
            <a:schemeClr val="dk1"/>
          </a:fillRef>
          <a:effectRef idx="1">
            <a:schemeClr val="dk1"/>
          </a:effectRef>
          <a:fontRef idx="minor">
            <a:schemeClr val="dk1"/>
          </a:fontRef>
        </p:style>
      </p:cxnSp>
      <p:cxnSp>
        <p:nvCxnSpPr>
          <p:cNvPr id="38" name="Straight Arrow Connector 37"/>
          <p:cNvCxnSpPr>
            <a:stCxn id="34" idx="1"/>
          </p:cNvCxnSpPr>
          <p:nvPr/>
        </p:nvCxnSpPr>
        <p:spPr>
          <a:xfrm flipH="1" flipV="1">
            <a:off x="2462950" y="3767520"/>
            <a:ext cx="631529" cy="282433"/>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39" name="Straight Arrow Connector 38"/>
          <p:cNvCxnSpPr>
            <a:stCxn id="33" idx="1"/>
          </p:cNvCxnSpPr>
          <p:nvPr/>
        </p:nvCxnSpPr>
        <p:spPr>
          <a:xfrm flipH="1" flipV="1">
            <a:off x="2462950" y="3767519"/>
            <a:ext cx="631529" cy="1092455"/>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40" name="Straight Arrow Connector 39"/>
          <p:cNvCxnSpPr>
            <a:stCxn id="36" idx="1"/>
          </p:cNvCxnSpPr>
          <p:nvPr/>
        </p:nvCxnSpPr>
        <p:spPr>
          <a:xfrm flipH="1" flipV="1">
            <a:off x="2462950" y="3767519"/>
            <a:ext cx="631529" cy="1902476"/>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sp>
        <p:nvSpPr>
          <p:cNvPr id="43" name="Title 2"/>
          <p:cNvSpPr>
            <a:spLocks noGrp="1"/>
          </p:cNvSpPr>
          <p:nvPr>
            <p:ph type="title"/>
          </p:nvPr>
        </p:nvSpPr>
        <p:spPr/>
        <p:txBody>
          <a:bodyPr/>
          <a:lstStyle/>
          <a:p>
            <a:r>
              <a:rPr lang="en-GB" dirty="0" smtClean="0"/>
              <a:t>Build sequence</a:t>
            </a:r>
            <a:endParaRPr lang="fr-FR" dirty="0"/>
          </a:p>
        </p:txBody>
      </p:sp>
    </p:spTree>
    <p:extLst>
      <p:ext uri="{BB962C8B-B14F-4D97-AF65-F5344CB8AC3E}">
        <p14:creationId xmlns:p14="http://schemas.microsoft.com/office/powerpoint/2010/main" val="264713062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524" y="280714"/>
            <a:ext cx="11663021" cy="654049"/>
          </a:xfrm>
        </p:spPr>
        <p:txBody>
          <a:bodyPr/>
          <a:lstStyle/>
          <a:p>
            <a:r>
              <a:rPr lang="en-GB" dirty="0" smtClean="0">
                <a:solidFill>
                  <a:schemeClr val="tx1">
                    <a:lumMod val="75000"/>
                    <a:lumOff val="25000"/>
                  </a:schemeClr>
                </a:solidFill>
              </a:rPr>
              <a:t>Bayer </a:t>
            </a:r>
            <a:r>
              <a:rPr lang="en-GB" dirty="0">
                <a:solidFill>
                  <a:schemeClr val="tx1">
                    <a:lumMod val="75000"/>
                    <a:lumOff val="25000"/>
                  </a:schemeClr>
                </a:solidFill>
              </a:rPr>
              <a:t>Pattern</a:t>
            </a:r>
            <a:endParaRPr lang="fr-FR" dirty="0">
              <a:solidFill>
                <a:schemeClr val="tx1">
                  <a:lumMod val="75000"/>
                  <a:lumOff val="25000"/>
                </a:schemeClr>
              </a:solidFill>
            </a:endParaRPr>
          </a:p>
        </p:txBody>
      </p:sp>
      <p:pic>
        <p:nvPicPr>
          <p:cNvPr id="6" name="Picture 4" descr="Afficher l'image d'orig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3589983" y="778826"/>
            <a:ext cx="5012035" cy="5296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34217"/>
      </p:ext>
    </p:extLst>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p:cNvCxnSpPr/>
          <p:nvPr/>
        </p:nvCxnSpPr>
        <p:spPr>
          <a:xfrm flipH="1">
            <a:off x="5264101" y="3068143"/>
            <a:ext cx="902574" cy="5161"/>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52" name="Rectangle 51"/>
          <p:cNvSpPr/>
          <p:nvPr/>
        </p:nvSpPr>
        <p:spPr>
          <a:xfrm>
            <a:off x="5889434" y="2015533"/>
            <a:ext cx="5459089" cy="1990281"/>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ISP</a:t>
            </a:r>
            <a:endParaRPr lang="en-US" dirty="0"/>
          </a:p>
        </p:txBody>
      </p:sp>
      <p:sp>
        <p:nvSpPr>
          <p:cNvPr id="53" name="Rectangle 52"/>
          <p:cNvSpPr/>
          <p:nvPr/>
        </p:nvSpPr>
        <p:spPr>
          <a:xfrm>
            <a:off x="6166675" y="2387539"/>
            <a:ext cx="1591490" cy="1361208"/>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sp>
        <p:nvSpPr>
          <p:cNvPr id="54" name="Rectangle 53"/>
          <p:cNvSpPr/>
          <p:nvPr/>
        </p:nvSpPr>
        <p:spPr>
          <a:xfrm>
            <a:off x="9881671" y="2234878"/>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Graph</a:t>
            </a:r>
            <a:endParaRPr lang="en-US" dirty="0">
              <a:solidFill>
                <a:schemeClr val="tx1"/>
              </a:solidFill>
            </a:endParaRPr>
          </a:p>
        </p:txBody>
      </p:sp>
      <p:sp>
        <p:nvSpPr>
          <p:cNvPr id="55" name="Rectangle 54"/>
          <p:cNvSpPr/>
          <p:nvPr/>
        </p:nvSpPr>
        <p:spPr>
          <a:xfrm>
            <a:off x="9881671" y="3169883"/>
            <a:ext cx="1331721" cy="731524"/>
          </a:xfrm>
          <a:prstGeom prst="rect">
            <a:avLst/>
          </a:prstGeom>
          <a:noFill/>
          <a:ln w="63500">
            <a:solidFill>
              <a:srgbClr val="3889C9"/>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IPU Kernels</a:t>
            </a:r>
            <a:endParaRPr lang="en-US" dirty="0">
              <a:solidFill>
                <a:schemeClr val="tx1"/>
              </a:solidFill>
            </a:endParaRPr>
          </a:p>
        </p:txBody>
      </p:sp>
      <p:sp>
        <p:nvSpPr>
          <p:cNvPr id="56" name="Rectangle 55"/>
          <p:cNvSpPr/>
          <p:nvPr/>
        </p:nvSpPr>
        <p:spPr>
          <a:xfrm>
            <a:off x="8154057" y="3169883"/>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IPU Compiler</a:t>
            </a:r>
            <a:endParaRPr lang="en-US" dirty="0">
              <a:solidFill>
                <a:schemeClr val="tx1"/>
              </a:solidFill>
            </a:endParaRPr>
          </a:p>
        </p:txBody>
      </p:sp>
      <p:sp>
        <p:nvSpPr>
          <p:cNvPr id="57" name="Rectangle 56"/>
          <p:cNvSpPr/>
          <p:nvPr/>
        </p:nvSpPr>
        <p:spPr>
          <a:xfrm>
            <a:off x="8154057" y="2234878"/>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GDT</a:t>
            </a:r>
            <a:r>
              <a:rPr lang="en-US" dirty="0" smtClean="0">
                <a:solidFill>
                  <a:schemeClr val="bg1"/>
                </a:solidFill>
              </a:rPr>
              <a:t> </a:t>
            </a:r>
            <a:r>
              <a:rPr lang="en-US" dirty="0" smtClean="0">
                <a:solidFill>
                  <a:schemeClr val="tx1"/>
                </a:solidFill>
              </a:rPr>
              <a:t>Compiler</a:t>
            </a:r>
            <a:endParaRPr lang="en-US" dirty="0">
              <a:solidFill>
                <a:schemeClr val="tx1"/>
              </a:solidFill>
            </a:endParaRPr>
          </a:p>
        </p:txBody>
      </p:sp>
      <p:cxnSp>
        <p:nvCxnSpPr>
          <p:cNvPr id="58" name="Straight Arrow Connector 57"/>
          <p:cNvCxnSpPr>
            <a:stCxn id="54" idx="1"/>
            <a:endCxn id="57" idx="3"/>
          </p:cNvCxnSpPr>
          <p:nvPr/>
        </p:nvCxnSpPr>
        <p:spPr>
          <a:xfrm flipH="1">
            <a:off x="9485778" y="2600640"/>
            <a:ext cx="395893"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p:cNvCxnSpPr>
            <a:stCxn id="55" idx="1"/>
            <a:endCxn id="56" idx="3"/>
          </p:cNvCxnSpPr>
          <p:nvPr/>
        </p:nvCxnSpPr>
        <p:spPr>
          <a:xfrm flipH="1">
            <a:off x="9485778" y="3535645"/>
            <a:ext cx="395893"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endCxn id="53" idx="3"/>
          </p:cNvCxnSpPr>
          <p:nvPr/>
        </p:nvCxnSpPr>
        <p:spPr>
          <a:xfrm flipH="1">
            <a:off x="7758165" y="2447980"/>
            <a:ext cx="395893" cy="62016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stCxn id="56" idx="1"/>
            <a:endCxn id="53" idx="3"/>
          </p:cNvCxnSpPr>
          <p:nvPr/>
        </p:nvCxnSpPr>
        <p:spPr>
          <a:xfrm flipH="1" flipV="1">
            <a:off x="7758165" y="3068143"/>
            <a:ext cx="395892" cy="467502"/>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TextBox 24"/>
          <p:cNvSpPr txBox="1"/>
          <p:nvPr/>
        </p:nvSpPr>
        <p:spPr>
          <a:xfrm>
            <a:off x="7370442" y="4368910"/>
            <a:ext cx="2898949" cy="810643"/>
          </a:xfrm>
          <a:prstGeom prst="rect">
            <a:avLst/>
          </a:prstGeom>
          <a:noFill/>
        </p:spPr>
        <p:txBody>
          <a:bodyPr wrap="square" lIns="91440" tIns="45720" rIns="91440" rtlCol="0" anchor="t">
            <a:noAutofit/>
          </a:bodyPr>
          <a:lstStyle/>
          <a:p>
            <a:pPr algn="ctr"/>
            <a:r>
              <a:rPr lang="en-US" sz="2200" dirty="0" smtClean="0">
                <a:solidFill>
                  <a:srgbClr val="0070C0"/>
                </a:solidFill>
              </a:rPr>
              <a:t>IPU Kernels defined in assembly (.s file)</a:t>
            </a:r>
          </a:p>
        </p:txBody>
      </p:sp>
      <p:sp>
        <p:nvSpPr>
          <p:cNvPr id="42" name="Rectangle 41"/>
          <p:cNvSpPr/>
          <p:nvPr/>
        </p:nvSpPr>
        <p:spPr>
          <a:xfrm>
            <a:off x="647700" y="1334815"/>
            <a:ext cx="4980214" cy="487004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ARM Application for Linux or Standalone</a:t>
            </a:r>
            <a:endParaRPr lang="en-US" dirty="0"/>
          </a:p>
        </p:txBody>
      </p:sp>
      <p:sp>
        <p:nvSpPr>
          <p:cNvPr id="43" name="Rectangle 42"/>
          <p:cNvSpPr/>
          <p:nvPr/>
        </p:nvSpPr>
        <p:spPr>
          <a:xfrm>
            <a:off x="3094479" y="2520507"/>
            <a:ext cx="2169622" cy="1105593"/>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ARM Code</a:t>
            </a:r>
          </a:p>
          <a:p>
            <a:pPr algn="ctr"/>
            <a:r>
              <a:rPr lang="en-US" dirty="0">
                <a:solidFill>
                  <a:schemeClr val="tx1"/>
                </a:solidFill>
              </a:rPr>
              <a:t>m</a:t>
            </a:r>
            <a:r>
              <a:rPr lang="en-US" dirty="0" smtClean="0">
                <a:solidFill>
                  <a:schemeClr val="tx1"/>
                </a:solidFill>
              </a:rPr>
              <a:t>ain()</a:t>
            </a:r>
            <a:endParaRPr lang="en-US" dirty="0">
              <a:solidFill>
                <a:schemeClr val="tx1"/>
              </a:solidFill>
            </a:endParaRPr>
          </a:p>
        </p:txBody>
      </p:sp>
      <p:sp>
        <p:nvSpPr>
          <p:cNvPr id="44" name="Rectangle 43"/>
          <p:cNvSpPr/>
          <p:nvPr/>
        </p:nvSpPr>
        <p:spPr>
          <a:xfrm>
            <a:off x="3094479" y="1707133"/>
            <a:ext cx="2169622" cy="731524"/>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libraries</a:t>
            </a:r>
            <a:endParaRPr lang="en-US" dirty="0">
              <a:solidFill>
                <a:schemeClr val="tx1"/>
              </a:solidFill>
            </a:endParaRPr>
          </a:p>
        </p:txBody>
      </p:sp>
      <p:sp>
        <p:nvSpPr>
          <p:cNvPr id="45" name="Rectangle 44"/>
          <p:cNvSpPr/>
          <p:nvPr/>
        </p:nvSpPr>
        <p:spPr>
          <a:xfrm>
            <a:off x="838199" y="3086915"/>
            <a:ext cx="1624751" cy="1361208"/>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cxnSp>
        <p:nvCxnSpPr>
          <p:cNvPr id="46" name="Straight Arrow Connector 45"/>
          <p:cNvCxnSpPr>
            <a:endCxn id="45" idx="3"/>
          </p:cNvCxnSpPr>
          <p:nvPr/>
        </p:nvCxnSpPr>
        <p:spPr>
          <a:xfrm flipH="1">
            <a:off x="2462950" y="3073304"/>
            <a:ext cx="1073537" cy="694215"/>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sp>
        <p:nvSpPr>
          <p:cNvPr id="68" name="Rectangle 67"/>
          <p:cNvSpPr/>
          <p:nvPr/>
        </p:nvSpPr>
        <p:spPr>
          <a:xfrm>
            <a:off x="838199" y="4734723"/>
            <a:ext cx="1624751" cy="723207"/>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Final APP</a:t>
            </a:r>
            <a:endParaRPr lang="en-US" dirty="0">
              <a:solidFill>
                <a:schemeClr val="tx1"/>
              </a:solidFill>
            </a:endParaRPr>
          </a:p>
        </p:txBody>
      </p:sp>
      <p:cxnSp>
        <p:nvCxnSpPr>
          <p:cNvPr id="69" name="Straight Arrow Connector 68"/>
          <p:cNvCxnSpPr>
            <a:stCxn id="45" idx="2"/>
            <a:endCxn id="68" idx="0"/>
          </p:cNvCxnSpPr>
          <p:nvPr/>
        </p:nvCxnSpPr>
        <p:spPr>
          <a:xfrm>
            <a:off x="1650575" y="4448123"/>
            <a:ext cx="0" cy="286600"/>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cxnSp>
        <p:nvCxnSpPr>
          <p:cNvPr id="70" name="Straight Arrow Connector 69"/>
          <p:cNvCxnSpPr>
            <a:endCxn id="45" idx="3"/>
          </p:cNvCxnSpPr>
          <p:nvPr/>
        </p:nvCxnSpPr>
        <p:spPr>
          <a:xfrm flipH="1">
            <a:off x="2462950" y="2072895"/>
            <a:ext cx="1073537" cy="1694624"/>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sp>
        <p:nvSpPr>
          <p:cNvPr id="71" name="Rectangle 70"/>
          <p:cNvSpPr/>
          <p:nvPr/>
        </p:nvSpPr>
        <p:spPr>
          <a:xfrm>
            <a:off x="3094479" y="4494212"/>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Device drivers</a:t>
            </a:r>
            <a:endParaRPr lang="en-US" dirty="0">
              <a:solidFill>
                <a:schemeClr val="tx1"/>
              </a:solidFill>
            </a:endParaRPr>
          </a:p>
        </p:txBody>
      </p:sp>
      <p:sp>
        <p:nvSpPr>
          <p:cNvPr id="72" name="Rectangle 71"/>
          <p:cNvSpPr/>
          <p:nvPr/>
        </p:nvSpPr>
        <p:spPr>
          <a:xfrm>
            <a:off x="3094479" y="3684191"/>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Support libraries</a:t>
            </a:r>
            <a:endParaRPr lang="en-US" dirty="0">
              <a:solidFill>
                <a:schemeClr val="tx1"/>
              </a:solidFill>
            </a:endParaRPr>
          </a:p>
        </p:txBody>
      </p:sp>
      <p:cxnSp>
        <p:nvCxnSpPr>
          <p:cNvPr id="73" name="Straight Arrow Connector 72"/>
          <p:cNvCxnSpPr>
            <a:stCxn id="71" idx="1"/>
          </p:cNvCxnSpPr>
          <p:nvPr/>
        </p:nvCxnSpPr>
        <p:spPr>
          <a:xfrm flipH="1" flipV="1">
            <a:off x="2042919" y="3750798"/>
            <a:ext cx="1051560" cy="1109176"/>
          </a:xfrm>
          <a:prstGeom prst="straightConnector1">
            <a:avLst/>
          </a:prstGeom>
          <a:solidFill>
            <a:schemeClr val="bg1"/>
          </a:solidFill>
          <a:ln>
            <a:noFill/>
            <a:tailEnd type="triangle"/>
          </a:ln>
        </p:spPr>
        <p:style>
          <a:lnRef idx="1">
            <a:schemeClr val="dk1"/>
          </a:lnRef>
          <a:fillRef idx="2">
            <a:schemeClr val="dk1"/>
          </a:fillRef>
          <a:effectRef idx="1">
            <a:schemeClr val="dk1"/>
          </a:effectRef>
          <a:fontRef idx="minor">
            <a:schemeClr val="dk1"/>
          </a:fontRef>
        </p:style>
      </p:cxnSp>
      <p:sp>
        <p:nvSpPr>
          <p:cNvPr id="74" name="Rectangle 73"/>
          <p:cNvSpPr/>
          <p:nvPr/>
        </p:nvSpPr>
        <p:spPr>
          <a:xfrm>
            <a:off x="3094479" y="5304233"/>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3</a:t>
            </a:r>
            <a:r>
              <a:rPr lang="en-US" baseline="30000" dirty="0" smtClean="0">
                <a:solidFill>
                  <a:schemeClr val="tx1"/>
                </a:solidFill>
              </a:rPr>
              <a:t>rd</a:t>
            </a:r>
            <a:r>
              <a:rPr lang="en-US" dirty="0" smtClean="0">
                <a:solidFill>
                  <a:schemeClr val="tx1"/>
                </a:solidFill>
              </a:rPr>
              <a:t> party libraries</a:t>
            </a:r>
            <a:endParaRPr lang="en-US" dirty="0">
              <a:solidFill>
                <a:schemeClr val="tx1"/>
              </a:solidFill>
            </a:endParaRPr>
          </a:p>
        </p:txBody>
      </p:sp>
      <p:cxnSp>
        <p:nvCxnSpPr>
          <p:cNvPr id="75" name="Straight Arrow Connector 74"/>
          <p:cNvCxnSpPr>
            <a:stCxn id="74" idx="1"/>
          </p:cNvCxnSpPr>
          <p:nvPr/>
        </p:nvCxnSpPr>
        <p:spPr>
          <a:xfrm flipH="1" flipV="1">
            <a:off x="2042919" y="3750798"/>
            <a:ext cx="1051560" cy="1919197"/>
          </a:xfrm>
          <a:prstGeom prst="straightConnector1">
            <a:avLst/>
          </a:prstGeom>
          <a:solidFill>
            <a:schemeClr val="bg1"/>
          </a:solidFill>
          <a:ln>
            <a:noFill/>
            <a:tailEnd type="triangle"/>
          </a:ln>
        </p:spPr>
        <p:style>
          <a:lnRef idx="1">
            <a:schemeClr val="dk1"/>
          </a:lnRef>
          <a:fillRef idx="2">
            <a:schemeClr val="dk1"/>
          </a:fillRef>
          <a:effectRef idx="1">
            <a:schemeClr val="dk1"/>
          </a:effectRef>
          <a:fontRef idx="minor">
            <a:schemeClr val="dk1"/>
          </a:fontRef>
        </p:style>
      </p:cxnSp>
      <p:cxnSp>
        <p:nvCxnSpPr>
          <p:cNvPr id="76" name="Straight Arrow Connector 75"/>
          <p:cNvCxnSpPr>
            <a:stCxn id="72" idx="1"/>
          </p:cNvCxnSpPr>
          <p:nvPr/>
        </p:nvCxnSpPr>
        <p:spPr>
          <a:xfrm flipH="1" flipV="1">
            <a:off x="2462950" y="3767520"/>
            <a:ext cx="631529" cy="282433"/>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77" name="Straight Arrow Connector 76"/>
          <p:cNvCxnSpPr>
            <a:stCxn id="71" idx="1"/>
          </p:cNvCxnSpPr>
          <p:nvPr/>
        </p:nvCxnSpPr>
        <p:spPr>
          <a:xfrm flipH="1" flipV="1">
            <a:off x="2462950" y="3767519"/>
            <a:ext cx="631529" cy="1092455"/>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78" name="Straight Arrow Connector 77"/>
          <p:cNvCxnSpPr>
            <a:stCxn id="74" idx="1"/>
          </p:cNvCxnSpPr>
          <p:nvPr/>
        </p:nvCxnSpPr>
        <p:spPr>
          <a:xfrm flipH="1" flipV="1">
            <a:off x="2462950" y="3767519"/>
            <a:ext cx="631529" cy="1902476"/>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sp>
        <p:nvSpPr>
          <p:cNvPr id="79" name="Title 2"/>
          <p:cNvSpPr>
            <a:spLocks noGrp="1"/>
          </p:cNvSpPr>
          <p:nvPr>
            <p:ph type="title"/>
          </p:nvPr>
        </p:nvSpPr>
        <p:spPr/>
        <p:txBody>
          <a:bodyPr/>
          <a:lstStyle/>
          <a:p>
            <a:r>
              <a:rPr lang="en-GB" dirty="0" smtClean="0"/>
              <a:t>Build sequence</a:t>
            </a:r>
            <a:endParaRPr lang="fr-FR" dirty="0"/>
          </a:p>
        </p:txBody>
      </p:sp>
    </p:spTree>
    <p:extLst>
      <p:ext uri="{BB962C8B-B14F-4D97-AF65-F5344CB8AC3E}">
        <p14:creationId xmlns:p14="http://schemas.microsoft.com/office/powerpoint/2010/main" val="2577321094"/>
      </p:ext>
    </p:extLst>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p:cNvCxnSpPr/>
          <p:nvPr/>
        </p:nvCxnSpPr>
        <p:spPr>
          <a:xfrm flipH="1">
            <a:off x="5264101" y="3068143"/>
            <a:ext cx="902574" cy="5161"/>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52" name="Rectangle 51"/>
          <p:cNvSpPr/>
          <p:nvPr/>
        </p:nvSpPr>
        <p:spPr>
          <a:xfrm>
            <a:off x="5889434" y="2015533"/>
            <a:ext cx="5459089" cy="1990281"/>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ISP</a:t>
            </a:r>
            <a:endParaRPr lang="en-US" dirty="0"/>
          </a:p>
        </p:txBody>
      </p:sp>
      <p:sp>
        <p:nvSpPr>
          <p:cNvPr id="53" name="Rectangle 52"/>
          <p:cNvSpPr/>
          <p:nvPr/>
        </p:nvSpPr>
        <p:spPr>
          <a:xfrm>
            <a:off x="6166675" y="2387539"/>
            <a:ext cx="1591490" cy="1361208"/>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sp>
        <p:nvSpPr>
          <p:cNvPr id="54" name="Rectangle 53"/>
          <p:cNvSpPr/>
          <p:nvPr/>
        </p:nvSpPr>
        <p:spPr>
          <a:xfrm>
            <a:off x="9881671" y="2234878"/>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Graph</a:t>
            </a:r>
            <a:endParaRPr lang="en-US" dirty="0">
              <a:solidFill>
                <a:schemeClr val="tx1"/>
              </a:solidFill>
            </a:endParaRPr>
          </a:p>
        </p:txBody>
      </p:sp>
      <p:sp>
        <p:nvSpPr>
          <p:cNvPr id="55" name="Rectangle 54"/>
          <p:cNvSpPr/>
          <p:nvPr/>
        </p:nvSpPr>
        <p:spPr>
          <a:xfrm>
            <a:off x="9881671" y="3169883"/>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IPU Kernels</a:t>
            </a:r>
            <a:endParaRPr lang="en-US" dirty="0">
              <a:solidFill>
                <a:schemeClr val="tx1"/>
              </a:solidFill>
            </a:endParaRPr>
          </a:p>
        </p:txBody>
      </p:sp>
      <p:sp>
        <p:nvSpPr>
          <p:cNvPr id="56" name="Rectangle 55"/>
          <p:cNvSpPr/>
          <p:nvPr/>
        </p:nvSpPr>
        <p:spPr>
          <a:xfrm>
            <a:off x="8154057" y="3169883"/>
            <a:ext cx="1331721" cy="731524"/>
          </a:xfrm>
          <a:prstGeom prst="rect">
            <a:avLst/>
          </a:prstGeom>
          <a:noFill/>
          <a:ln w="63500">
            <a:solidFill>
              <a:srgbClr val="3889C9"/>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IPU Compiler</a:t>
            </a:r>
            <a:endParaRPr lang="en-US" dirty="0">
              <a:solidFill>
                <a:schemeClr val="tx1"/>
              </a:solidFill>
            </a:endParaRPr>
          </a:p>
        </p:txBody>
      </p:sp>
      <p:sp>
        <p:nvSpPr>
          <p:cNvPr id="57" name="Rectangle 56"/>
          <p:cNvSpPr/>
          <p:nvPr/>
        </p:nvSpPr>
        <p:spPr>
          <a:xfrm>
            <a:off x="8154057" y="2234878"/>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GDT</a:t>
            </a:r>
            <a:r>
              <a:rPr lang="en-US" dirty="0" smtClean="0">
                <a:solidFill>
                  <a:schemeClr val="bg1"/>
                </a:solidFill>
              </a:rPr>
              <a:t> </a:t>
            </a:r>
            <a:r>
              <a:rPr lang="en-US" dirty="0" smtClean="0">
                <a:solidFill>
                  <a:schemeClr val="tx1"/>
                </a:solidFill>
              </a:rPr>
              <a:t>Compiler</a:t>
            </a:r>
            <a:endParaRPr lang="en-US" dirty="0">
              <a:solidFill>
                <a:schemeClr val="tx1"/>
              </a:solidFill>
            </a:endParaRPr>
          </a:p>
        </p:txBody>
      </p:sp>
      <p:cxnSp>
        <p:nvCxnSpPr>
          <p:cNvPr id="58" name="Straight Arrow Connector 57"/>
          <p:cNvCxnSpPr>
            <a:stCxn id="54" idx="1"/>
            <a:endCxn id="57" idx="3"/>
          </p:cNvCxnSpPr>
          <p:nvPr/>
        </p:nvCxnSpPr>
        <p:spPr>
          <a:xfrm flipH="1">
            <a:off x="9485778" y="2600640"/>
            <a:ext cx="395893"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p:cNvCxnSpPr>
            <a:stCxn id="55" idx="1"/>
            <a:endCxn id="56" idx="3"/>
          </p:cNvCxnSpPr>
          <p:nvPr/>
        </p:nvCxnSpPr>
        <p:spPr>
          <a:xfrm flipH="1">
            <a:off x="9485778" y="3535645"/>
            <a:ext cx="395893"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endCxn id="53" idx="3"/>
          </p:cNvCxnSpPr>
          <p:nvPr/>
        </p:nvCxnSpPr>
        <p:spPr>
          <a:xfrm flipH="1">
            <a:off x="7758165" y="2447980"/>
            <a:ext cx="395893" cy="62016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stCxn id="56" idx="1"/>
            <a:endCxn id="53" idx="3"/>
          </p:cNvCxnSpPr>
          <p:nvPr/>
        </p:nvCxnSpPr>
        <p:spPr>
          <a:xfrm flipH="1" flipV="1">
            <a:off x="7758165" y="3068143"/>
            <a:ext cx="395892" cy="467502"/>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4" name="TextBox 23"/>
          <p:cNvSpPr txBox="1"/>
          <p:nvPr/>
        </p:nvSpPr>
        <p:spPr>
          <a:xfrm>
            <a:off x="7097768" y="4448123"/>
            <a:ext cx="3042420" cy="768594"/>
          </a:xfrm>
          <a:prstGeom prst="rect">
            <a:avLst/>
          </a:prstGeom>
          <a:noFill/>
        </p:spPr>
        <p:txBody>
          <a:bodyPr wrap="square" lIns="91440" tIns="45720" rIns="91440" rtlCol="0" anchor="t">
            <a:noAutofit/>
          </a:bodyPr>
          <a:lstStyle/>
          <a:p>
            <a:pPr algn="ctr"/>
            <a:r>
              <a:rPr lang="en-US" sz="2200" dirty="0" smtClean="0">
                <a:solidFill>
                  <a:srgbClr val="0070C0"/>
                </a:solidFill>
              </a:rPr>
              <a:t>IPU Kernels compiled - .c and .h file output</a:t>
            </a:r>
          </a:p>
        </p:txBody>
      </p:sp>
      <p:sp>
        <p:nvSpPr>
          <p:cNvPr id="25" name="Rectangle 24"/>
          <p:cNvSpPr/>
          <p:nvPr/>
        </p:nvSpPr>
        <p:spPr>
          <a:xfrm>
            <a:off x="647700" y="1334815"/>
            <a:ext cx="4980214" cy="487004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ARM Application for Linux or Standalone</a:t>
            </a:r>
            <a:endParaRPr lang="en-US" dirty="0"/>
          </a:p>
        </p:txBody>
      </p:sp>
      <p:sp>
        <p:nvSpPr>
          <p:cNvPr id="26" name="Rectangle 25"/>
          <p:cNvSpPr/>
          <p:nvPr/>
        </p:nvSpPr>
        <p:spPr>
          <a:xfrm>
            <a:off x="3094479" y="2520507"/>
            <a:ext cx="2169622" cy="1105593"/>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ARM Code</a:t>
            </a:r>
          </a:p>
          <a:p>
            <a:pPr algn="ctr"/>
            <a:r>
              <a:rPr lang="en-US" dirty="0">
                <a:solidFill>
                  <a:schemeClr val="tx1"/>
                </a:solidFill>
              </a:rPr>
              <a:t>m</a:t>
            </a:r>
            <a:r>
              <a:rPr lang="en-US" dirty="0" smtClean="0">
                <a:solidFill>
                  <a:schemeClr val="tx1"/>
                </a:solidFill>
              </a:rPr>
              <a:t>ain()</a:t>
            </a:r>
            <a:endParaRPr lang="en-US" dirty="0">
              <a:solidFill>
                <a:schemeClr val="tx1"/>
              </a:solidFill>
            </a:endParaRPr>
          </a:p>
        </p:txBody>
      </p:sp>
      <p:sp>
        <p:nvSpPr>
          <p:cNvPr id="27" name="Rectangle 26"/>
          <p:cNvSpPr/>
          <p:nvPr/>
        </p:nvSpPr>
        <p:spPr>
          <a:xfrm>
            <a:off x="3094479" y="1707133"/>
            <a:ext cx="2169622" cy="731524"/>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libraries</a:t>
            </a:r>
            <a:endParaRPr lang="en-US" dirty="0">
              <a:solidFill>
                <a:schemeClr val="tx1"/>
              </a:solidFill>
            </a:endParaRPr>
          </a:p>
        </p:txBody>
      </p:sp>
      <p:sp>
        <p:nvSpPr>
          <p:cNvPr id="28" name="Rectangle 27"/>
          <p:cNvSpPr/>
          <p:nvPr/>
        </p:nvSpPr>
        <p:spPr>
          <a:xfrm>
            <a:off x="838199" y="3086915"/>
            <a:ext cx="1624751" cy="1361208"/>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cxnSp>
        <p:nvCxnSpPr>
          <p:cNvPr id="29" name="Straight Arrow Connector 28"/>
          <p:cNvCxnSpPr>
            <a:endCxn id="28" idx="3"/>
          </p:cNvCxnSpPr>
          <p:nvPr/>
        </p:nvCxnSpPr>
        <p:spPr>
          <a:xfrm flipH="1">
            <a:off x="2462950" y="3073304"/>
            <a:ext cx="1073537" cy="694215"/>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sp>
        <p:nvSpPr>
          <p:cNvPr id="30" name="Rectangle 29"/>
          <p:cNvSpPr/>
          <p:nvPr/>
        </p:nvSpPr>
        <p:spPr>
          <a:xfrm>
            <a:off x="838199" y="4734723"/>
            <a:ext cx="1624751" cy="723207"/>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Final APP</a:t>
            </a:r>
            <a:endParaRPr lang="en-US" dirty="0">
              <a:solidFill>
                <a:schemeClr val="tx1"/>
              </a:solidFill>
            </a:endParaRPr>
          </a:p>
        </p:txBody>
      </p:sp>
      <p:cxnSp>
        <p:nvCxnSpPr>
          <p:cNvPr id="31" name="Straight Arrow Connector 30"/>
          <p:cNvCxnSpPr>
            <a:stCxn id="28" idx="2"/>
            <a:endCxn id="30" idx="0"/>
          </p:cNvCxnSpPr>
          <p:nvPr/>
        </p:nvCxnSpPr>
        <p:spPr>
          <a:xfrm>
            <a:off x="1650575" y="4448123"/>
            <a:ext cx="0" cy="286600"/>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cxnSp>
        <p:nvCxnSpPr>
          <p:cNvPr id="32" name="Straight Arrow Connector 31"/>
          <p:cNvCxnSpPr>
            <a:endCxn id="28" idx="3"/>
          </p:cNvCxnSpPr>
          <p:nvPr/>
        </p:nvCxnSpPr>
        <p:spPr>
          <a:xfrm flipH="1">
            <a:off x="2462950" y="2072895"/>
            <a:ext cx="1073537" cy="1694624"/>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sp>
        <p:nvSpPr>
          <p:cNvPr id="33" name="Rectangle 32"/>
          <p:cNvSpPr/>
          <p:nvPr/>
        </p:nvSpPr>
        <p:spPr>
          <a:xfrm>
            <a:off x="3094479" y="4494212"/>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Device drivers</a:t>
            </a:r>
            <a:endParaRPr lang="en-US" dirty="0">
              <a:solidFill>
                <a:schemeClr val="tx1"/>
              </a:solidFill>
            </a:endParaRPr>
          </a:p>
        </p:txBody>
      </p:sp>
      <p:sp>
        <p:nvSpPr>
          <p:cNvPr id="34" name="Rectangle 33"/>
          <p:cNvSpPr/>
          <p:nvPr/>
        </p:nvSpPr>
        <p:spPr>
          <a:xfrm>
            <a:off x="3094479" y="3684191"/>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Support libraries</a:t>
            </a:r>
            <a:endParaRPr lang="en-US" dirty="0">
              <a:solidFill>
                <a:schemeClr val="tx1"/>
              </a:solidFill>
            </a:endParaRPr>
          </a:p>
        </p:txBody>
      </p:sp>
      <p:cxnSp>
        <p:nvCxnSpPr>
          <p:cNvPr id="35" name="Straight Arrow Connector 34"/>
          <p:cNvCxnSpPr>
            <a:stCxn id="33" idx="1"/>
          </p:cNvCxnSpPr>
          <p:nvPr/>
        </p:nvCxnSpPr>
        <p:spPr>
          <a:xfrm flipH="1" flipV="1">
            <a:off x="2042919" y="3750798"/>
            <a:ext cx="1051560" cy="1109176"/>
          </a:xfrm>
          <a:prstGeom prst="straightConnector1">
            <a:avLst/>
          </a:prstGeom>
          <a:solidFill>
            <a:schemeClr val="bg1"/>
          </a:solidFill>
          <a:ln>
            <a:noFill/>
            <a:tailEnd type="triangle"/>
          </a:ln>
        </p:spPr>
        <p:style>
          <a:lnRef idx="1">
            <a:schemeClr val="dk1"/>
          </a:lnRef>
          <a:fillRef idx="2">
            <a:schemeClr val="dk1"/>
          </a:fillRef>
          <a:effectRef idx="1">
            <a:schemeClr val="dk1"/>
          </a:effectRef>
          <a:fontRef idx="minor">
            <a:schemeClr val="dk1"/>
          </a:fontRef>
        </p:style>
      </p:cxnSp>
      <p:sp>
        <p:nvSpPr>
          <p:cNvPr id="36" name="Rectangle 35"/>
          <p:cNvSpPr/>
          <p:nvPr/>
        </p:nvSpPr>
        <p:spPr>
          <a:xfrm>
            <a:off x="3094479" y="5304233"/>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3</a:t>
            </a:r>
            <a:r>
              <a:rPr lang="en-US" baseline="30000" dirty="0" smtClean="0">
                <a:solidFill>
                  <a:schemeClr val="tx1"/>
                </a:solidFill>
              </a:rPr>
              <a:t>rd</a:t>
            </a:r>
            <a:r>
              <a:rPr lang="en-US" dirty="0" smtClean="0">
                <a:solidFill>
                  <a:schemeClr val="tx1"/>
                </a:solidFill>
              </a:rPr>
              <a:t> party libraries</a:t>
            </a:r>
            <a:endParaRPr lang="en-US" dirty="0">
              <a:solidFill>
                <a:schemeClr val="tx1"/>
              </a:solidFill>
            </a:endParaRPr>
          </a:p>
        </p:txBody>
      </p:sp>
      <p:cxnSp>
        <p:nvCxnSpPr>
          <p:cNvPr id="37" name="Straight Arrow Connector 36"/>
          <p:cNvCxnSpPr>
            <a:stCxn id="36" idx="1"/>
          </p:cNvCxnSpPr>
          <p:nvPr/>
        </p:nvCxnSpPr>
        <p:spPr>
          <a:xfrm flipH="1" flipV="1">
            <a:off x="2042919" y="3750798"/>
            <a:ext cx="1051560" cy="1919197"/>
          </a:xfrm>
          <a:prstGeom prst="straightConnector1">
            <a:avLst/>
          </a:prstGeom>
          <a:solidFill>
            <a:schemeClr val="bg1"/>
          </a:solidFill>
          <a:ln>
            <a:noFill/>
            <a:tailEnd type="triangle"/>
          </a:ln>
        </p:spPr>
        <p:style>
          <a:lnRef idx="1">
            <a:schemeClr val="dk1"/>
          </a:lnRef>
          <a:fillRef idx="2">
            <a:schemeClr val="dk1"/>
          </a:fillRef>
          <a:effectRef idx="1">
            <a:schemeClr val="dk1"/>
          </a:effectRef>
          <a:fontRef idx="minor">
            <a:schemeClr val="dk1"/>
          </a:fontRef>
        </p:style>
      </p:cxnSp>
      <p:cxnSp>
        <p:nvCxnSpPr>
          <p:cNvPr id="38" name="Straight Arrow Connector 37"/>
          <p:cNvCxnSpPr>
            <a:stCxn id="34" idx="1"/>
          </p:cNvCxnSpPr>
          <p:nvPr/>
        </p:nvCxnSpPr>
        <p:spPr>
          <a:xfrm flipH="1" flipV="1">
            <a:off x="2462950" y="3767520"/>
            <a:ext cx="631529" cy="282433"/>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39" name="Straight Arrow Connector 38"/>
          <p:cNvCxnSpPr>
            <a:stCxn id="33" idx="1"/>
          </p:cNvCxnSpPr>
          <p:nvPr/>
        </p:nvCxnSpPr>
        <p:spPr>
          <a:xfrm flipH="1" flipV="1">
            <a:off x="2462950" y="3767519"/>
            <a:ext cx="631529" cy="1092455"/>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40" name="Straight Arrow Connector 39"/>
          <p:cNvCxnSpPr>
            <a:stCxn id="36" idx="1"/>
          </p:cNvCxnSpPr>
          <p:nvPr/>
        </p:nvCxnSpPr>
        <p:spPr>
          <a:xfrm flipH="1" flipV="1">
            <a:off x="2462950" y="3767519"/>
            <a:ext cx="631529" cy="1902476"/>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sp>
        <p:nvSpPr>
          <p:cNvPr id="42" name="Title 2"/>
          <p:cNvSpPr>
            <a:spLocks noGrp="1"/>
          </p:cNvSpPr>
          <p:nvPr>
            <p:ph type="title"/>
          </p:nvPr>
        </p:nvSpPr>
        <p:spPr/>
        <p:txBody>
          <a:bodyPr/>
          <a:lstStyle/>
          <a:p>
            <a:r>
              <a:rPr lang="en-GB" dirty="0" smtClean="0"/>
              <a:t>Build sequence</a:t>
            </a:r>
            <a:endParaRPr lang="fr-FR" dirty="0"/>
          </a:p>
        </p:txBody>
      </p:sp>
    </p:spTree>
    <p:extLst>
      <p:ext uri="{BB962C8B-B14F-4D97-AF65-F5344CB8AC3E}">
        <p14:creationId xmlns:p14="http://schemas.microsoft.com/office/powerpoint/2010/main" val="1040234989"/>
      </p:ext>
    </p:extLst>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p:cNvCxnSpPr/>
          <p:nvPr/>
        </p:nvCxnSpPr>
        <p:spPr>
          <a:xfrm flipH="1">
            <a:off x="5264101" y="3068143"/>
            <a:ext cx="902574" cy="5161"/>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52" name="Rectangle 51"/>
          <p:cNvSpPr/>
          <p:nvPr/>
        </p:nvSpPr>
        <p:spPr>
          <a:xfrm>
            <a:off x="5889434" y="2015533"/>
            <a:ext cx="5459089" cy="1990281"/>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ISP</a:t>
            </a:r>
            <a:endParaRPr lang="en-US" dirty="0"/>
          </a:p>
        </p:txBody>
      </p:sp>
      <p:sp>
        <p:nvSpPr>
          <p:cNvPr id="53" name="Rectangle 52"/>
          <p:cNvSpPr/>
          <p:nvPr/>
        </p:nvSpPr>
        <p:spPr>
          <a:xfrm>
            <a:off x="6166675" y="2387539"/>
            <a:ext cx="1591490" cy="1361208"/>
          </a:xfrm>
          <a:prstGeom prst="rect">
            <a:avLst/>
          </a:prstGeom>
          <a:noFill/>
          <a:ln w="63500">
            <a:solidFill>
              <a:srgbClr val="3889C9"/>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sp>
        <p:nvSpPr>
          <p:cNvPr id="54" name="Rectangle 53"/>
          <p:cNvSpPr/>
          <p:nvPr/>
        </p:nvSpPr>
        <p:spPr>
          <a:xfrm>
            <a:off x="9881671" y="2234878"/>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Graph</a:t>
            </a:r>
            <a:endParaRPr lang="en-US" dirty="0">
              <a:solidFill>
                <a:schemeClr val="tx1"/>
              </a:solidFill>
            </a:endParaRPr>
          </a:p>
        </p:txBody>
      </p:sp>
      <p:sp>
        <p:nvSpPr>
          <p:cNvPr id="55" name="Rectangle 54"/>
          <p:cNvSpPr/>
          <p:nvPr/>
        </p:nvSpPr>
        <p:spPr>
          <a:xfrm>
            <a:off x="9881671" y="3169883"/>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IPU Kernels</a:t>
            </a:r>
            <a:endParaRPr lang="en-US" dirty="0">
              <a:solidFill>
                <a:schemeClr val="tx1"/>
              </a:solidFill>
            </a:endParaRPr>
          </a:p>
        </p:txBody>
      </p:sp>
      <p:sp>
        <p:nvSpPr>
          <p:cNvPr id="56" name="Rectangle 55"/>
          <p:cNvSpPr/>
          <p:nvPr/>
        </p:nvSpPr>
        <p:spPr>
          <a:xfrm>
            <a:off x="8154057" y="3169883"/>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IPU Compiler</a:t>
            </a:r>
            <a:endParaRPr lang="en-US" dirty="0">
              <a:solidFill>
                <a:schemeClr val="tx1"/>
              </a:solidFill>
            </a:endParaRPr>
          </a:p>
        </p:txBody>
      </p:sp>
      <p:sp>
        <p:nvSpPr>
          <p:cNvPr id="57" name="Rectangle 56"/>
          <p:cNvSpPr/>
          <p:nvPr/>
        </p:nvSpPr>
        <p:spPr>
          <a:xfrm>
            <a:off x="8154057" y="2234878"/>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GDT</a:t>
            </a:r>
            <a:r>
              <a:rPr lang="en-US" dirty="0" smtClean="0">
                <a:solidFill>
                  <a:schemeClr val="bg1"/>
                </a:solidFill>
              </a:rPr>
              <a:t> </a:t>
            </a:r>
            <a:r>
              <a:rPr lang="en-US" dirty="0" smtClean="0">
                <a:solidFill>
                  <a:schemeClr val="tx1"/>
                </a:solidFill>
              </a:rPr>
              <a:t>Compiler</a:t>
            </a:r>
            <a:endParaRPr lang="en-US" dirty="0">
              <a:solidFill>
                <a:schemeClr val="tx1"/>
              </a:solidFill>
            </a:endParaRPr>
          </a:p>
        </p:txBody>
      </p:sp>
      <p:cxnSp>
        <p:nvCxnSpPr>
          <p:cNvPr id="58" name="Straight Arrow Connector 57"/>
          <p:cNvCxnSpPr>
            <a:stCxn id="54" idx="1"/>
            <a:endCxn id="57" idx="3"/>
          </p:cNvCxnSpPr>
          <p:nvPr/>
        </p:nvCxnSpPr>
        <p:spPr>
          <a:xfrm flipH="1">
            <a:off x="9485778" y="2600640"/>
            <a:ext cx="395893"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p:cNvCxnSpPr>
            <a:stCxn id="55" idx="1"/>
            <a:endCxn id="56" idx="3"/>
          </p:cNvCxnSpPr>
          <p:nvPr/>
        </p:nvCxnSpPr>
        <p:spPr>
          <a:xfrm flipH="1">
            <a:off x="9485778" y="3535645"/>
            <a:ext cx="395893"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endCxn id="53" idx="3"/>
          </p:cNvCxnSpPr>
          <p:nvPr/>
        </p:nvCxnSpPr>
        <p:spPr>
          <a:xfrm flipH="1">
            <a:off x="7758165" y="2447980"/>
            <a:ext cx="395893" cy="62016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stCxn id="56" idx="1"/>
            <a:endCxn id="53" idx="3"/>
          </p:cNvCxnSpPr>
          <p:nvPr/>
        </p:nvCxnSpPr>
        <p:spPr>
          <a:xfrm flipH="1" flipV="1">
            <a:off x="7758165" y="3068143"/>
            <a:ext cx="395892" cy="467502"/>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4" name="TextBox 23"/>
          <p:cNvSpPr txBox="1"/>
          <p:nvPr/>
        </p:nvSpPr>
        <p:spPr>
          <a:xfrm>
            <a:off x="5975051" y="4448123"/>
            <a:ext cx="3962119" cy="739179"/>
          </a:xfrm>
          <a:prstGeom prst="rect">
            <a:avLst/>
          </a:prstGeom>
          <a:noFill/>
        </p:spPr>
        <p:txBody>
          <a:bodyPr wrap="square" lIns="91440" tIns="45720" rIns="91440" rtlCol="0" anchor="t">
            <a:noAutofit/>
          </a:bodyPr>
          <a:lstStyle/>
          <a:p>
            <a:pPr algn="ctr"/>
            <a:r>
              <a:rPr lang="en-US" sz="2200" dirty="0" smtClean="0">
                <a:solidFill>
                  <a:srgbClr val="0070C0"/>
                </a:solidFill>
              </a:rPr>
              <a:t>Graph compiled and wrapped to C++ - .h and .a file output</a:t>
            </a:r>
          </a:p>
        </p:txBody>
      </p:sp>
      <p:sp>
        <p:nvSpPr>
          <p:cNvPr id="25" name="Rectangle 24"/>
          <p:cNvSpPr/>
          <p:nvPr/>
        </p:nvSpPr>
        <p:spPr>
          <a:xfrm>
            <a:off x="647700" y="1334815"/>
            <a:ext cx="4980214" cy="487004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ARM Application for Linux or Standalone</a:t>
            </a:r>
            <a:endParaRPr lang="en-US" dirty="0"/>
          </a:p>
        </p:txBody>
      </p:sp>
      <p:sp>
        <p:nvSpPr>
          <p:cNvPr id="26" name="Rectangle 25"/>
          <p:cNvSpPr/>
          <p:nvPr/>
        </p:nvSpPr>
        <p:spPr>
          <a:xfrm>
            <a:off x="3094479" y="2520507"/>
            <a:ext cx="2169622" cy="1105593"/>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ARM Code</a:t>
            </a:r>
          </a:p>
          <a:p>
            <a:pPr algn="ctr"/>
            <a:r>
              <a:rPr lang="en-US" dirty="0">
                <a:solidFill>
                  <a:schemeClr val="tx1"/>
                </a:solidFill>
              </a:rPr>
              <a:t>m</a:t>
            </a:r>
            <a:r>
              <a:rPr lang="en-US" dirty="0" smtClean="0">
                <a:solidFill>
                  <a:schemeClr val="tx1"/>
                </a:solidFill>
              </a:rPr>
              <a:t>ain()</a:t>
            </a:r>
            <a:endParaRPr lang="en-US" dirty="0">
              <a:solidFill>
                <a:schemeClr val="tx1"/>
              </a:solidFill>
            </a:endParaRPr>
          </a:p>
        </p:txBody>
      </p:sp>
      <p:sp>
        <p:nvSpPr>
          <p:cNvPr id="27" name="Rectangle 26"/>
          <p:cNvSpPr/>
          <p:nvPr/>
        </p:nvSpPr>
        <p:spPr>
          <a:xfrm>
            <a:off x="3094479" y="1707133"/>
            <a:ext cx="2169622" cy="731524"/>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libraries</a:t>
            </a:r>
            <a:endParaRPr lang="en-US" dirty="0">
              <a:solidFill>
                <a:schemeClr val="tx1"/>
              </a:solidFill>
            </a:endParaRPr>
          </a:p>
        </p:txBody>
      </p:sp>
      <p:sp>
        <p:nvSpPr>
          <p:cNvPr id="28" name="Rectangle 27"/>
          <p:cNvSpPr/>
          <p:nvPr/>
        </p:nvSpPr>
        <p:spPr>
          <a:xfrm>
            <a:off x="838199" y="3086915"/>
            <a:ext cx="1624751" cy="1361208"/>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cxnSp>
        <p:nvCxnSpPr>
          <p:cNvPr id="29" name="Straight Arrow Connector 28"/>
          <p:cNvCxnSpPr>
            <a:endCxn id="28" idx="3"/>
          </p:cNvCxnSpPr>
          <p:nvPr/>
        </p:nvCxnSpPr>
        <p:spPr>
          <a:xfrm flipH="1">
            <a:off x="2462950" y="3073304"/>
            <a:ext cx="1073537" cy="694215"/>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sp>
        <p:nvSpPr>
          <p:cNvPr id="30" name="Rectangle 29"/>
          <p:cNvSpPr/>
          <p:nvPr/>
        </p:nvSpPr>
        <p:spPr>
          <a:xfrm>
            <a:off x="838199" y="4734723"/>
            <a:ext cx="1624751" cy="723207"/>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Final APP</a:t>
            </a:r>
            <a:endParaRPr lang="en-US" dirty="0">
              <a:solidFill>
                <a:schemeClr val="tx1"/>
              </a:solidFill>
            </a:endParaRPr>
          </a:p>
        </p:txBody>
      </p:sp>
      <p:cxnSp>
        <p:nvCxnSpPr>
          <p:cNvPr id="31" name="Straight Arrow Connector 30"/>
          <p:cNvCxnSpPr>
            <a:stCxn id="28" idx="2"/>
            <a:endCxn id="30" idx="0"/>
          </p:cNvCxnSpPr>
          <p:nvPr/>
        </p:nvCxnSpPr>
        <p:spPr>
          <a:xfrm>
            <a:off x="1650575" y="4448123"/>
            <a:ext cx="0" cy="286600"/>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cxnSp>
        <p:nvCxnSpPr>
          <p:cNvPr id="32" name="Straight Arrow Connector 31"/>
          <p:cNvCxnSpPr>
            <a:endCxn id="28" idx="3"/>
          </p:cNvCxnSpPr>
          <p:nvPr/>
        </p:nvCxnSpPr>
        <p:spPr>
          <a:xfrm flipH="1">
            <a:off x="2462950" y="2072895"/>
            <a:ext cx="1073537" cy="1694624"/>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sp>
        <p:nvSpPr>
          <p:cNvPr id="33" name="Rectangle 32"/>
          <p:cNvSpPr/>
          <p:nvPr/>
        </p:nvSpPr>
        <p:spPr>
          <a:xfrm>
            <a:off x="3094479" y="4494212"/>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Device drivers</a:t>
            </a:r>
            <a:endParaRPr lang="en-US" dirty="0">
              <a:solidFill>
                <a:schemeClr val="tx1"/>
              </a:solidFill>
            </a:endParaRPr>
          </a:p>
        </p:txBody>
      </p:sp>
      <p:sp>
        <p:nvSpPr>
          <p:cNvPr id="34" name="Rectangle 33"/>
          <p:cNvSpPr/>
          <p:nvPr/>
        </p:nvSpPr>
        <p:spPr>
          <a:xfrm>
            <a:off x="3094479" y="3684191"/>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Support libraries</a:t>
            </a:r>
            <a:endParaRPr lang="en-US" dirty="0">
              <a:solidFill>
                <a:schemeClr val="tx1"/>
              </a:solidFill>
            </a:endParaRPr>
          </a:p>
        </p:txBody>
      </p:sp>
      <p:cxnSp>
        <p:nvCxnSpPr>
          <p:cNvPr id="35" name="Straight Arrow Connector 34"/>
          <p:cNvCxnSpPr>
            <a:stCxn id="33" idx="1"/>
          </p:cNvCxnSpPr>
          <p:nvPr/>
        </p:nvCxnSpPr>
        <p:spPr>
          <a:xfrm flipH="1" flipV="1">
            <a:off x="2042919" y="3750798"/>
            <a:ext cx="1051560" cy="1109176"/>
          </a:xfrm>
          <a:prstGeom prst="straightConnector1">
            <a:avLst/>
          </a:prstGeom>
          <a:solidFill>
            <a:schemeClr val="bg1"/>
          </a:solidFill>
          <a:ln>
            <a:noFill/>
            <a:tailEnd type="triangle"/>
          </a:ln>
        </p:spPr>
        <p:style>
          <a:lnRef idx="1">
            <a:schemeClr val="dk1"/>
          </a:lnRef>
          <a:fillRef idx="2">
            <a:schemeClr val="dk1"/>
          </a:fillRef>
          <a:effectRef idx="1">
            <a:schemeClr val="dk1"/>
          </a:effectRef>
          <a:fontRef idx="minor">
            <a:schemeClr val="dk1"/>
          </a:fontRef>
        </p:style>
      </p:cxnSp>
      <p:sp>
        <p:nvSpPr>
          <p:cNvPr id="36" name="Rectangle 35"/>
          <p:cNvSpPr/>
          <p:nvPr/>
        </p:nvSpPr>
        <p:spPr>
          <a:xfrm>
            <a:off x="3094479" y="5304233"/>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3</a:t>
            </a:r>
            <a:r>
              <a:rPr lang="en-US" baseline="30000" dirty="0" smtClean="0">
                <a:solidFill>
                  <a:schemeClr val="tx1"/>
                </a:solidFill>
              </a:rPr>
              <a:t>rd</a:t>
            </a:r>
            <a:r>
              <a:rPr lang="en-US" dirty="0" smtClean="0">
                <a:solidFill>
                  <a:schemeClr val="tx1"/>
                </a:solidFill>
              </a:rPr>
              <a:t> party libraries</a:t>
            </a:r>
            <a:endParaRPr lang="en-US" dirty="0">
              <a:solidFill>
                <a:schemeClr val="tx1"/>
              </a:solidFill>
            </a:endParaRPr>
          </a:p>
        </p:txBody>
      </p:sp>
      <p:cxnSp>
        <p:nvCxnSpPr>
          <p:cNvPr id="37" name="Straight Arrow Connector 36"/>
          <p:cNvCxnSpPr>
            <a:stCxn id="36" idx="1"/>
          </p:cNvCxnSpPr>
          <p:nvPr/>
        </p:nvCxnSpPr>
        <p:spPr>
          <a:xfrm flipH="1" flipV="1">
            <a:off x="2042919" y="3750798"/>
            <a:ext cx="1051560" cy="1919197"/>
          </a:xfrm>
          <a:prstGeom prst="straightConnector1">
            <a:avLst/>
          </a:prstGeom>
          <a:solidFill>
            <a:schemeClr val="bg1"/>
          </a:solidFill>
          <a:ln>
            <a:noFill/>
            <a:tailEnd type="triangle"/>
          </a:ln>
        </p:spPr>
        <p:style>
          <a:lnRef idx="1">
            <a:schemeClr val="dk1"/>
          </a:lnRef>
          <a:fillRef idx="2">
            <a:schemeClr val="dk1"/>
          </a:fillRef>
          <a:effectRef idx="1">
            <a:schemeClr val="dk1"/>
          </a:effectRef>
          <a:fontRef idx="minor">
            <a:schemeClr val="dk1"/>
          </a:fontRef>
        </p:style>
      </p:cxnSp>
      <p:cxnSp>
        <p:nvCxnSpPr>
          <p:cNvPr id="38" name="Straight Arrow Connector 37"/>
          <p:cNvCxnSpPr>
            <a:stCxn id="34" idx="1"/>
          </p:cNvCxnSpPr>
          <p:nvPr/>
        </p:nvCxnSpPr>
        <p:spPr>
          <a:xfrm flipH="1" flipV="1">
            <a:off x="2462950" y="3767520"/>
            <a:ext cx="631529" cy="282433"/>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39" name="Straight Arrow Connector 38"/>
          <p:cNvCxnSpPr>
            <a:stCxn id="33" idx="1"/>
          </p:cNvCxnSpPr>
          <p:nvPr/>
        </p:nvCxnSpPr>
        <p:spPr>
          <a:xfrm flipH="1" flipV="1">
            <a:off x="2462950" y="3767519"/>
            <a:ext cx="631529" cy="1092455"/>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40" name="Straight Arrow Connector 39"/>
          <p:cNvCxnSpPr>
            <a:stCxn id="36" idx="1"/>
          </p:cNvCxnSpPr>
          <p:nvPr/>
        </p:nvCxnSpPr>
        <p:spPr>
          <a:xfrm flipH="1" flipV="1">
            <a:off x="2462950" y="3767519"/>
            <a:ext cx="631529" cy="1902476"/>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sp>
        <p:nvSpPr>
          <p:cNvPr id="42" name="Title 2"/>
          <p:cNvSpPr>
            <a:spLocks noGrp="1"/>
          </p:cNvSpPr>
          <p:nvPr>
            <p:ph type="title"/>
          </p:nvPr>
        </p:nvSpPr>
        <p:spPr/>
        <p:txBody>
          <a:bodyPr/>
          <a:lstStyle/>
          <a:p>
            <a:r>
              <a:rPr lang="en-GB" dirty="0" smtClean="0"/>
              <a:t>Build sequence</a:t>
            </a:r>
            <a:endParaRPr lang="fr-FR" dirty="0"/>
          </a:p>
        </p:txBody>
      </p:sp>
    </p:spTree>
    <p:extLst>
      <p:ext uri="{BB962C8B-B14F-4D97-AF65-F5344CB8AC3E}">
        <p14:creationId xmlns:p14="http://schemas.microsoft.com/office/powerpoint/2010/main" val="4005046393"/>
      </p:ext>
    </p:extLst>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p:cNvCxnSpPr/>
          <p:nvPr/>
        </p:nvCxnSpPr>
        <p:spPr>
          <a:xfrm flipH="1">
            <a:off x="5264101" y="3068143"/>
            <a:ext cx="902574" cy="5161"/>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52" name="Rectangle 51"/>
          <p:cNvSpPr/>
          <p:nvPr/>
        </p:nvSpPr>
        <p:spPr>
          <a:xfrm>
            <a:off x="5889434" y="2015533"/>
            <a:ext cx="5459089" cy="1990281"/>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ISP</a:t>
            </a:r>
            <a:endParaRPr lang="en-US" dirty="0"/>
          </a:p>
        </p:txBody>
      </p:sp>
      <p:sp>
        <p:nvSpPr>
          <p:cNvPr id="53" name="Rectangle 52"/>
          <p:cNvSpPr/>
          <p:nvPr/>
        </p:nvSpPr>
        <p:spPr>
          <a:xfrm>
            <a:off x="6166675" y="2387539"/>
            <a:ext cx="1591490" cy="1361208"/>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sp>
        <p:nvSpPr>
          <p:cNvPr id="54" name="Rectangle 53"/>
          <p:cNvSpPr/>
          <p:nvPr/>
        </p:nvSpPr>
        <p:spPr>
          <a:xfrm>
            <a:off x="9881671" y="2234878"/>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Graph</a:t>
            </a:r>
            <a:endParaRPr lang="en-US" dirty="0">
              <a:solidFill>
                <a:schemeClr val="tx1"/>
              </a:solidFill>
            </a:endParaRPr>
          </a:p>
        </p:txBody>
      </p:sp>
      <p:sp>
        <p:nvSpPr>
          <p:cNvPr id="55" name="Rectangle 54"/>
          <p:cNvSpPr/>
          <p:nvPr/>
        </p:nvSpPr>
        <p:spPr>
          <a:xfrm>
            <a:off x="9881671" y="3169883"/>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IPU Kernels</a:t>
            </a:r>
            <a:endParaRPr lang="en-US" dirty="0">
              <a:solidFill>
                <a:schemeClr val="tx1"/>
              </a:solidFill>
            </a:endParaRPr>
          </a:p>
        </p:txBody>
      </p:sp>
      <p:sp>
        <p:nvSpPr>
          <p:cNvPr id="56" name="Rectangle 55"/>
          <p:cNvSpPr/>
          <p:nvPr/>
        </p:nvSpPr>
        <p:spPr>
          <a:xfrm>
            <a:off x="8154057" y="3169883"/>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IPU Compiler</a:t>
            </a:r>
            <a:endParaRPr lang="en-US" dirty="0">
              <a:solidFill>
                <a:schemeClr val="tx1"/>
              </a:solidFill>
            </a:endParaRPr>
          </a:p>
        </p:txBody>
      </p:sp>
      <p:sp>
        <p:nvSpPr>
          <p:cNvPr id="57" name="Rectangle 56"/>
          <p:cNvSpPr/>
          <p:nvPr/>
        </p:nvSpPr>
        <p:spPr>
          <a:xfrm>
            <a:off x="8154057" y="2234878"/>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GDT</a:t>
            </a:r>
            <a:r>
              <a:rPr lang="en-US" dirty="0" smtClean="0">
                <a:solidFill>
                  <a:schemeClr val="bg1"/>
                </a:solidFill>
              </a:rPr>
              <a:t> </a:t>
            </a:r>
            <a:r>
              <a:rPr lang="en-US" dirty="0" smtClean="0">
                <a:solidFill>
                  <a:schemeClr val="tx1"/>
                </a:solidFill>
              </a:rPr>
              <a:t>Compiler</a:t>
            </a:r>
            <a:endParaRPr lang="en-US" dirty="0">
              <a:solidFill>
                <a:schemeClr val="tx1"/>
              </a:solidFill>
            </a:endParaRPr>
          </a:p>
        </p:txBody>
      </p:sp>
      <p:cxnSp>
        <p:nvCxnSpPr>
          <p:cNvPr id="58" name="Straight Arrow Connector 57"/>
          <p:cNvCxnSpPr>
            <a:stCxn id="54" idx="1"/>
            <a:endCxn id="57" idx="3"/>
          </p:cNvCxnSpPr>
          <p:nvPr/>
        </p:nvCxnSpPr>
        <p:spPr>
          <a:xfrm flipH="1">
            <a:off x="9485778" y="2600640"/>
            <a:ext cx="395893"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p:cNvCxnSpPr>
            <a:stCxn id="55" idx="1"/>
            <a:endCxn id="56" idx="3"/>
          </p:cNvCxnSpPr>
          <p:nvPr/>
        </p:nvCxnSpPr>
        <p:spPr>
          <a:xfrm flipH="1">
            <a:off x="9485778" y="3535645"/>
            <a:ext cx="395893"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endCxn id="53" idx="3"/>
          </p:cNvCxnSpPr>
          <p:nvPr/>
        </p:nvCxnSpPr>
        <p:spPr>
          <a:xfrm flipH="1">
            <a:off x="7758165" y="2447980"/>
            <a:ext cx="395893" cy="62016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stCxn id="56" idx="1"/>
            <a:endCxn id="53" idx="3"/>
          </p:cNvCxnSpPr>
          <p:nvPr/>
        </p:nvCxnSpPr>
        <p:spPr>
          <a:xfrm flipH="1" flipV="1">
            <a:off x="7758165" y="3068143"/>
            <a:ext cx="395892" cy="467502"/>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4" name="TextBox 23"/>
          <p:cNvSpPr txBox="1"/>
          <p:nvPr/>
        </p:nvSpPr>
        <p:spPr>
          <a:xfrm>
            <a:off x="5651778" y="4405332"/>
            <a:ext cx="3889409" cy="862158"/>
          </a:xfrm>
          <a:prstGeom prst="rect">
            <a:avLst/>
          </a:prstGeom>
          <a:noFill/>
        </p:spPr>
        <p:txBody>
          <a:bodyPr wrap="square" lIns="91440" tIns="45720" rIns="91440" rtlCol="0" anchor="t">
            <a:noAutofit/>
          </a:bodyPr>
          <a:lstStyle/>
          <a:p>
            <a:pPr algn="ctr"/>
            <a:r>
              <a:rPr lang="en-US" sz="2200" dirty="0" smtClean="0">
                <a:solidFill>
                  <a:srgbClr val="0070C0"/>
                </a:solidFill>
              </a:rPr>
              <a:t>ISP header is included to ARM application code.</a:t>
            </a:r>
          </a:p>
        </p:txBody>
      </p:sp>
      <p:sp>
        <p:nvSpPr>
          <p:cNvPr id="25" name="Rectangle 24"/>
          <p:cNvSpPr/>
          <p:nvPr/>
        </p:nvSpPr>
        <p:spPr>
          <a:xfrm>
            <a:off x="647700" y="1334815"/>
            <a:ext cx="4980214" cy="487004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ARM Application for Linux or Standalone</a:t>
            </a:r>
            <a:endParaRPr lang="en-US" dirty="0"/>
          </a:p>
        </p:txBody>
      </p:sp>
      <p:sp>
        <p:nvSpPr>
          <p:cNvPr id="26" name="Rectangle 25"/>
          <p:cNvSpPr/>
          <p:nvPr/>
        </p:nvSpPr>
        <p:spPr>
          <a:xfrm>
            <a:off x="3094479" y="2520507"/>
            <a:ext cx="2169622" cy="1105593"/>
          </a:xfrm>
          <a:prstGeom prst="rect">
            <a:avLst/>
          </a:prstGeom>
          <a:noFill/>
          <a:ln w="63500">
            <a:solidFill>
              <a:srgbClr val="3F93D6"/>
            </a:solid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ARM Code</a:t>
            </a:r>
          </a:p>
          <a:p>
            <a:pPr algn="ctr"/>
            <a:r>
              <a:rPr lang="en-US" dirty="0">
                <a:solidFill>
                  <a:schemeClr val="tx1"/>
                </a:solidFill>
              </a:rPr>
              <a:t>m</a:t>
            </a:r>
            <a:r>
              <a:rPr lang="en-US" dirty="0" smtClean="0">
                <a:solidFill>
                  <a:schemeClr val="tx1"/>
                </a:solidFill>
              </a:rPr>
              <a:t>ain()</a:t>
            </a:r>
            <a:endParaRPr lang="en-US" dirty="0">
              <a:solidFill>
                <a:schemeClr val="tx1"/>
              </a:solidFill>
            </a:endParaRPr>
          </a:p>
        </p:txBody>
      </p:sp>
      <p:sp>
        <p:nvSpPr>
          <p:cNvPr id="27" name="Rectangle 26"/>
          <p:cNvSpPr/>
          <p:nvPr/>
        </p:nvSpPr>
        <p:spPr>
          <a:xfrm>
            <a:off x="3094479" y="1707133"/>
            <a:ext cx="2169622" cy="731524"/>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libraries</a:t>
            </a:r>
            <a:endParaRPr lang="en-US" dirty="0">
              <a:solidFill>
                <a:schemeClr val="tx1"/>
              </a:solidFill>
            </a:endParaRPr>
          </a:p>
        </p:txBody>
      </p:sp>
      <p:sp>
        <p:nvSpPr>
          <p:cNvPr id="28" name="Rectangle 27"/>
          <p:cNvSpPr/>
          <p:nvPr/>
        </p:nvSpPr>
        <p:spPr>
          <a:xfrm>
            <a:off x="838199" y="3086915"/>
            <a:ext cx="1624751" cy="1361208"/>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cxnSp>
        <p:nvCxnSpPr>
          <p:cNvPr id="29" name="Straight Arrow Connector 28"/>
          <p:cNvCxnSpPr>
            <a:endCxn id="28" idx="3"/>
          </p:cNvCxnSpPr>
          <p:nvPr/>
        </p:nvCxnSpPr>
        <p:spPr>
          <a:xfrm flipH="1">
            <a:off x="2462950" y="3073304"/>
            <a:ext cx="1073537" cy="694215"/>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sp>
        <p:nvSpPr>
          <p:cNvPr id="30" name="Rectangle 29"/>
          <p:cNvSpPr/>
          <p:nvPr/>
        </p:nvSpPr>
        <p:spPr>
          <a:xfrm>
            <a:off x="838199" y="4734723"/>
            <a:ext cx="1624751" cy="723207"/>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Final APP</a:t>
            </a:r>
            <a:endParaRPr lang="en-US" dirty="0">
              <a:solidFill>
                <a:schemeClr val="tx1"/>
              </a:solidFill>
            </a:endParaRPr>
          </a:p>
        </p:txBody>
      </p:sp>
      <p:cxnSp>
        <p:nvCxnSpPr>
          <p:cNvPr id="31" name="Straight Arrow Connector 30"/>
          <p:cNvCxnSpPr>
            <a:stCxn id="28" idx="2"/>
            <a:endCxn id="30" idx="0"/>
          </p:cNvCxnSpPr>
          <p:nvPr/>
        </p:nvCxnSpPr>
        <p:spPr>
          <a:xfrm>
            <a:off x="1650575" y="4448123"/>
            <a:ext cx="0" cy="286600"/>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cxnSp>
        <p:nvCxnSpPr>
          <p:cNvPr id="32" name="Straight Arrow Connector 31"/>
          <p:cNvCxnSpPr>
            <a:endCxn id="28" idx="3"/>
          </p:cNvCxnSpPr>
          <p:nvPr/>
        </p:nvCxnSpPr>
        <p:spPr>
          <a:xfrm flipH="1">
            <a:off x="2462950" y="2072895"/>
            <a:ext cx="1073537" cy="1694624"/>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sp>
        <p:nvSpPr>
          <p:cNvPr id="33" name="Rectangle 32"/>
          <p:cNvSpPr/>
          <p:nvPr/>
        </p:nvSpPr>
        <p:spPr>
          <a:xfrm>
            <a:off x="3094479" y="4494212"/>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Device drivers</a:t>
            </a:r>
            <a:endParaRPr lang="en-US" dirty="0">
              <a:solidFill>
                <a:schemeClr val="tx1"/>
              </a:solidFill>
            </a:endParaRPr>
          </a:p>
        </p:txBody>
      </p:sp>
      <p:sp>
        <p:nvSpPr>
          <p:cNvPr id="34" name="Rectangle 33"/>
          <p:cNvSpPr/>
          <p:nvPr/>
        </p:nvSpPr>
        <p:spPr>
          <a:xfrm>
            <a:off x="3094479" y="3684191"/>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Support libraries</a:t>
            </a:r>
            <a:endParaRPr lang="en-US" dirty="0">
              <a:solidFill>
                <a:schemeClr val="tx1"/>
              </a:solidFill>
            </a:endParaRPr>
          </a:p>
        </p:txBody>
      </p:sp>
      <p:cxnSp>
        <p:nvCxnSpPr>
          <p:cNvPr id="35" name="Straight Arrow Connector 34"/>
          <p:cNvCxnSpPr>
            <a:stCxn id="33" idx="1"/>
          </p:cNvCxnSpPr>
          <p:nvPr/>
        </p:nvCxnSpPr>
        <p:spPr>
          <a:xfrm flipH="1" flipV="1">
            <a:off x="2042919" y="3750798"/>
            <a:ext cx="1051560" cy="1109176"/>
          </a:xfrm>
          <a:prstGeom prst="straightConnector1">
            <a:avLst/>
          </a:prstGeom>
          <a:solidFill>
            <a:schemeClr val="bg1"/>
          </a:solidFill>
          <a:ln>
            <a:noFill/>
            <a:tailEnd type="triangle"/>
          </a:ln>
        </p:spPr>
        <p:style>
          <a:lnRef idx="1">
            <a:schemeClr val="dk1"/>
          </a:lnRef>
          <a:fillRef idx="2">
            <a:schemeClr val="dk1"/>
          </a:fillRef>
          <a:effectRef idx="1">
            <a:schemeClr val="dk1"/>
          </a:effectRef>
          <a:fontRef idx="minor">
            <a:schemeClr val="dk1"/>
          </a:fontRef>
        </p:style>
      </p:cxnSp>
      <p:sp>
        <p:nvSpPr>
          <p:cNvPr id="36" name="Rectangle 35"/>
          <p:cNvSpPr/>
          <p:nvPr/>
        </p:nvSpPr>
        <p:spPr>
          <a:xfrm>
            <a:off x="3094479" y="5304233"/>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3</a:t>
            </a:r>
            <a:r>
              <a:rPr lang="en-US" baseline="30000" dirty="0" smtClean="0">
                <a:solidFill>
                  <a:schemeClr val="tx1"/>
                </a:solidFill>
              </a:rPr>
              <a:t>rd</a:t>
            </a:r>
            <a:r>
              <a:rPr lang="en-US" dirty="0" smtClean="0">
                <a:solidFill>
                  <a:schemeClr val="tx1"/>
                </a:solidFill>
              </a:rPr>
              <a:t> party libraries</a:t>
            </a:r>
            <a:endParaRPr lang="en-US" dirty="0">
              <a:solidFill>
                <a:schemeClr val="tx1"/>
              </a:solidFill>
            </a:endParaRPr>
          </a:p>
        </p:txBody>
      </p:sp>
      <p:cxnSp>
        <p:nvCxnSpPr>
          <p:cNvPr id="37" name="Straight Arrow Connector 36"/>
          <p:cNvCxnSpPr>
            <a:stCxn id="36" idx="1"/>
          </p:cNvCxnSpPr>
          <p:nvPr/>
        </p:nvCxnSpPr>
        <p:spPr>
          <a:xfrm flipH="1" flipV="1">
            <a:off x="2042919" y="3750798"/>
            <a:ext cx="1051560" cy="1919197"/>
          </a:xfrm>
          <a:prstGeom prst="straightConnector1">
            <a:avLst/>
          </a:prstGeom>
          <a:solidFill>
            <a:schemeClr val="bg1"/>
          </a:solidFill>
          <a:ln>
            <a:noFill/>
            <a:tailEnd type="triangle"/>
          </a:ln>
        </p:spPr>
        <p:style>
          <a:lnRef idx="1">
            <a:schemeClr val="dk1"/>
          </a:lnRef>
          <a:fillRef idx="2">
            <a:schemeClr val="dk1"/>
          </a:fillRef>
          <a:effectRef idx="1">
            <a:schemeClr val="dk1"/>
          </a:effectRef>
          <a:fontRef idx="minor">
            <a:schemeClr val="dk1"/>
          </a:fontRef>
        </p:style>
      </p:cxnSp>
      <p:cxnSp>
        <p:nvCxnSpPr>
          <p:cNvPr id="38" name="Straight Arrow Connector 37"/>
          <p:cNvCxnSpPr>
            <a:stCxn id="34" idx="1"/>
          </p:cNvCxnSpPr>
          <p:nvPr/>
        </p:nvCxnSpPr>
        <p:spPr>
          <a:xfrm flipH="1" flipV="1">
            <a:off x="2462950" y="3767520"/>
            <a:ext cx="631529" cy="282433"/>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39" name="Straight Arrow Connector 38"/>
          <p:cNvCxnSpPr>
            <a:stCxn id="33" idx="1"/>
          </p:cNvCxnSpPr>
          <p:nvPr/>
        </p:nvCxnSpPr>
        <p:spPr>
          <a:xfrm flipH="1" flipV="1">
            <a:off x="2462950" y="3767519"/>
            <a:ext cx="631529" cy="1092455"/>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40" name="Straight Arrow Connector 39"/>
          <p:cNvCxnSpPr>
            <a:stCxn id="36" idx="1"/>
          </p:cNvCxnSpPr>
          <p:nvPr/>
        </p:nvCxnSpPr>
        <p:spPr>
          <a:xfrm flipH="1" flipV="1">
            <a:off x="2462950" y="3767519"/>
            <a:ext cx="631529" cy="1902476"/>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sp>
        <p:nvSpPr>
          <p:cNvPr id="43" name="Title 2"/>
          <p:cNvSpPr>
            <a:spLocks noGrp="1"/>
          </p:cNvSpPr>
          <p:nvPr>
            <p:ph type="title"/>
          </p:nvPr>
        </p:nvSpPr>
        <p:spPr/>
        <p:txBody>
          <a:bodyPr/>
          <a:lstStyle/>
          <a:p>
            <a:r>
              <a:rPr lang="en-GB" dirty="0" smtClean="0"/>
              <a:t>Build sequence</a:t>
            </a:r>
            <a:endParaRPr lang="fr-FR" dirty="0"/>
          </a:p>
        </p:txBody>
      </p:sp>
    </p:spTree>
    <p:extLst>
      <p:ext uri="{BB962C8B-B14F-4D97-AF65-F5344CB8AC3E}">
        <p14:creationId xmlns:p14="http://schemas.microsoft.com/office/powerpoint/2010/main" val="121761973"/>
      </p:ext>
    </p:extLst>
  </p:cSld>
  <p:clrMapOvr>
    <a:masterClrMapping/>
  </p:clrMapOvr>
  <p:transition>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p:cNvCxnSpPr/>
          <p:nvPr/>
        </p:nvCxnSpPr>
        <p:spPr>
          <a:xfrm flipH="1">
            <a:off x="5264101" y="3068143"/>
            <a:ext cx="902574" cy="5161"/>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52" name="Rectangle 51"/>
          <p:cNvSpPr/>
          <p:nvPr/>
        </p:nvSpPr>
        <p:spPr>
          <a:xfrm>
            <a:off x="5889434" y="2015533"/>
            <a:ext cx="5459089" cy="1990281"/>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ISP</a:t>
            </a:r>
            <a:endParaRPr lang="en-US" dirty="0"/>
          </a:p>
        </p:txBody>
      </p:sp>
      <p:sp>
        <p:nvSpPr>
          <p:cNvPr id="53" name="Rectangle 52"/>
          <p:cNvSpPr/>
          <p:nvPr/>
        </p:nvSpPr>
        <p:spPr>
          <a:xfrm>
            <a:off x="6166675" y="2387539"/>
            <a:ext cx="1591490" cy="1361208"/>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sp>
        <p:nvSpPr>
          <p:cNvPr id="54" name="Rectangle 53"/>
          <p:cNvSpPr/>
          <p:nvPr/>
        </p:nvSpPr>
        <p:spPr>
          <a:xfrm>
            <a:off x="9881671" y="2234878"/>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Graph</a:t>
            </a:r>
            <a:endParaRPr lang="en-US" dirty="0">
              <a:solidFill>
                <a:schemeClr val="tx1"/>
              </a:solidFill>
            </a:endParaRPr>
          </a:p>
        </p:txBody>
      </p:sp>
      <p:sp>
        <p:nvSpPr>
          <p:cNvPr id="55" name="Rectangle 54"/>
          <p:cNvSpPr/>
          <p:nvPr/>
        </p:nvSpPr>
        <p:spPr>
          <a:xfrm>
            <a:off x="9881671" y="3169883"/>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IPU Kernels</a:t>
            </a:r>
            <a:endParaRPr lang="en-US" dirty="0">
              <a:solidFill>
                <a:schemeClr val="tx1"/>
              </a:solidFill>
            </a:endParaRPr>
          </a:p>
        </p:txBody>
      </p:sp>
      <p:sp>
        <p:nvSpPr>
          <p:cNvPr id="56" name="Rectangle 55"/>
          <p:cNvSpPr/>
          <p:nvPr/>
        </p:nvSpPr>
        <p:spPr>
          <a:xfrm>
            <a:off x="8154057" y="3169883"/>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IPU Compiler</a:t>
            </a:r>
            <a:endParaRPr lang="en-US" dirty="0">
              <a:solidFill>
                <a:schemeClr val="tx1"/>
              </a:solidFill>
            </a:endParaRPr>
          </a:p>
        </p:txBody>
      </p:sp>
      <p:sp>
        <p:nvSpPr>
          <p:cNvPr id="57" name="Rectangle 56"/>
          <p:cNvSpPr/>
          <p:nvPr/>
        </p:nvSpPr>
        <p:spPr>
          <a:xfrm>
            <a:off x="8154057" y="2234878"/>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GDT</a:t>
            </a:r>
            <a:r>
              <a:rPr lang="en-US" dirty="0" smtClean="0">
                <a:solidFill>
                  <a:schemeClr val="bg1"/>
                </a:solidFill>
              </a:rPr>
              <a:t> </a:t>
            </a:r>
            <a:r>
              <a:rPr lang="en-US" dirty="0" smtClean="0">
                <a:solidFill>
                  <a:schemeClr val="tx1"/>
                </a:solidFill>
              </a:rPr>
              <a:t>Compiler</a:t>
            </a:r>
            <a:endParaRPr lang="en-US" dirty="0">
              <a:solidFill>
                <a:schemeClr val="tx1"/>
              </a:solidFill>
            </a:endParaRPr>
          </a:p>
        </p:txBody>
      </p:sp>
      <p:cxnSp>
        <p:nvCxnSpPr>
          <p:cNvPr id="58" name="Straight Arrow Connector 57"/>
          <p:cNvCxnSpPr>
            <a:stCxn id="54" idx="1"/>
            <a:endCxn id="57" idx="3"/>
          </p:cNvCxnSpPr>
          <p:nvPr/>
        </p:nvCxnSpPr>
        <p:spPr>
          <a:xfrm flipH="1">
            <a:off x="9485778" y="2600640"/>
            <a:ext cx="395893"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p:cNvCxnSpPr>
            <a:stCxn id="55" idx="1"/>
            <a:endCxn id="56" idx="3"/>
          </p:cNvCxnSpPr>
          <p:nvPr/>
        </p:nvCxnSpPr>
        <p:spPr>
          <a:xfrm flipH="1">
            <a:off x="9485778" y="3535645"/>
            <a:ext cx="395893"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endCxn id="53" idx="3"/>
          </p:cNvCxnSpPr>
          <p:nvPr/>
        </p:nvCxnSpPr>
        <p:spPr>
          <a:xfrm flipH="1">
            <a:off x="7758165" y="2447980"/>
            <a:ext cx="395893" cy="62016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stCxn id="56" idx="1"/>
            <a:endCxn id="53" idx="3"/>
          </p:cNvCxnSpPr>
          <p:nvPr/>
        </p:nvCxnSpPr>
        <p:spPr>
          <a:xfrm flipH="1" flipV="1">
            <a:off x="7758165" y="3068143"/>
            <a:ext cx="395892" cy="467502"/>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647700" y="1334815"/>
            <a:ext cx="4980214" cy="487004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ARM Application for Linux or Standalone</a:t>
            </a:r>
            <a:endParaRPr lang="en-US" dirty="0"/>
          </a:p>
        </p:txBody>
      </p:sp>
      <p:sp>
        <p:nvSpPr>
          <p:cNvPr id="26" name="Rectangle 25"/>
          <p:cNvSpPr/>
          <p:nvPr/>
        </p:nvSpPr>
        <p:spPr>
          <a:xfrm>
            <a:off x="3094479" y="2520507"/>
            <a:ext cx="2169622" cy="1105593"/>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ARM Code</a:t>
            </a:r>
          </a:p>
          <a:p>
            <a:pPr algn="ctr"/>
            <a:r>
              <a:rPr lang="en-US" dirty="0">
                <a:solidFill>
                  <a:schemeClr val="tx1"/>
                </a:solidFill>
              </a:rPr>
              <a:t>m</a:t>
            </a:r>
            <a:r>
              <a:rPr lang="en-US" dirty="0" smtClean="0">
                <a:solidFill>
                  <a:schemeClr val="tx1"/>
                </a:solidFill>
              </a:rPr>
              <a:t>ain()</a:t>
            </a:r>
            <a:endParaRPr lang="en-US" dirty="0">
              <a:solidFill>
                <a:schemeClr val="tx1"/>
              </a:solidFill>
            </a:endParaRPr>
          </a:p>
        </p:txBody>
      </p:sp>
      <p:sp>
        <p:nvSpPr>
          <p:cNvPr id="27" name="Rectangle 26"/>
          <p:cNvSpPr/>
          <p:nvPr/>
        </p:nvSpPr>
        <p:spPr>
          <a:xfrm>
            <a:off x="3094479" y="1707133"/>
            <a:ext cx="2169622" cy="731524"/>
          </a:xfrm>
          <a:prstGeom prst="rect">
            <a:avLst/>
          </a:prstGeom>
          <a:noFill/>
          <a:ln w="63500">
            <a:solidFill>
              <a:srgbClr val="3889C9"/>
            </a:solid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libraries</a:t>
            </a:r>
            <a:endParaRPr lang="en-US" dirty="0">
              <a:solidFill>
                <a:schemeClr val="tx1"/>
              </a:solidFill>
            </a:endParaRPr>
          </a:p>
        </p:txBody>
      </p:sp>
      <p:sp>
        <p:nvSpPr>
          <p:cNvPr id="28" name="Rectangle 27"/>
          <p:cNvSpPr/>
          <p:nvPr/>
        </p:nvSpPr>
        <p:spPr>
          <a:xfrm>
            <a:off x="838199" y="3086915"/>
            <a:ext cx="1624751" cy="1361208"/>
          </a:xfrm>
          <a:prstGeom prst="rect">
            <a:avLst/>
          </a:prstGeom>
          <a:noFill/>
          <a:ln w="63500">
            <a:solidFill>
              <a:srgbClr val="3889C9"/>
            </a:solid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cxnSp>
        <p:nvCxnSpPr>
          <p:cNvPr id="29" name="Straight Arrow Connector 28"/>
          <p:cNvCxnSpPr>
            <a:endCxn id="28" idx="3"/>
          </p:cNvCxnSpPr>
          <p:nvPr/>
        </p:nvCxnSpPr>
        <p:spPr>
          <a:xfrm flipH="1">
            <a:off x="2462950" y="3073304"/>
            <a:ext cx="1073537" cy="694215"/>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sp>
        <p:nvSpPr>
          <p:cNvPr id="30" name="Rectangle 29"/>
          <p:cNvSpPr/>
          <p:nvPr/>
        </p:nvSpPr>
        <p:spPr>
          <a:xfrm>
            <a:off x="838199" y="4734723"/>
            <a:ext cx="1624751" cy="723207"/>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Final APP</a:t>
            </a:r>
            <a:endParaRPr lang="en-US" dirty="0">
              <a:solidFill>
                <a:schemeClr val="tx1"/>
              </a:solidFill>
            </a:endParaRPr>
          </a:p>
        </p:txBody>
      </p:sp>
      <p:cxnSp>
        <p:nvCxnSpPr>
          <p:cNvPr id="31" name="Straight Arrow Connector 30"/>
          <p:cNvCxnSpPr>
            <a:stCxn id="28" idx="2"/>
            <a:endCxn id="30" idx="0"/>
          </p:cNvCxnSpPr>
          <p:nvPr/>
        </p:nvCxnSpPr>
        <p:spPr>
          <a:xfrm>
            <a:off x="1650575" y="4448123"/>
            <a:ext cx="0" cy="286600"/>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cxnSp>
        <p:nvCxnSpPr>
          <p:cNvPr id="32" name="Straight Arrow Connector 31"/>
          <p:cNvCxnSpPr>
            <a:endCxn id="28" idx="3"/>
          </p:cNvCxnSpPr>
          <p:nvPr/>
        </p:nvCxnSpPr>
        <p:spPr>
          <a:xfrm flipH="1">
            <a:off x="2462950" y="2072895"/>
            <a:ext cx="1073537" cy="1694624"/>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sp>
        <p:nvSpPr>
          <p:cNvPr id="33" name="Rectangle 32"/>
          <p:cNvSpPr/>
          <p:nvPr/>
        </p:nvSpPr>
        <p:spPr>
          <a:xfrm>
            <a:off x="3094479" y="4494212"/>
            <a:ext cx="2169622" cy="731524"/>
          </a:xfrm>
          <a:prstGeom prst="rect">
            <a:avLst/>
          </a:prstGeom>
          <a:noFill/>
          <a:ln w="63500">
            <a:solidFill>
              <a:srgbClr val="3889C9"/>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Device drivers</a:t>
            </a:r>
            <a:endParaRPr lang="en-US" dirty="0">
              <a:solidFill>
                <a:schemeClr val="tx1"/>
              </a:solidFill>
            </a:endParaRPr>
          </a:p>
        </p:txBody>
      </p:sp>
      <p:sp>
        <p:nvSpPr>
          <p:cNvPr id="34" name="Rectangle 33"/>
          <p:cNvSpPr/>
          <p:nvPr/>
        </p:nvSpPr>
        <p:spPr>
          <a:xfrm>
            <a:off x="3094479" y="3684191"/>
            <a:ext cx="2169622" cy="731524"/>
          </a:xfrm>
          <a:prstGeom prst="rect">
            <a:avLst/>
          </a:prstGeom>
          <a:noFill/>
          <a:ln w="63500">
            <a:solidFill>
              <a:srgbClr val="3889C9"/>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Support libraries</a:t>
            </a:r>
            <a:endParaRPr lang="en-US" dirty="0">
              <a:solidFill>
                <a:schemeClr val="tx1"/>
              </a:solidFill>
            </a:endParaRPr>
          </a:p>
        </p:txBody>
      </p:sp>
      <p:cxnSp>
        <p:nvCxnSpPr>
          <p:cNvPr id="35" name="Straight Arrow Connector 34"/>
          <p:cNvCxnSpPr>
            <a:stCxn id="33" idx="1"/>
          </p:cNvCxnSpPr>
          <p:nvPr/>
        </p:nvCxnSpPr>
        <p:spPr>
          <a:xfrm flipH="1" flipV="1">
            <a:off x="2042919" y="3750798"/>
            <a:ext cx="1051560" cy="1109176"/>
          </a:xfrm>
          <a:prstGeom prst="straightConnector1">
            <a:avLst/>
          </a:prstGeom>
          <a:solidFill>
            <a:schemeClr val="bg1"/>
          </a:solidFill>
          <a:ln>
            <a:noFill/>
            <a:tailEnd type="triangle"/>
          </a:ln>
        </p:spPr>
        <p:style>
          <a:lnRef idx="1">
            <a:schemeClr val="dk1"/>
          </a:lnRef>
          <a:fillRef idx="2">
            <a:schemeClr val="dk1"/>
          </a:fillRef>
          <a:effectRef idx="1">
            <a:schemeClr val="dk1"/>
          </a:effectRef>
          <a:fontRef idx="minor">
            <a:schemeClr val="dk1"/>
          </a:fontRef>
        </p:style>
      </p:cxnSp>
      <p:sp>
        <p:nvSpPr>
          <p:cNvPr id="36" name="Rectangle 35"/>
          <p:cNvSpPr/>
          <p:nvPr/>
        </p:nvSpPr>
        <p:spPr>
          <a:xfrm>
            <a:off x="3094479" y="5304233"/>
            <a:ext cx="2169622" cy="731524"/>
          </a:xfrm>
          <a:prstGeom prst="rect">
            <a:avLst/>
          </a:prstGeom>
          <a:noFill/>
          <a:ln w="63500">
            <a:solidFill>
              <a:srgbClr val="3889C9"/>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3</a:t>
            </a:r>
            <a:r>
              <a:rPr lang="en-US" baseline="30000" dirty="0" smtClean="0">
                <a:solidFill>
                  <a:schemeClr val="tx1"/>
                </a:solidFill>
              </a:rPr>
              <a:t>rd</a:t>
            </a:r>
            <a:r>
              <a:rPr lang="en-US" dirty="0" smtClean="0">
                <a:solidFill>
                  <a:schemeClr val="tx1"/>
                </a:solidFill>
              </a:rPr>
              <a:t> party libraries</a:t>
            </a:r>
            <a:endParaRPr lang="en-US" dirty="0">
              <a:solidFill>
                <a:schemeClr val="tx1"/>
              </a:solidFill>
            </a:endParaRPr>
          </a:p>
        </p:txBody>
      </p:sp>
      <p:cxnSp>
        <p:nvCxnSpPr>
          <p:cNvPr id="37" name="Straight Arrow Connector 36"/>
          <p:cNvCxnSpPr>
            <a:stCxn id="36" idx="1"/>
          </p:cNvCxnSpPr>
          <p:nvPr/>
        </p:nvCxnSpPr>
        <p:spPr>
          <a:xfrm flipH="1" flipV="1">
            <a:off x="2042919" y="3750798"/>
            <a:ext cx="1051560" cy="1919197"/>
          </a:xfrm>
          <a:prstGeom prst="straightConnector1">
            <a:avLst/>
          </a:prstGeom>
          <a:solidFill>
            <a:schemeClr val="bg1"/>
          </a:solidFill>
          <a:ln>
            <a:noFill/>
            <a:tailEnd type="triangle"/>
          </a:ln>
        </p:spPr>
        <p:style>
          <a:lnRef idx="1">
            <a:schemeClr val="dk1"/>
          </a:lnRef>
          <a:fillRef idx="2">
            <a:schemeClr val="dk1"/>
          </a:fillRef>
          <a:effectRef idx="1">
            <a:schemeClr val="dk1"/>
          </a:effectRef>
          <a:fontRef idx="minor">
            <a:schemeClr val="dk1"/>
          </a:fontRef>
        </p:style>
      </p:cxnSp>
      <p:cxnSp>
        <p:nvCxnSpPr>
          <p:cNvPr id="38" name="Straight Arrow Connector 37"/>
          <p:cNvCxnSpPr>
            <a:stCxn id="34" idx="1"/>
          </p:cNvCxnSpPr>
          <p:nvPr/>
        </p:nvCxnSpPr>
        <p:spPr>
          <a:xfrm flipH="1" flipV="1">
            <a:off x="2462950" y="3767520"/>
            <a:ext cx="631529" cy="282433"/>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39" name="Straight Arrow Connector 38"/>
          <p:cNvCxnSpPr>
            <a:stCxn id="33" idx="1"/>
          </p:cNvCxnSpPr>
          <p:nvPr/>
        </p:nvCxnSpPr>
        <p:spPr>
          <a:xfrm flipH="1" flipV="1">
            <a:off x="2462950" y="3767519"/>
            <a:ext cx="631529" cy="1092455"/>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40" name="Straight Arrow Connector 39"/>
          <p:cNvCxnSpPr>
            <a:stCxn id="36" idx="1"/>
          </p:cNvCxnSpPr>
          <p:nvPr/>
        </p:nvCxnSpPr>
        <p:spPr>
          <a:xfrm flipH="1" flipV="1">
            <a:off x="2462950" y="3767519"/>
            <a:ext cx="631529" cy="1902476"/>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sp>
        <p:nvSpPr>
          <p:cNvPr id="41" name="TextBox 40"/>
          <p:cNvSpPr txBox="1"/>
          <p:nvPr/>
        </p:nvSpPr>
        <p:spPr>
          <a:xfrm>
            <a:off x="5889434" y="4625977"/>
            <a:ext cx="4680595" cy="849129"/>
          </a:xfrm>
          <a:prstGeom prst="rect">
            <a:avLst/>
          </a:prstGeom>
          <a:noFill/>
        </p:spPr>
        <p:txBody>
          <a:bodyPr wrap="square" lIns="91440" tIns="45720" rIns="91440" rtlCol="0" anchor="t">
            <a:noAutofit/>
          </a:bodyPr>
          <a:lstStyle/>
          <a:p>
            <a:pPr algn="ctr"/>
            <a:r>
              <a:rPr lang="en-US" sz="2200" dirty="0" smtClean="0">
                <a:solidFill>
                  <a:srgbClr val="0070C0"/>
                </a:solidFill>
              </a:rPr>
              <a:t>Arm application is built and linked together with all the drivers, libs etc.</a:t>
            </a:r>
          </a:p>
        </p:txBody>
      </p:sp>
      <p:sp>
        <p:nvSpPr>
          <p:cNvPr id="42" name="Title 2"/>
          <p:cNvSpPr>
            <a:spLocks noGrp="1"/>
          </p:cNvSpPr>
          <p:nvPr>
            <p:ph type="title"/>
          </p:nvPr>
        </p:nvSpPr>
        <p:spPr/>
        <p:txBody>
          <a:bodyPr/>
          <a:lstStyle/>
          <a:p>
            <a:r>
              <a:rPr lang="en-GB" dirty="0" smtClean="0"/>
              <a:t>Build sequence</a:t>
            </a:r>
            <a:endParaRPr lang="fr-FR" dirty="0"/>
          </a:p>
        </p:txBody>
      </p:sp>
    </p:spTree>
    <p:extLst>
      <p:ext uri="{BB962C8B-B14F-4D97-AF65-F5344CB8AC3E}">
        <p14:creationId xmlns:p14="http://schemas.microsoft.com/office/powerpoint/2010/main" val="2219692606"/>
      </p:ext>
    </p:extLst>
  </p:cSld>
  <p:clrMapOvr>
    <a:masterClrMapping/>
  </p:clrMapOvr>
  <p:transition>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p:cNvCxnSpPr/>
          <p:nvPr/>
        </p:nvCxnSpPr>
        <p:spPr>
          <a:xfrm flipH="1">
            <a:off x="5264101" y="3068143"/>
            <a:ext cx="902574" cy="5161"/>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52" name="Rectangle 51"/>
          <p:cNvSpPr/>
          <p:nvPr/>
        </p:nvSpPr>
        <p:spPr>
          <a:xfrm>
            <a:off x="5889434" y="2015533"/>
            <a:ext cx="5459089" cy="1990281"/>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ISP</a:t>
            </a:r>
            <a:endParaRPr lang="en-US" dirty="0"/>
          </a:p>
        </p:txBody>
      </p:sp>
      <p:sp>
        <p:nvSpPr>
          <p:cNvPr id="53" name="Rectangle 52"/>
          <p:cNvSpPr/>
          <p:nvPr/>
        </p:nvSpPr>
        <p:spPr>
          <a:xfrm>
            <a:off x="6166675" y="2387539"/>
            <a:ext cx="1591490" cy="1361208"/>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sp>
        <p:nvSpPr>
          <p:cNvPr id="54" name="Rectangle 53"/>
          <p:cNvSpPr/>
          <p:nvPr/>
        </p:nvSpPr>
        <p:spPr>
          <a:xfrm>
            <a:off x="9881671" y="2234878"/>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Graph</a:t>
            </a:r>
            <a:endParaRPr lang="en-US" dirty="0">
              <a:solidFill>
                <a:schemeClr val="tx1"/>
              </a:solidFill>
            </a:endParaRPr>
          </a:p>
        </p:txBody>
      </p:sp>
      <p:sp>
        <p:nvSpPr>
          <p:cNvPr id="55" name="Rectangle 54"/>
          <p:cNvSpPr/>
          <p:nvPr/>
        </p:nvSpPr>
        <p:spPr>
          <a:xfrm>
            <a:off x="9881671" y="3169883"/>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IPU Kernels</a:t>
            </a:r>
            <a:endParaRPr lang="en-US" dirty="0">
              <a:solidFill>
                <a:schemeClr val="tx1"/>
              </a:solidFill>
            </a:endParaRPr>
          </a:p>
        </p:txBody>
      </p:sp>
      <p:sp>
        <p:nvSpPr>
          <p:cNvPr id="56" name="Rectangle 55"/>
          <p:cNvSpPr/>
          <p:nvPr/>
        </p:nvSpPr>
        <p:spPr>
          <a:xfrm>
            <a:off x="8154057" y="3169883"/>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IPU Compiler</a:t>
            </a:r>
            <a:endParaRPr lang="en-US" dirty="0">
              <a:solidFill>
                <a:schemeClr val="tx1"/>
              </a:solidFill>
            </a:endParaRPr>
          </a:p>
        </p:txBody>
      </p:sp>
      <p:sp>
        <p:nvSpPr>
          <p:cNvPr id="57" name="Rectangle 56"/>
          <p:cNvSpPr/>
          <p:nvPr/>
        </p:nvSpPr>
        <p:spPr>
          <a:xfrm>
            <a:off x="8154057" y="2234878"/>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GDT</a:t>
            </a:r>
            <a:r>
              <a:rPr lang="en-US" dirty="0" smtClean="0">
                <a:solidFill>
                  <a:schemeClr val="bg1"/>
                </a:solidFill>
              </a:rPr>
              <a:t> </a:t>
            </a:r>
            <a:r>
              <a:rPr lang="en-US" dirty="0" smtClean="0">
                <a:solidFill>
                  <a:schemeClr val="tx1"/>
                </a:solidFill>
              </a:rPr>
              <a:t>Compiler</a:t>
            </a:r>
            <a:endParaRPr lang="en-US" dirty="0">
              <a:solidFill>
                <a:schemeClr val="tx1"/>
              </a:solidFill>
            </a:endParaRPr>
          </a:p>
        </p:txBody>
      </p:sp>
      <p:cxnSp>
        <p:nvCxnSpPr>
          <p:cNvPr id="58" name="Straight Arrow Connector 57"/>
          <p:cNvCxnSpPr>
            <a:stCxn id="54" idx="1"/>
            <a:endCxn id="57" idx="3"/>
          </p:cNvCxnSpPr>
          <p:nvPr/>
        </p:nvCxnSpPr>
        <p:spPr>
          <a:xfrm flipH="1">
            <a:off x="9485778" y="2600640"/>
            <a:ext cx="395893"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p:cNvCxnSpPr>
            <a:stCxn id="55" idx="1"/>
            <a:endCxn id="56" idx="3"/>
          </p:cNvCxnSpPr>
          <p:nvPr/>
        </p:nvCxnSpPr>
        <p:spPr>
          <a:xfrm flipH="1">
            <a:off x="9485778" y="3535645"/>
            <a:ext cx="395893"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endCxn id="53" idx="3"/>
          </p:cNvCxnSpPr>
          <p:nvPr/>
        </p:nvCxnSpPr>
        <p:spPr>
          <a:xfrm flipH="1">
            <a:off x="7758165" y="2447980"/>
            <a:ext cx="395893" cy="62016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stCxn id="56" idx="1"/>
            <a:endCxn id="53" idx="3"/>
          </p:cNvCxnSpPr>
          <p:nvPr/>
        </p:nvCxnSpPr>
        <p:spPr>
          <a:xfrm flipH="1" flipV="1">
            <a:off x="7758165" y="3068143"/>
            <a:ext cx="395892" cy="467502"/>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647700" y="1334815"/>
            <a:ext cx="4980214" cy="487004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ARM Application for Linux or Standalone</a:t>
            </a:r>
            <a:endParaRPr lang="en-US" dirty="0"/>
          </a:p>
        </p:txBody>
      </p:sp>
      <p:sp>
        <p:nvSpPr>
          <p:cNvPr id="26" name="Rectangle 25"/>
          <p:cNvSpPr/>
          <p:nvPr/>
        </p:nvSpPr>
        <p:spPr>
          <a:xfrm>
            <a:off x="3094479" y="2520507"/>
            <a:ext cx="2169622" cy="1105593"/>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ARM Code</a:t>
            </a:r>
          </a:p>
          <a:p>
            <a:pPr algn="ctr"/>
            <a:r>
              <a:rPr lang="en-US" dirty="0">
                <a:solidFill>
                  <a:schemeClr val="tx1"/>
                </a:solidFill>
              </a:rPr>
              <a:t>m</a:t>
            </a:r>
            <a:r>
              <a:rPr lang="en-US" dirty="0" smtClean="0">
                <a:solidFill>
                  <a:schemeClr val="tx1"/>
                </a:solidFill>
              </a:rPr>
              <a:t>ain()</a:t>
            </a:r>
            <a:endParaRPr lang="en-US" dirty="0">
              <a:solidFill>
                <a:schemeClr val="tx1"/>
              </a:solidFill>
            </a:endParaRPr>
          </a:p>
        </p:txBody>
      </p:sp>
      <p:sp>
        <p:nvSpPr>
          <p:cNvPr id="27" name="Rectangle 26"/>
          <p:cNvSpPr/>
          <p:nvPr/>
        </p:nvSpPr>
        <p:spPr>
          <a:xfrm>
            <a:off x="3094479" y="1707133"/>
            <a:ext cx="2169622" cy="731524"/>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libraries</a:t>
            </a:r>
            <a:endParaRPr lang="en-US" dirty="0">
              <a:solidFill>
                <a:schemeClr val="tx1"/>
              </a:solidFill>
            </a:endParaRPr>
          </a:p>
        </p:txBody>
      </p:sp>
      <p:sp>
        <p:nvSpPr>
          <p:cNvPr id="28" name="Rectangle 27"/>
          <p:cNvSpPr/>
          <p:nvPr/>
        </p:nvSpPr>
        <p:spPr>
          <a:xfrm>
            <a:off x="838199" y="3086915"/>
            <a:ext cx="1624751" cy="1361208"/>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cxnSp>
        <p:nvCxnSpPr>
          <p:cNvPr id="29" name="Straight Arrow Connector 28"/>
          <p:cNvCxnSpPr>
            <a:endCxn id="28" idx="3"/>
          </p:cNvCxnSpPr>
          <p:nvPr/>
        </p:nvCxnSpPr>
        <p:spPr>
          <a:xfrm flipH="1">
            <a:off x="2462950" y="3073304"/>
            <a:ext cx="1073537" cy="694215"/>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sp>
        <p:nvSpPr>
          <p:cNvPr id="30" name="Rectangle 29"/>
          <p:cNvSpPr/>
          <p:nvPr/>
        </p:nvSpPr>
        <p:spPr>
          <a:xfrm>
            <a:off x="838199" y="4734723"/>
            <a:ext cx="1624751" cy="723207"/>
          </a:xfrm>
          <a:prstGeom prst="rect">
            <a:avLst/>
          </a:prstGeom>
          <a:solidFill>
            <a:srgbClr val="3F93D6"/>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b="1" dirty="0" smtClean="0">
                <a:solidFill>
                  <a:schemeClr val="bg1"/>
                </a:solidFill>
              </a:rPr>
              <a:t>Final APP</a:t>
            </a:r>
            <a:endParaRPr lang="en-US" b="1" dirty="0">
              <a:solidFill>
                <a:schemeClr val="bg1"/>
              </a:solidFill>
            </a:endParaRPr>
          </a:p>
        </p:txBody>
      </p:sp>
      <p:cxnSp>
        <p:nvCxnSpPr>
          <p:cNvPr id="31" name="Straight Arrow Connector 30"/>
          <p:cNvCxnSpPr>
            <a:stCxn id="28" idx="2"/>
            <a:endCxn id="30" idx="0"/>
          </p:cNvCxnSpPr>
          <p:nvPr/>
        </p:nvCxnSpPr>
        <p:spPr>
          <a:xfrm>
            <a:off x="1650575" y="4448123"/>
            <a:ext cx="0" cy="286600"/>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cxnSp>
        <p:nvCxnSpPr>
          <p:cNvPr id="32" name="Straight Arrow Connector 31"/>
          <p:cNvCxnSpPr>
            <a:endCxn id="28" idx="3"/>
          </p:cNvCxnSpPr>
          <p:nvPr/>
        </p:nvCxnSpPr>
        <p:spPr>
          <a:xfrm flipH="1">
            <a:off x="2462950" y="2072895"/>
            <a:ext cx="1073537" cy="1694624"/>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sp>
        <p:nvSpPr>
          <p:cNvPr id="33" name="Rectangle 32"/>
          <p:cNvSpPr/>
          <p:nvPr/>
        </p:nvSpPr>
        <p:spPr>
          <a:xfrm>
            <a:off x="3094479" y="4494212"/>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Device drivers</a:t>
            </a:r>
            <a:endParaRPr lang="en-US" dirty="0">
              <a:solidFill>
                <a:schemeClr val="tx1"/>
              </a:solidFill>
            </a:endParaRPr>
          </a:p>
        </p:txBody>
      </p:sp>
      <p:sp>
        <p:nvSpPr>
          <p:cNvPr id="34" name="Rectangle 33"/>
          <p:cNvSpPr/>
          <p:nvPr/>
        </p:nvSpPr>
        <p:spPr>
          <a:xfrm>
            <a:off x="3094479" y="3684191"/>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Support libraries</a:t>
            </a:r>
            <a:endParaRPr lang="en-US" dirty="0">
              <a:solidFill>
                <a:schemeClr val="tx1"/>
              </a:solidFill>
            </a:endParaRPr>
          </a:p>
        </p:txBody>
      </p:sp>
      <p:cxnSp>
        <p:nvCxnSpPr>
          <p:cNvPr id="35" name="Straight Arrow Connector 34"/>
          <p:cNvCxnSpPr>
            <a:stCxn id="33" idx="1"/>
          </p:cNvCxnSpPr>
          <p:nvPr/>
        </p:nvCxnSpPr>
        <p:spPr>
          <a:xfrm flipH="1" flipV="1">
            <a:off x="2042919" y="3750798"/>
            <a:ext cx="1051560" cy="1109176"/>
          </a:xfrm>
          <a:prstGeom prst="straightConnector1">
            <a:avLst/>
          </a:prstGeom>
          <a:solidFill>
            <a:schemeClr val="bg1"/>
          </a:solidFill>
          <a:ln>
            <a:noFill/>
            <a:tailEnd type="triangle"/>
          </a:ln>
        </p:spPr>
        <p:style>
          <a:lnRef idx="1">
            <a:schemeClr val="dk1"/>
          </a:lnRef>
          <a:fillRef idx="2">
            <a:schemeClr val="dk1"/>
          </a:fillRef>
          <a:effectRef idx="1">
            <a:schemeClr val="dk1"/>
          </a:effectRef>
          <a:fontRef idx="minor">
            <a:schemeClr val="dk1"/>
          </a:fontRef>
        </p:style>
      </p:cxnSp>
      <p:sp>
        <p:nvSpPr>
          <p:cNvPr id="36" name="Rectangle 35"/>
          <p:cNvSpPr/>
          <p:nvPr/>
        </p:nvSpPr>
        <p:spPr>
          <a:xfrm>
            <a:off x="3094479" y="5304233"/>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3</a:t>
            </a:r>
            <a:r>
              <a:rPr lang="en-US" baseline="30000" dirty="0" smtClean="0">
                <a:solidFill>
                  <a:schemeClr val="tx1"/>
                </a:solidFill>
              </a:rPr>
              <a:t>rd</a:t>
            </a:r>
            <a:r>
              <a:rPr lang="en-US" dirty="0" smtClean="0">
                <a:solidFill>
                  <a:schemeClr val="tx1"/>
                </a:solidFill>
              </a:rPr>
              <a:t> party libraries</a:t>
            </a:r>
            <a:endParaRPr lang="en-US" dirty="0">
              <a:solidFill>
                <a:schemeClr val="tx1"/>
              </a:solidFill>
            </a:endParaRPr>
          </a:p>
        </p:txBody>
      </p:sp>
      <p:cxnSp>
        <p:nvCxnSpPr>
          <p:cNvPr id="37" name="Straight Arrow Connector 36"/>
          <p:cNvCxnSpPr>
            <a:stCxn id="36" idx="1"/>
          </p:cNvCxnSpPr>
          <p:nvPr/>
        </p:nvCxnSpPr>
        <p:spPr>
          <a:xfrm flipH="1" flipV="1">
            <a:off x="2042919" y="3750798"/>
            <a:ext cx="1051560" cy="1919197"/>
          </a:xfrm>
          <a:prstGeom prst="straightConnector1">
            <a:avLst/>
          </a:prstGeom>
          <a:solidFill>
            <a:schemeClr val="bg1"/>
          </a:solidFill>
          <a:ln>
            <a:noFill/>
            <a:tailEnd type="triangle"/>
          </a:ln>
        </p:spPr>
        <p:style>
          <a:lnRef idx="1">
            <a:schemeClr val="dk1"/>
          </a:lnRef>
          <a:fillRef idx="2">
            <a:schemeClr val="dk1"/>
          </a:fillRef>
          <a:effectRef idx="1">
            <a:schemeClr val="dk1"/>
          </a:effectRef>
          <a:fontRef idx="minor">
            <a:schemeClr val="dk1"/>
          </a:fontRef>
        </p:style>
      </p:cxnSp>
      <p:cxnSp>
        <p:nvCxnSpPr>
          <p:cNvPr id="38" name="Straight Arrow Connector 37"/>
          <p:cNvCxnSpPr>
            <a:stCxn id="34" idx="1"/>
          </p:cNvCxnSpPr>
          <p:nvPr/>
        </p:nvCxnSpPr>
        <p:spPr>
          <a:xfrm flipH="1" flipV="1">
            <a:off x="2462950" y="3767520"/>
            <a:ext cx="631529" cy="282433"/>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39" name="Straight Arrow Connector 38"/>
          <p:cNvCxnSpPr>
            <a:stCxn id="33" idx="1"/>
          </p:cNvCxnSpPr>
          <p:nvPr/>
        </p:nvCxnSpPr>
        <p:spPr>
          <a:xfrm flipH="1" flipV="1">
            <a:off x="2462950" y="3767519"/>
            <a:ext cx="631529" cy="1092455"/>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40" name="Straight Arrow Connector 39"/>
          <p:cNvCxnSpPr>
            <a:stCxn id="36" idx="1"/>
          </p:cNvCxnSpPr>
          <p:nvPr/>
        </p:nvCxnSpPr>
        <p:spPr>
          <a:xfrm flipH="1" flipV="1">
            <a:off x="2462950" y="3767519"/>
            <a:ext cx="631529" cy="1902476"/>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sp>
        <p:nvSpPr>
          <p:cNvPr id="41" name="TextBox 40"/>
          <p:cNvSpPr txBox="1"/>
          <p:nvPr/>
        </p:nvSpPr>
        <p:spPr>
          <a:xfrm>
            <a:off x="5889434" y="4625438"/>
            <a:ext cx="2319852" cy="865972"/>
          </a:xfrm>
          <a:prstGeom prst="rect">
            <a:avLst/>
          </a:prstGeom>
          <a:noFill/>
        </p:spPr>
        <p:txBody>
          <a:bodyPr wrap="square" lIns="91440" tIns="45720" rIns="91440" rtlCol="0" anchor="t">
            <a:noAutofit/>
          </a:bodyPr>
          <a:lstStyle/>
          <a:p>
            <a:pPr algn="ctr"/>
            <a:r>
              <a:rPr lang="en-US" sz="2200" dirty="0" smtClean="0">
                <a:solidFill>
                  <a:srgbClr val="0070C0"/>
                </a:solidFill>
              </a:rPr>
              <a:t>Final application .</a:t>
            </a:r>
            <a:r>
              <a:rPr lang="en-US" sz="2200" dirty="0" err="1" smtClean="0">
                <a:solidFill>
                  <a:srgbClr val="0070C0"/>
                </a:solidFill>
              </a:rPr>
              <a:t>elfs</a:t>
            </a:r>
            <a:r>
              <a:rPr lang="en-US" sz="2200" dirty="0" smtClean="0">
                <a:solidFill>
                  <a:srgbClr val="0070C0"/>
                </a:solidFill>
              </a:rPr>
              <a:t> output</a:t>
            </a:r>
          </a:p>
        </p:txBody>
      </p:sp>
      <p:sp>
        <p:nvSpPr>
          <p:cNvPr id="42" name="Title 2"/>
          <p:cNvSpPr>
            <a:spLocks noGrp="1"/>
          </p:cNvSpPr>
          <p:nvPr>
            <p:ph type="title"/>
          </p:nvPr>
        </p:nvSpPr>
        <p:spPr/>
        <p:txBody>
          <a:bodyPr/>
          <a:lstStyle/>
          <a:p>
            <a:r>
              <a:rPr lang="en-GB" dirty="0" smtClean="0"/>
              <a:t>Build sequence</a:t>
            </a:r>
            <a:endParaRPr lang="fr-FR" dirty="0"/>
          </a:p>
        </p:txBody>
      </p:sp>
    </p:spTree>
    <p:extLst>
      <p:ext uri="{BB962C8B-B14F-4D97-AF65-F5344CB8AC3E}">
        <p14:creationId xmlns:p14="http://schemas.microsoft.com/office/powerpoint/2010/main" val="2134631355"/>
      </p:ext>
    </p:extLst>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 structure</a:t>
            </a:r>
            <a:endParaRPr lang="en-GB" dirty="0"/>
          </a:p>
        </p:txBody>
      </p:sp>
    </p:spTree>
    <p:extLst>
      <p:ext uri="{BB962C8B-B14F-4D97-AF65-F5344CB8AC3E}">
        <p14:creationId xmlns:p14="http://schemas.microsoft.com/office/powerpoint/2010/main" val="3098622111"/>
      </p:ext>
    </p:extLst>
  </p:cSld>
  <p:clrMapOvr>
    <a:masterClrMapping/>
  </p:clrMapOvr>
  <p:transition>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solidFill>
                  <a:schemeClr val="tx1">
                    <a:lumMod val="75000"/>
                    <a:lumOff val="25000"/>
                  </a:schemeClr>
                </a:solidFill>
              </a:rPr>
              <a:t>ISP demo</a:t>
            </a:r>
            <a:endParaRPr lang="en-GB" dirty="0">
              <a:solidFill>
                <a:schemeClr val="tx1">
                  <a:lumMod val="75000"/>
                  <a:lumOff val="25000"/>
                </a:schemeClr>
              </a:solidFill>
            </a:endParaRPr>
          </a:p>
        </p:txBody>
      </p:sp>
      <p:sp>
        <p:nvSpPr>
          <p:cNvPr id="4" name="Text Placeholder 3"/>
          <p:cNvSpPr>
            <a:spLocks noGrp="1"/>
          </p:cNvSpPr>
          <p:nvPr>
            <p:ph type="body" sz="quarter" idx="10"/>
          </p:nvPr>
        </p:nvSpPr>
        <p:spPr/>
        <p:txBody>
          <a:bodyPr/>
          <a:lstStyle/>
          <a:p>
            <a:r>
              <a:rPr lang="en-GB" dirty="0" smtClean="0"/>
              <a:t>ISP demo can be found in: </a:t>
            </a:r>
            <a:r>
              <a:rPr lang="en-GB" b="1" dirty="0" smtClean="0"/>
              <a:t>/s32v234_sdk/demos/</a:t>
            </a:r>
            <a:r>
              <a:rPr lang="en-GB" b="1" dirty="0" err="1" smtClean="0"/>
              <a:t>isp</a:t>
            </a:r>
            <a:r>
              <a:rPr lang="en-GB" b="1" dirty="0"/>
              <a:t> </a:t>
            </a:r>
            <a:r>
              <a:rPr lang="en-GB" dirty="0" smtClean="0"/>
              <a:t>folder</a:t>
            </a:r>
          </a:p>
          <a:p>
            <a:r>
              <a:rPr lang="en-GB" dirty="0" smtClean="0"/>
              <a:t>Demo can be built for stand-alone and Linux environment</a:t>
            </a:r>
            <a:endParaRPr lang="en-GB" dirty="0"/>
          </a:p>
        </p:txBody>
      </p:sp>
      <p:pic>
        <p:nvPicPr>
          <p:cNvPr id="5" name="Picture 4"/>
          <p:cNvPicPr>
            <a:picLocks noChangeAspect="1"/>
          </p:cNvPicPr>
          <p:nvPr/>
        </p:nvPicPr>
        <p:blipFill>
          <a:blip r:embed="rId2"/>
          <a:stretch>
            <a:fillRect/>
          </a:stretch>
        </p:blipFill>
        <p:spPr>
          <a:xfrm>
            <a:off x="1939257" y="2118286"/>
            <a:ext cx="8313487" cy="3568879"/>
          </a:xfrm>
          <a:prstGeom prst="rect">
            <a:avLst/>
          </a:prstGeom>
        </p:spPr>
      </p:pic>
    </p:spTree>
    <p:extLst>
      <p:ext uri="{BB962C8B-B14F-4D97-AF65-F5344CB8AC3E}">
        <p14:creationId xmlns:p14="http://schemas.microsoft.com/office/powerpoint/2010/main" val="2797117662"/>
      </p:ext>
    </p:extLst>
  </p:cSld>
  <p:clrMapOvr>
    <a:masterClrMapping/>
  </p:clrMapOvr>
  <p:transition>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75000"/>
                    <a:lumOff val="25000"/>
                  </a:schemeClr>
                </a:solidFill>
              </a:rPr>
              <a:t>ISP demo</a:t>
            </a:r>
          </a:p>
        </p:txBody>
      </p:sp>
      <p:sp>
        <p:nvSpPr>
          <p:cNvPr id="3" name="Text Placeholder 2"/>
          <p:cNvSpPr>
            <a:spLocks noGrp="1"/>
          </p:cNvSpPr>
          <p:nvPr>
            <p:ph type="body" sz="quarter" idx="10"/>
          </p:nvPr>
        </p:nvSpPr>
        <p:spPr/>
        <p:txBody>
          <a:bodyPr/>
          <a:lstStyle/>
          <a:p>
            <a:r>
              <a:rPr lang="en-GB" dirty="0" smtClean="0"/>
              <a:t>The ISP graph used by the demo is defined in the BUILD.mk file in the project folder </a:t>
            </a:r>
          </a:p>
          <a:p>
            <a:endParaRPr lang="en-GB" dirty="0"/>
          </a:p>
          <a:p>
            <a:endParaRPr lang="en-GB" dirty="0" smtClean="0"/>
          </a:p>
          <a:p>
            <a:endParaRPr lang="en-GB" dirty="0"/>
          </a:p>
          <a:p>
            <a:r>
              <a:rPr lang="en-GB" dirty="0" smtClean="0"/>
              <a:t>Then the graph can be found in the folder </a:t>
            </a:r>
            <a:r>
              <a:rPr lang="en-GB" b="1" dirty="0"/>
              <a:t>/</a:t>
            </a:r>
            <a:r>
              <a:rPr lang="en-GB" b="1" dirty="0" smtClean="0"/>
              <a:t>s32v234_sdk/</a:t>
            </a:r>
            <a:r>
              <a:rPr lang="en-GB" b="1" dirty="0" err="1" smtClean="0"/>
              <a:t>isp</a:t>
            </a:r>
            <a:r>
              <a:rPr lang="en-GB" b="1" dirty="0" smtClean="0"/>
              <a:t>/graphs</a:t>
            </a:r>
          </a:p>
          <a:p>
            <a:endParaRPr lang="en-GB" dirty="0"/>
          </a:p>
        </p:txBody>
      </p:sp>
      <p:pic>
        <p:nvPicPr>
          <p:cNvPr id="5" name="Picture 4"/>
          <p:cNvPicPr>
            <a:picLocks noChangeAspect="1"/>
          </p:cNvPicPr>
          <p:nvPr/>
        </p:nvPicPr>
        <p:blipFill>
          <a:blip r:embed="rId2"/>
          <a:stretch>
            <a:fillRect/>
          </a:stretch>
        </p:blipFill>
        <p:spPr>
          <a:xfrm>
            <a:off x="4138613" y="1994050"/>
            <a:ext cx="3914775" cy="885825"/>
          </a:xfrm>
          <a:prstGeom prst="rect">
            <a:avLst/>
          </a:prstGeom>
        </p:spPr>
      </p:pic>
      <p:pic>
        <p:nvPicPr>
          <p:cNvPr id="6" name="Picture 5"/>
          <p:cNvPicPr>
            <a:picLocks noChangeAspect="1"/>
          </p:cNvPicPr>
          <p:nvPr/>
        </p:nvPicPr>
        <p:blipFill>
          <a:blip r:embed="rId3"/>
          <a:stretch>
            <a:fillRect/>
          </a:stretch>
        </p:blipFill>
        <p:spPr>
          <a:xfrm>
            <a:off x="3410849" y="3749719"/>
            <a:ext cx="5370302" cy="2291545"/>
          </a:xfrm>
          <a:prstGeom prst="rect">
            <a:avLst/>
          </a:prstGeom>
        </p:spPr>
      </p:pic>
    </p:spTree>
    <p:extLst>
      <p:ext uri="{BB962C8B-B14F-4D97-AF65-F5344CB8AC3E}">
        <p14:creationId xmlns:p14="http://schemas.microsoft.com/office/powerpoint/2010/main" val="697476431"/>
      </p:ext>
    </p:extLst>
  </p:cSld>
  <p:clrMapOvr>
    <a:masterClrMapping/>
  </p:clrMapOvr>
  <p:transition>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75000"/>
                    <a:lumOff val="25000"/>
                  </a:schemeClr>
                </a:solidFill>
              </a:rPr>
              <a:t>ISP graph</a:t>
            </a:r>
            <a:endParaRPr lang="en-GB" dirty="0">
              <a:solidFill>
                <a:schemeClr val="tx1">
                  <a:lumMod val="75000"/>
                  <a:lumOff val="25000"/>
                </a:schemeClr>
              </a:solidFill>
            </a:endParaRPr>
          </a:p>
        </p:txBody>
      </p:sp>
      <p:sp>
        <p:nvSpPr>
          <p:cNvPr id="3" name="Text Placeholder 2"/>
          <p:cNvSpPr>
            <a:spLocks noGrp="1"/>
          </p:cNvSpPr>
          <p:nvPr>
            <p:ph type="body" sz="quarter" idx="10"/>
          </p:nvPr>
        </p:nvSpPr>
        <p:spPr/>
        <p:txBody>
          <a:bodyPr/>
          <a:lstStyle/>
          <a:p>
            <a:pPr marL="0" indent="0">
              <a:buNone/>
            </a:pPr>
            <a:r>
              <a:rPr lang="en-GB" dirty="0" smtClean="0"/>
              <a:t>In the graph sources you can find the:</a:t>
            </a:r>
          </a:p>
          <a:p>
            <a:pPr marL="407988" indent="-342900"/>
            <a:r>
              <a:rPr lang="en-GB" b="1" dirty="0" smtClean="0"/>
              <a:t>.</a:t>
            </a:r>
            <a:r>
              <a:rPr lang="en-GB" b="1" dirty="0" err="1" smtClean="0"/>
              <a:t>ispgraph_diagram</a:t>
            </a:r>
            <a:r>
              <a:rPr lang="en-GB" dirty="0" smtClean="0"/>
              <a:t>: </a:t>
            </a:r>
          </a:p>
          <a:p>
            <a:pPr marL="576263" lvl="1" indent="-342900"/>
            <a:r>
              <a:rPr lang="en-GB" dirty="0" smtClean="0"/>
              <a:t>Graph created with the graph tool</a:t>
            </a:r>
          </a:p>
          <a:p>
            <a:pPr marL="576263" lvl="1" indent="-342900"/>
            <a:r>
              <a:rPr lang="en-GB" dirty="0" smtClean="0"/>
              <a:t>As Many as you want</a:t>
            </a:r>
          </a:p>
          <a:p>
            <a:pPr marL="407988" indent="-342900"/>
            <a:r>
              <a:rPr lang="en-GB" b="1" dirty="0" smtClean="0"/>
              <a:t>.</a:t>
            </a:r>
            <a:r>
              <a:rPr lang="en-GB" b="1" dirty="0" err="1" smtClean="0"/>
              <a:t>gdt</a:t>
            </a:r>
            <a:r>
              <a:rPr lang="en-GB" dirty="0" smtClean="0"/>
              <a:t>: </a:t>
            </a:r>
            <a:r>
              <a:rPr lang="en-GB" dirty="0" err="1" smtClean="0"/>
              <a:t>descripton</a:t>
            </a:r>
            <a:r>
              <a:rPr lang="en-GB" dirty="0" smtClean="0"/>
              <a:t> file generated by the tool and used by the </a:t>
            </a:r>
            <a:r>
              <a:rPr lang="en-GB" dirty="0" err="1" smtClean="0"/>
              <a:t>gdt</a:t>
            </a:r>
            <a:r>
              <a:rPr lang="en-GB" dirty="0" smtClean="0"/>
              <a:t> compiler</a:t>
            </a:r>
          </a:p>
          <a:p>
            <a:pPr lvl="1"/>
            <a:r>
              <a:rPr lang="en-GB" dirty="0" smtClean="0"/>
              <a:t>  Generated based on the “</a:t>
            </a:r>
            <a:r>
              <a:rPr lang="en-GB" dirty="0" err="1" smtClean="0"/>
              <a:t>ispgraph_diagram</a:t>
            </a:r>
            <a:r>
              <a:rPr lang="en-GB" dirty="0" smtClean="0"/>
              <a:t>” with </a:t>
            </a:r>
            <a:r>
              <a:rPr lang="en-GB" b="1" u="sng" dirty="0" smtClean="0">
                <a:solidFill>
                  <a:srgbClr val="0070C0"/>
                </a:solidFill>
              </a:rPr>
              <a:t>the same name as the graph folder</a:t>
            </a:r>
            <a:endParaRPr lang="en-GB" b="1" u="sng" dirty="0">
              <a:solidFill>
                <a:srgbClr val="0070C0"/>
              </a:solidFill>
            </a:endParaRPr>
          </a:p>
        </p:txBody>
      </p:sp>
      <p:pic>
        <p:nvPicPr>
          <p:cNvPr id="4" name="Picture 3"/>
          <p:cNvPicPr>
            <a:picLocks noChangeAspect="1"/>
          </p:cNvPicPr>
          <p:nvPr/>
        </p:nvPicPr>
        <p:blipFill>
          <a:blip r:embed="rId2"/>
          <a:stretch>
            <a:fillRect/>
          </a:stretch>
        </p:blipFill>
        <p:spPr>
          <a:xfrm>
            <a:off x="2679176" y="3766519"/>
            <a:ext cx="6833648" cy="2757925"/>
          </a:xfrm>
          <a:prstGeom prst="rect">
            <a:avLst/>
          </a:prstGeom>
        </p:spPr>
      </p:pic>
    </p:spTree>
    <p:extLst>
      <p:ext uri="{BB962C8B-B14F-4D97-AF65-F5344CB8AC3E}">
        <p14:creationId xmlns:p14="http://schemas.microsoft.com/office/powerpoint/2010/main" val="3913029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Sensor sensitivity</a:t>
            </a:r>
            <a:endParaRPr lang="fr-FR" dirty="0"/>
          </a:p>
        </p:txBody>
      </p:sp>
      <p:grpSp>
        <p:nvGrpSpPr>
          <p:cNvPr id="4" name="Group 3"/>
          <p:cNvGrpSpPr/>
          <p:nvPr/>
        </p:nvGrpSpPr>
        <p:grpSpPr>
          <a:xfrm>
            <a:off x="589280" y="1163341"/>
            <a:ext cx="10154821" cy="4769980"/>
            <a:chOff x="589280" y="1163341"/>
            <a:chExt cx="10154821" cy="4769980"/>
          </a:xfrm>
        </p:grpSpPr>
        <p:grpSp>
          <p:nvGrpSpPr>
            <p:cNvPr id="51" name="Group 50"/>
            <p:cNvGrpSpPr/>
            <p:nvPr/>
          </p:nvGrpSpPr>
          <p:grpSpPr>
            <a:xfrm>
              <a:off x="589280" y="1163341"/>
              <a:ext cx="10154821" cy="4769980"/>
              <a:chOff x="589280" y="1163341"/>
              <a:chExt cx="10154821" cy="4769980"/>
            </a:xfrm>
          </p:grpSpPr>
          <p:cxnSp>
            <p:nvCxnSpPr>
              <p:cNvPr id="14" name="Straight Arrow Connector 13"/>
              <p:cNvCxnSpPr/>
              <p:nvPr/>
            </p:nvCxnSpPr>
            <p:spPr>
              <a:xfrm flipH="1" flipV="1">
                <a:off x="1280160" y="1163341"/>
                <a:ext cx="20320" cy="43230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280160" y="5486400"/>
                <a:ext cx="7569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Freeform 20"/>
              <p:cNvSpPr/>
              <p:nvPr/>
            </p:nvSpPr>
            <p:spPr>
              <a:xfrm>
                <a:off x="1381760" y="2407394"/>
                <a:ext cx="7112000" cy="2707913"/>
              </a:xfrm>
              <a:custGeom>
                <a:avLst/>
                <a:gdLst>
                  <a:gd name="connsiteX0" fmla="*/ 0 w 7112000"/>
                  <a:gd name="connsiteY0" fmla="*/ 2063006 h 2707913"/>
                  <a:gd name="connsiteX1" fmla="*/ 762000 w 7112000"/>
                  <a:gd name="connsiteY1" fmla="*/ 526 h 2707913"/>
                  <a:gd name="connsiteX2" fmla="*/ 1930400 w 7112000"/>
                  <a:gd name="connsiteY2" fmla="*/ 1869966 h 2707913"/>
                  <a:gd name="connsiteX3" fmla="*/ 4592320 w 7112000"/>
                  <a:gd name="connsiteY3" fmla="*/ 2703086 h 2707913"/>
                  <a:gd name="connsiteX4" fmla="*/ 7112000 w 7112000"/>
                  <a:gd name="connsiteY4" fmla="*/ 1534686 h 270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0" h="2707913">
                    <a:moveTo>
                      <a:pt x="0" y="2063006"/>
                    </a:moveTo>
                    <a:cubicBezTo>
                      <a:pt x="220133" y="1047852"/>
                      <a:pt x="440267" y="32699"/>
                      <a:pt x="762000" y="526"/>
                    </a:cubicBezTo>
                    <a:cubicBezTo>
                      <a:pt x="1083733" y="-31647"/>
                      <a:pt x="1292013" y="1419539"/>
                      <a:pt x="1930400" y="1869966"/>
                    </a:cubicBezTo>
                    <a:cubicBezTo>
                      <a:pt x="2568787" y="2320393"/>
                      <a:pt x="3728720" y="2758966"/>
                      <a:pt x="4592320" y="2703086"/>
                    </a:cubicBezTo>
                    <a:cubicBezTo>
                      <a:pt x="5455920" y="2647206"/>
                      <a:pt x="6651413" y="1810699"/>
                      <a:pt x="7112000" y="1534686"/>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reeform 21"/>
              <p:cNvSpPr/>
              <p:nvPr/>
            </p:nvSpPr>
            <p:spPr>
              <a:xfrm>
                <a:off x="2580640" y="1611591"/>
                <a:ext cx="6258560" cy="3741642"/>
              </a:xfrm>
              <a:custGeom>
                <a:avLst/>
                <a:gdLst>
                  <a:gd name="connsiteX0" fmla="*/ 0 w 6258560"/>
                  <a:gd name="connsiteY0" fmla="*/ 3204249 h 3741642"/>
                  <a:gd name="connsiteX1" fmla="*/ 975360 w 6258560"/>
                  <a:gd name="connsiteY1" fmla="*/ 3011209 h 3741642"/>
                  <a:gd name="connsiteX2" fmla="*/ 1574800 w 6258560"/>
                  <a:gd name="connsiteY2" fmla="*/ 257849 h 3741642"/>
                  <a:gd name="connsiteX3" fmla="*/ 2428240 w 6258560"/>
                  <a:gd name="connsiteY3" fmla="*/ 481369 h 3741642"/>
                  <a:gd name="connsiteX4" fmla="*/ 3017520 w 6258560"/>
                  <a:gd name="connsiteY4" fmla="*/ 3468409 h 3741642"/>
                  <a:gd name="connsiteX5" fmla="*/ 5303520 w 6258560"/>
                  <a:gd name="connsiteY5" fmla="*/ 3397289 h 3741642"/>
                  <a:gd name="connsiteX6" fmla="*/ 6258560 w 6258560"/>
                  <a:gd name="connsiteY6" fmla="*/ 1629449 h 374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60" h="3741642">
                    <a:moveTo>
                      <a:pt x="0" y="3204249"/>
                    </a:moveTo>
                    <a:cubicBezTo>
                      <a:pt x="356446" y="3353262"/>
                      <a:pt x="712893" y="3502276"/>
                      <a:pt x="975360" y="3011209"/>
                    </a:cubicBezTo>
                    <a:cubicBezTo>
                      <a:pt x="1237827" y="2520142"/>
                      <a:pt x="1332653" y="679489"/>
                      <a:pt x="1574800" y="257849"/>
                    </a:cubicBezTo>
                    <a:cubicBezTo>
                      <a:pt x="1816947" y="-163791"/>
                      <a:pt x="2187787" y="-53724"/>
                      <a:pt x="2428240" y="481369"/>
                    </a:cubicBezTo>
                    <a:cubicBezTo>
                      <a:pt x="2668693" y="1016462"/>
                      <a:pt x="2538307" y="2982422"/>
                      <a:pt x="3017520" y="3468409"/>
                    </a:cubicBezTo>
                    <a:cubicBezTo>
                      <a:pt x="3496733" y="3954396"/>
                      <a:pt x="4763347" y="3703782"/>
                      <a:pt x="5303520" y="3397289"/>
                    </a:cubicBezTo>
                    <a:cubicBezTo>
                      <a:pt x="5843693" y="3090796"/>
                      <a:pt x="6051973" y="2066329"/>
                      <a:pt x="6258560" y="1629449"/>
                    </a:cubicBezTo>
                  </a:path>
                </a:pathLst>
              </a:cu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reeform 22"/>
              <p:cNvSpPr/>
              <p:nvPr/>
            </p:nvSpPr>
            <p:spPr>
              <a:xfrm>
                <a:off x="3627120" y="1827306"/>
                <a:ext cx="4663440" cy="3364454"/>
              </a:xfrm>
              <a:custGeom>
                <a:avLst/>
                <a:gdLst>
                  <a:gd name="connsiteX0" fmla="*/ 0 w 4663440"/>
                  <a:gd name="connsiteY0" fmla="*/ 3364454 h 3364454"/>
                  <a:gd name="connsiteX1" fmla="*/ 1412240 w 4663440"/>
                  <a:gd name="connsiteY1" fmla="*/ 2328134 h 3364454"/>
                  <a:gd name="connsiteX2" fmla="*/ 2387600 w 4663440"/>
                  <a:gd name="connsiteY2" fmla="*/ 285974 h 3364454"/>
                  <a:gd name="connsiteX3" fmla="*/ 2905760 w 4663440"/>
                  <a:gd name="connsiteY3" fmla="*/ 275814 h 3364454"/>
                  <a:gd name="connsiteX4" fmla="*/ 3495040 w 4663440"/>
                  <a:gd name="connsiteY4" fmla="*/ 2714214 h 3364454"/>
                  <a:gd name="connsiteX5" fmla="*/ 3911600 w 4663440"/>
                  <a:gd name="connsiteY5" fmla="*/ 3181574 h 3364454"/>
                  <a:gd name="connsiteX6" fmla="*/ 4663440 w 4663440"/>
                  <a:gd name="connsiteY6" fmla="*/ 2358614 h 3364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3440" h="3364454">
                    <a:moveTo>
                      <a:pt x="0" y="3364454"/>
                    </a:moveTo>
                    <a:cubicBezTo>
                      <a:pt x="507153" y="3102834"/>
                      <a:pt x="1014307" y="2841214"/>
                      <a:pt x="1412240" y="2328134"/>
                    </a:cubicBezTo>
                    <a:cubicBezTo>
                      <a:pt x="1810173" y="1815054"/>
                      <a:pt x="2138680" y="628027"/>
                      <a:pt x="2387600" y="285974"/>
                    </a:cubicBezTo>
                    <a:cubicBezTo>
                      <a:pt x="2636520" y="-56079"/>
                      <a:pt x="2721187" y="-128893"/>
                      <a:pt x="2905760" y="275814"/>
                    </a:cubicBezTo>
                    <a:cubicBezTo>
                      <a:pt x="3090333" y="680521"/>
                      <a:pt x="3327400" y="2229921"/>
                      <a:pt x="3495040" y="2714214"/>
                    </a:cubicBezTo>
                    <a:cubicBezTo>
                      <a:pt x="3662680" y="3198507"/>
                      <a:pt x="3716867" y="3240841"/>
                      <a:pt x="3911600" y="3181574"/>
                    </a:cubicBezTo>
                    <a:cubicBezTo>
                      <a:pt x="4106333" y="3122307"/>
                      <a:pt x="4485640" y="2580441"/>
                      <a:pt x="4663440" y="235861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p:cNvSpPr txBox="1"/>
              <p:nvPr/>
            </p:nvSpPr>
            <p:spPr>
              <a:xfrm>
                <a:off x="8072021" y="2036301"/>
                <a:ext cx="2672080" cy="1003853"/>
              </a:xfrm>
              <a:prstGeom prst="rect">
                <a:avLst/>
              </a:prstGeom>
              <a:noFill/>
            </p:spPr>
            <p:txBody>
              <a:bodyPr wrap="square" lIns="91440" tIns="45720" rIns="91440" rtlCol="0" anchor="t">
                <a:noAutofit/>
              </a:bodyPr>
              <a:lstStyle/>
              <a:p>
                <a:r>
                  <a:rPr lang="en-GB" dirty="0" smtClean="0">
                    <a:solidFill>
                      <a:srgbClr val="0000FF"/>
                    </a:solidFill>
                  </a:rPr>
                  <a:t>Sensitivity of blue cells</a:t>
                </a:r>
              </a:p>
              <a:p>
                <a:r>
                  <a:rPr lang="en-GB" dirty="0">
                    <a:solidFill>
                      <a:srgbClr val="00FF00"/>
                    </a:solidFill>
                  </a:rPr>
                  <a:t>Sensitivity of </a:t>
                </a:r>
                <a:r>
                  <a:rPr lang="en-GB" dirty="0" smtClean="0">
                    <a:solidFill>
                      <a:srgbClr val="00FF00"/>
                    </a:solidFill>
                  </a:rPr>
                  <a:t>green cells</a:t>
                </a:r>
              </a:p>
              <a:p>
                <a:r>
                  <a:rPr lang="en-GB" dirty="0">
                    <a:solidFill>
                      <a:srgbClr val="FF0000"/>
                    </a:solidFill>
                  </a:rPr>
                  <a:t>Sensitivity of </a:t>
                </a:r>
                <a:r>
                  <a:rPr lang="en-GB" dirty="0" smtClean="0">
                    <a:solidFill>
                      <a:srgbClr val="FF0000"/>
                    </a:solidFill>
                  </a:rPr>
                  <a:t>red </a:t>
                </a:r>
                <a:r>
                  <a:rPr lang="en-GB" dirty="0">
                    <a:solidFill>
                      <a:srgbClr val="FF0000"/>
                    </a:solidFill>
                  </a:rPr>
                  <a:t>cells </a:t>
                </a:r>
                <a:endParaRPr lang="fr-FR" dirty="0">
                  <a:solidFill>
                    <a:srgbClr val="FF0000"/>
                  </a:solidFill>
                </a:endParaRPr>
              </a:p>
              <a:p>
                <a:r>
                  <a:rPr lang="en-GB" sz="2200" dirty="0" smtClean="0"/>
                  <a:t> </a:t>
                </a:r>
                <a:endParaRPr lang="fr-FR" sz="2200" dirty="0"/>
              </a:p>
              <a:p>
                <a:r>
                  <a:rPr lang="en-GB" sz="2200" dirty="0" smtClean="0">
                    <a:solidFill>
                      <a:schemeClr val="tx1"/>
                    </a:solidFill>
                  </a:rPr>
                  <a:t> </a:t>
                </a:r>
                <a:endParaRPr lang="fr-FR" sz="2200" dirty="0" err="1" smtClean="0">
                  <a:solidFill>
                    <a:schemeClr val="tx1"/>
                  </a:solidFill>
                </a:endParaRPr>
              </a:p>
            </p:txBody>
          </p:sp>
          <p:cxnSp>
            <p:nvCxnSpPr>
              <p:cNvPr id="27" name="Straight Connector 26"/>
              <p:cNvCxnSpPr/>
              <p:nvPr/>
            </p:nvCxnSpPr>
            <p:spPr>
              <a:xfrm>
                <a:off x="7274461" y="2297201"/>
                <a:ext cx="558800" cy="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269381" y="2538228"/>
                <a:ext cx="563880" cy="0"/>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269381" y="2779711"/>
                <a:ext cx="543560" cy="35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280" y="2714523"/>
                <a:ext cx="609600" cy="1590019"/>
              </a:xfrm>
              <a:prstGeom prst="rect">
                <a:avLst/>
              </a:prstGeom>
              <a:noFill/>
            </p:spPr>
            <p:txBody>
              <a:bodyPr vert="vert270" wrap="square" lIns="91440" tIns="45720" rIns="91440" rtlCol="0" anchor="ctr">
                <a:noAutofit/>
              </a:bodyPr>
              <a:lstStyle/>
              <a:p>
                <a:pPr algn="ctr"/>
                <a:r>
                  <a:rPr lang="en-GB" sz="2200" dirty="0" smtClean="0">
                    <a:solidFill>
                      <a:schemeClr val="tx1"/>
                    </a:solidFill>
                  </a:rPr>
                  <a:t>Sensitivity</a:t>
                </a:r>
                <a:endParaRPr lang="fr-FR" sz="2200" dirty="0" err="1" smtClean="0">
                  <a:solidFill>
                    <a:schemeClr val="tx1"/>
                  </a:solidFill>
                </a:endParaRPr>
              </a:p>
            </p:txBody>
          </p:sp>
          <p:sp>
            <p:nvSpPr>
              <p:cNvPr id="31" name="TextBox 30"/>
              <p:cNvSpPr txBox="1"/>
              <p:nvPr/>
            </p:nvSpPr>
            <p:spPr>
              <a:xfrm>
                <a:off x="3627120" y="5595805"/>
                <a:ext cx="2550160" cy="337516"/>
              </a:xfrm>
              <a:prstGeom prst="rect">
                <a:avLst/>
              </a:prstGeom>
              <a:noFill/>
            </p:spPr>
            <p:txBody>
              <a:bodyPr wrap="none" lIns="91440" tIns="45720" rIns="91440" rtlCol="0" anchor="ctr">
                <a:noAutofit/>
              </a:bodyPr>
              <a:lstStyle/>
              <a:p>
                <a:pPr algn="ctr"/>
                <a:r>
                  <a:rPr lang="en-GB" sz="2200" dirty="0" smtClean="0">
                    <a:solidFill>
                      <a:schemeClr val="tx1"/>
                    </a:solidFill>
                  </a:rPr>
                  <a:t>Wavelength (nm)</a:t>
                </a:r>
                <a:endParaRPr lang="fr-FR" sz="2200" dirty="0" err="1" smtClean="0">
                  <a:solidFill>
                    <a:schemeClr val="tx1"/>
                  </a:solidFill>
                </a:endParaRPr>
              </a:p>
            </p:txBody>
          </p:sp>
        </p:grpSp>
        <p:sp>
          <p:nvSpPr>
            <p:cNvPr id="3" name="Rectangle 2"/>
            <p:cNvSpPr/>
            <p:nvPr/>
          </p:nvSpPr>
          <p:spPr>
            <a:xfrm>
              <a:off x="7448365" y="3000652"/>
              <a:ext cx="2077375" cy="225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777903907"/>
      </p:ext>
    </p:extLst>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p:cNvCxnSpPr/>
          <p:nvPr/>
        </p:nvCxnSpPr>
        <p:spPr>
          <a:xfrm flipH="1">
            <a:off x="5264101" y="3068143"/>
            <a:ext cx="902574" cy="5161"/>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52" name="Rectangle 51"/>
          <p:cNvSpPr/>
          <p:nvPr/>
        </p:nvSpPr>
        <p:spPr>
          <a:xfrm>
            <a:off x="5889434" y="2015533"/>
            <a:ext cx="5459089" cy="1990281"/>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ISP</a:t>
            </a:r>
            <a:endParaRPr lang="en-US" dirty="0"/>
          </a:p>
        </p:txBody>
      </p:sp>
      <p:sp>
        <p:nvSpPr>
          <p:cNvPr id="53" name="Rectangle 52"/>
          <p:cNvSpPr/>
          <p:nvPr/>
        </p:nvSpPr>
        <p:spPr>
          <a:xfrm>
            <a:off x="6166675" y="2387539"/>
            <a:ext cx="1591490" cy="1361208"/>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sp>
        <p:nvSpPr>
          <p:cNvPr id="54" name="Rectangle 53"/>
          <p:cNvSpPr/>
          <p:nvPr/>
        </p:nvSpPr>
        <p:spPr>
          <a:xfrm>
            <a:off x="9881671" y="2234878"/>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Graph</a:t>
            </a:r>
            <a:endParaRPr lang="en-US" dirty="0">
              <a:solidFill>
                <a:schemeClr val="tx1"/>
              </a:solidFill>
            </a:endParaRPr>
          </a:p>
        </p:txBody>
      </p:sp>
      <p:sp>
        <p:nvSpPr>
          <p:cNvPr id="55" name="Rectangle 54"/>
          <p:cNvSpPr/>
          <p:nvPr/>
        </p:nvSpPr>
        <p:spPr>
          <a:xfrm>
            <a:off x="9881671" y="3169883"/>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IPU Kernels</a:t>
            </a:r>
            <a:endParaRPr lang="en-US" dirty="0">
              <a:solidFill>
                <a:schemeClr val="tx1"/>
              </a:solidFill>
            </a:endParaRPr>
          </a:p>
        </p:txBody>
      </p:sp>
      <p:sp>
        <p:nvSpPr>
          <p:cNvPr id="56" name="Rectangle 55"/>
          <p:cNvSpPr/>
          <p:nvPr/>
        </p:nvSpPr>
        <p:spPr>
          <a:xfrm>
            <a:off x="8154057" y="3169883"/>
            <a:ext cx="1331721" cy="731524"/>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IPU Compiler</a:t>
            </a:r>
            <a:endParaRPr lang="en-US" dirty="0">
              <a:solidFill>
                <a:schemeClr val="tx1"/>
              </a:solidFill>
            </a:endParaRPr>
          </a:p>
        </p:txBody>
      </p:sp>
      <p:sp>
        <p:nvSpPr>
          <p:cNvPr id="57" name="Rectangle 56"/>
          <p:cNvSpPr/>
          <p:nvPr/>
        </p:nvSpPr>
        <p:spPr>
          <a:xfrm>
            <a:off x="8154057" y="2234878"/>
            <a:ext cx="1331721" cy="731524"/>
          </a:xfrm>
          <a:prstGeom prst="rect">
            <a:avLst/>
          </a:prstGeom>
          <a:noFill/>
          <a:ln w="63500">
            <a:solidFill>
              <a:srgbClr val="3889C9"/>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GDT</a:t>
            </a:r>
            <a:r>
              <a:rPr lang="en-US" dirty="0" smtClean="0">
                <a:solidFill>
                  <a:schemeClr val="bg1"/>
                </a:solidFill>
              </a:rPr>
              <a:t> </a:t>
            </a:r>
            <a:r>
              <a:rPr lang="en-US" dirty="0" smtClean="0">
                <a:solidFill>
                  <a:schemeClr val="tx1"/>
                </a:solidFill>
              </a:rPr>
              <a:t>Compiler</a:t>
            </a:r>
            <a:endParaRPr lang="en-US" dirty="0">
              <a:solidFill>
                <a:schemeClr val="tx1"/>
              </a:solidFill>
            </a:endParaRPr>
          </a:p>
        </p:txBody>
      </p:sp>
      <p:cxnSp>
        <p:nvCxnSpPr>
          <p:cNvPr id="58" name="Straight Arrow Connector 57"/>
          <p:cNvCxnSpPr>
            <a:stCxn id="54" idx="1"/>
            <a:endCxn id="57" idx="3"/>
          </p:cNvCxnSpPr>
          <p:nvPr/>
        </p:nvCxnSpPr>
        <p:spPr>
          <a:xfrm flipH="1">
            <a:off x="9485778" y="2600640"/>
            <a:ext cx="395893"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p:cNvCxnSpPr>
            <a:stCxn id="55" idx="1"/>
            <a:endCxn id="56" idx="3"/>
          </p:cNvCxnSpPr>
          <p:nvPr/>
        </p:nvCxnSpPr>
        <p:spPr>
          <a:xfrm flipH="1">
            <a:off x="9485778" y="3535645"/>
            <a:ext cx="395893"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endCxn id="53" idx="3"/>
          </p:cNvCxnSpPr>
          <p:nvPr/>
        </p:nvCxnSpPr>
        <p:spPr>
          <a:xfrm flipH="1">
            <a:off x="7758165" y="2447980"/>
            <a:ext cx="395893" cy="62016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stCxn id="56" idx="1"/>
            <a:endCxn id="53" idx="3"/>
          </p:cNvCxnSpPr>
          <p:nvPr/>
        </p:nvCxnSpPr>
        <p:spPr>
          <a:xfrm flipH="1" flipV="1">
            <a:off x="7758165" y="3068143"/>
            <a:ext cx="395892" cy="467502"/>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4" name="TextBox 23"/>
          <p:cNvSpPr txBox="1"/>
          <p:nvPr/>
        </p:nvSpPr>
        <p:spPr>
          <a:xfrm>
            <a:off x="6838857" y="984067"/>
            <a:ext cx="3962119" cy="729342"/>
          </a:xfrm>
          <a:prstGeom prst="rect">
            <a:avLst/>
          </a:prstGeom>
          <a:noFill/>
        </p:spPr>
        <p:txBody>
          <a:bodyPr wrap="square" lIns="91440" tIns="45720" rIns="91440" rtlCol="0" anchor="t">
            <a:noAutofit/>
          </a:bodyPr>
          <a:lstStyle/>
          <a:p>
            <a:pPr algn="ctr"/>
            <a:r>
              <a:rPr lang="en-US" sz="2200" dirty="0" smtClean="0">
                <a:solidFill>
                  <a:srgbClr val="0070C0"/>
                </a:solidFill>
              </a:rPr>
              <a:t>Graph compiled via GDT compiler -&gt; .h and .c output</a:t>
            </a:r>
          </a:p>
        </p:txBody>
      </p:sp>
      <p:sp>
        <p:nvSpPr>
          <p:cNvPr id="25" name="Rectangle 24"/>
          <p:cNvSpPr/>
          <p:nvPr/>
        </p:nvSpPr>
        <p:spPr>
          <a:xfrm>
            <a:off x="647700" y="1334815"/>
            <a:ext cx="4980214" cy="487004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en-US" dirty="0" smtClean="0"/>
              <a:t>ARM Application for Linux or Standalone</a:t>
            </a:r>
            <a:endParaRPr lang="en-US" dirty="0"/>
          </a:p>
        </p:txBody>
      </p:sp>
      <p:sp>
        <p:nvSpPr>
          <p:cNvPr id="26" name="Rectangle 25"/>
          <p:cNvSpPr/>
          <p:nvPr/>
        </p:nvSpPr>
        <p:spPr>
          <a:xfrm>
            <a:off x="3094479" y="2520507"/>
            <a:ext cx="2169622" cy="1105593"/>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ARM Code</a:t>
            </a:r>
          </a:p>
          <a:p>
            <a:pPr algn="ctr"/>
            <a:r>
              <a:rPr lang="en-US" dirty="0">
                <a:solidFill>
                  <a:schemeClr val="tx1"/>
                </a:solidFill>
              </a:rPr>
              <a:t>m</a:t>
            </a:r>
            <a:r>
              <a:rPr lang="en-US" dirty="0" smtClean="0">
                <a:solidFill>
                  <a:schemeClr val="tx1"/>
                </a:solidFill>
              </a:rPr>
              <a:t>ain()</a:t>
            </a:r>
            <a:endParaRPr lang="en-US" dirty="0">
              <a:solidFill>
                <a:schemeClr val="tx1"/>
              </a:solidFill>
            </a:endParaRPr>
          </a:p>
        </p:txBody>
      </p:sp>
      <p:sp>
        <p:nvSpPr>
          <p:cNvPr id="27" name="Rectangle 26"/>
          <p:cNvSpPr/>
          <p:nvPr/>
        </p:nvSpPr>
        <p:spPr>
          <a:xfrm>
            <a:off x="3094479" y="1707133"/>
            <a:ext cx="2169622" cy="731524"/>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ISP libraries</a:t>
            </a:r>
            <a:endParaRPr lang="en-US" dirty="0">
              <a:solidFill>
                <a:schemeClr val="tx1"/>
              </a:solidFill>
            </a:endParaRPr>
          </a:p>
        </p:txBody>
      </p:sp>
      <p:sp>
        <p:nvSpPr>
          <p:cNvPr id="28" name="Rectangle 27"/>
          <p:cNvSpPr/>
          <p:nvPr/>
        </p:nvSpPr>
        <p:spPr>
          <a:xfrm>
            <a:off x="838199" y="3086915"/>
            <a:ext cx="1624751" cy="1361208"/>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Compiler (AARCH64 – Linux, SA)</a:t>
            </a:r>
            <a:endParaRPr lang="en-US" dirty="0">
              <a:solidFill>
                <a:schemeClr val="tx1"/>
              </a:solidFill>
            </a:endParaRPr>
          </a:p>
        </p:txBody>
      </p:sp>
      <p:cxnSp>
        <p:nvCxnSpPr>
          <p:cNvPr id="29" name="Straight Arrow Connector 28"/>
          <p:cNvCxnSpPr>
            <a:endCxn id="28" idx="3"/>
          </p:cNvCxnSpPr>
          <p:nvPr/>
        </p:nvCxnSpPr>
        <p:spPr>
          <a:xfrm flipH="1">
            <a:off x="2462950" y="3073304"/>
            <a:ext cx="1073537" cy="694215"/>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sp>
        <p:nvSpPr>
          <p:cNvPr id="30" name="Rectangle 29"/>
          <p:cNvSpPr/>
          <p:nvPr/>
        </p:nvSpPr>
        <p:spPr>
          <a:xfrm>
            <a:off x="838199" y="4734723"/>
            <a:ext cx="1624751" cy="723207"/>
          </a:xfrm>
          <a:prstGeom prst="rect">
            <a:avLst/>
          </a:prstGeom>
          <a:solidFill>
            <a:schemeClr val="tx2">
              <a:lumMod val="40000"/>
              <a:lumOff val="60000"/>
            </a:schemeClr>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solidFill>
                  <a:schemeClr val="tx1"/>
                </a:solidFill>
              </a:rPr>
              <a:t>Final APP</a:t>
            </a:r>
            <a:endParaRPr lang="en-US" dirty="0">
              <a:solidFill>
                <a:schemeClr val="tx1"/>
              </a:solidFill>
            </a:endParaRPr>
          </a:p>
        </p:txBody>
      </p:sp>
      <p:cxnSp>
        <p:nvCxnSpPr>
          <p:cNvPr id="31" name="Straight Arrow Connector 30"/>
          <p:cNvCxnSpPr>
            <a:stCxn id="28" idx="2"/>
            <a:endCxn id="30" idx="0"/>
          </p:cNvCxnSpPr>
          <p:nvPr/>
        </p:nvCxnSpPr>
        <p:spPr>
          <a:xfrm>
            <a:off x="1650575" y="4448123"/>
            <a:ext cx="0" cy="286600"/>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cxnSp>
        <p:nvCxnSpPr>
          <p:cNvPr id="32" name="Straight Arrow Connector 31"/>
          <p:cNvCxnSpPr>
            <a:endCxn id="28" idx="3"/>
          </p:cNvCxnSpPr>
          <p:nvPr/>
        </p:nvCxnSpPr>
        <p:spPr>
          <a:xfrm flipH="1">
            <a:off x="2462950" y="2072895"/>
            <a:ext cx="1073537" cy="1694624"/>
          </a:xfrm>
          <a:prstGeom prst="straightConnector1">
            <a:avLst/>
          </a:prstGeom>
          <a:ln>
            <a:solidFill>
              <a:schemeClr val="tx1"/>
            </a:solidFill>
            <a:tailEnd type="triangle"/>
          </a:ln>
          <a:effectLst/>
        </p:spPr>
        <p:style>
          <a:lnRef idx="1">
            <a:schemeClr val="accent3"/>
          </a:lnRef>
          <a:fillRef idx="0">
            <a:schemeClr val="accent3"/>
          </a:fillRef>
          <a:effectRef idx="0">
            <a:schemeClr val="accent3"/>
          </a:effectRef>
          <a:fontRef idx="minor">
            <a:schemeClr val="tx1"/>
          </a:fontRef>
        </p:style>
      </p:cxnSp>
      <p:sp>
        <p:nvSpPr>
          <p:cNvPr id="33" name="Rectangle 32"/>
          <p:cNvSpPr/>
          <p:nvPr/>
        </p:nvSpPr>
        <p:spPr>
          <a:xfrm>
            <a:off x="3094479" y="4494212"/>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Device drivers</a:t>
            </a:r>
            <a:endParaRPr lang="en-US" dirty="0">
              <a:solidFill>
                <a:schemeClr val="tx1"/>
              </a:solidFill>
            </a:endParaRPr>
          </a:p>
        </p:txBody>
      </p:sp>
      <p:sp>
        <p:nvSpPr>
          <p:cNvPr id="34" name="Rectangle 33"/>
          <p:cNvSpPr/>
          <p:nvPr/>
        </p:nvSpPr>
        <p:spPr>
          <a:xfrm>
            <a:off x="3094479" y="3684191"/>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Support libraries</a:t>
            </a:r>
            <a:endParaRPr lang="en-US" dirty="0">
              <a:solidFill>
                <a:schemeClr val="tx1"/>
              </a:solidFill>
            </a:endParaRPr>
          </a:p>
        </p:txBody>
      </p:sp>
      <p:cxnSp>
        <p:nvCxnSpPr>
          <p:cNvPr id="35" name="Straight Arrow Connector 34"/>
          <p:cNvCxnSpPr>
            <a:stCxn id="33" idx="1"/>
          </p:cNvCxnSpPr>
          <p:nvPr/>
        </p:nvCxnSpPr>
        <p:spPr>
          <a:xfrm flipH="1" flipV="1">
            <a:off x="2042919" y="3750798"/>
            <a:ext cx="1051560" cy="1109176"/>
          </a:xfrm>
          <a:prstGeom prst="straightConnector1">
            <a:avLst/>
          </a:prstGeom>
          <a:solidFill>
            <a:schemeClr val="bg1"/>
          </a:solidFill>
          <a:ln>
            <a:noFill/>
            <a:tailEnd type="triangle"/>
          </a:ln>
        </p:spPr>
        <p:style>
          <a:lnRef idx="1">
            <a:schemeClr val="dk1"/>
          </a:lnRef>
          <a:fillRef idx="2">
            <a:schemeClr val="dk1"/>
          </a:fillRef>
          <a:effectRef idx="1">
            <a:schemeClr val="dk1"/>
          </a:effectRef>
          <a:fontRef idx="minor">
            <a:schemeClr val="dk1"/>
          </a:fontRef>
        </p:style>
      </p:cxnSp>
      <p:sp>
        <p:nvSpPr>
          <p:cNvPr id="36" name="Rectangle 35"/>
          <p:cNvSpPr/>
          <p:nvPr/>
        </p:nvSpPr>
        <p:spPr>
          <a:xfrm>
            <a:off x="3094479" y="5304233"/>
            <a:ext cx="2169622" cy="731524"/>
          </a:xfrm>
          <a:prstGeom prst="rect">
            <a:avLst/>
          </a:prstGeom>
          <a:solidFill>
            <a:srgbClr val="E2E2E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3</a:t>
            </a:r>
            <a:r>
              <a:rPr lang="en-US" baseline="30000" dirty="0" smtClean="0">
                <a:solidFill>
                  <a:schemeClr val="tx1"/>
                </a:solidFill>
              </a:rPr>
              <a:t>rd</a:t>
            </a:r>
            <a:r>
              <a:rPr lang="en-US" dirty="0" smtClean="0">
                <a:solidFill>
                  <a:schemeClr val="tx1"/>
                </a:solidFill>
              </a:rPr>
              <a:t> party libraries</a:t>
            </a:r>
            <a:endParaRPr lang="en-US" dirty="0">
              <a:solidFill>
                <a:schemeClr val="tx1"/>
              </a:solidFill>
            </a:endParaRPr>
          </a:p>
        </p:txBody>
      </p:sp>
      <p:cxnSp>
        <p:nvCxnSpPr>
          <p:cNvPr id="37" name="Straight Arrow Connector 36"/>
          <p:cNvCxnSpPr>
            <a:stCxn id="36" idx="1"/>
          </p:cNvCxnSpPr>
          <p:nvPr/>
        </p:nvCxnSpPr>
        <p:spPr>
          <a:xfrm flipH="1" flipV="1">
            <a:off x="2042919" y="3750798"/>
            <a:ext cx="1051560" cy="1919197"/>
          </a:xfrm>
          <a:prstGeom prst="straightConnector1">
            <a:avLst/>
          </a:prstGeom>
          <a:solidFill>
            <a:schemeClr val="bg1"/>
          </a:solidFill>
          <a:ln>
            <a:noFill/>
            <a:tailEnd type="triangle"/>
          </a:ln>
        </p:spPr>
        <p:style>
          <a:lnRef idx="1">
            <a:schemeClr val="dk1"/>
          </a:lnRef>
          <a:fillRef idx="2">
            <a:schemeClr val="dk1"/>
          </a:fillRef>
          <a:effectRef idx="1">
            <a:schemeClr val="dk1"/>
          </a:effectRef>
          <a:fontRef idx="minor">
            <a:schemeClr val="dk1"/>
          </a:fontRef>
        </p:style>
      </p:cxnSp>
      <p:cxnSp>
        <p:nvCxnSpPr>
          <p:cNvPr id="38" name="Straight Arrow Connector 37"/>
          <p:cNvCxnSpPr>
            <a:stCxn id="34" idx="1"/>
          </p:cNvCxnSpPr>
          <p:nvPr/>
        </p:nvCxnSpPr>
        <p:spPr>
          <a:xfrm flipH="1" flipV="1">
            <a:off x="2462950" y="3767520"/>
            <a:ext cx="631529" cy="282433"/>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39" name="Straight Arrow Connector 38"/>
          <p:cNvCxnSpPr>
            <a:stCxn id="33" idx="1"/>
          </p:cNvCxnSpPr>
          <p:nvPr/>
        </p:nvCxnSpPr>
        <p:spPr>
          <a:xfrm flipH="1" flipV="1">
            <a:off x="2462950" y="3767519"/>
            <a:ext cx="631529" cy="1092455"/>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40" name="Straight Arrow Connector 39"/>
          <p:cNvCxnSpPr>
            <a:stCxn id="36" idx="1"/>
          </p:cNvCxnSpPr>
          <p:nvPr/>
        </p:nvCxnSpPr>
        <p:spPr>
          <a:xfrm flipH="1" flipV="1">
            <a:off x="2462950" y="3767519"/>
            <a:ext cx="631529" cy="1902476"/>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sp>
        <p:nvSpPr>
          <p:cNvPr id="43" name="Title 2"/>
          <p:cNvSpPr>
            <a:spLocks noGrp="1"/>
          </p:cNvSpPr>
          <p:nvPr>
            <p:ph type="title"/>
          </p:nvPr>
        </p:nvSpPr>
        <p:spPr/>
        <p:txBody>
          <a:bodyPr/>
          <a:lstStyle/>
          <a:p>
            <a:r>
              <a:rPr lang="en-GB" dirty="0"/>
              <a:t>ISP graph</a:t>
            </a:r>
            <a:endParaRPr lang="fr-FR" dirty="0"/>
          </a:p>
        </p:txBody>
      </p:sp>
    </p:spTree>
    <p:extLst>
      <p:ext uri="{BB962C8B-B14F-4D97-AF65-F5344CB8AC3E}">
        <p14:creationId xmlns:p14="http://schemas.microsoft.com/office/powerpoint/2010/main" val="4102527688"/>
      </p:ext>
    </p:extLst>
  </p:cSld>
  <p:clrMapOvr>
    <a:masterClrMapping/>
  </p:clrMapOvr>
  <p:transition>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Graph</a:t>
            </a:r>
            <a:endParaRPr lang="en-GB" dirty="0"/>
          </a:p>
        </p:txBody>
      </p:sp>
      <p:pic>
        <p:nvPicPr>
          <p:cNvPr id="4" name="Picture 3"/>
          <p:cNvPicPr>
            <a:picLocks noChangeAspect="1"/>
          </p:cNvPicPr>
          <p:nvPr/>
        </p:nvPicPr>
        <p:blipFill>
          <a:blip r:embed="rId2"/>
          <a:stretch>
            <a:fillRect/>
          </a:stretch>
        </p:blipFill>
        <p:spPr>
          <a:xfrm>
            <a:off x="3472711" y="934763"/>
            <a:ext cx="5316646" cy="5226278"/>
          </a:xfrm>
          <a:prstGeom prst="rect">
            <a:avLst/>
          </a:prstGeom>
        </p:spPr>
      </p:pic>
    </p:spTree>
    <p:extLst>
      <p:ext uri="{BB962C8B-B14F-4D97-AF65-F5344CB8AC3E}">
        <p14:creationId xmlns:p14="http://schemas.microsoft.com/office/powerpoint/2010/main" val="2880199663"/>
      </p:ext>
    </p:extLst>
  </p:cSld>
  <p:clrMapOvr>
    <a:masterClrMapping/>
  </p:clrMapOvr>
  <p:transition>
    <p:fad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API</a:t>
            </a:r>
            <a:endParaRPr lang="fr-FR" dirty="0"/>
          </a:p>
        </p:txBody>
      </p:sp>
      <p:sp>
        <p:nvSpPr>
          <p:cNvPr id="3" name="Text Placeholder 2"/>
          <p:cNvSpPr>
            <a:spLocks noGrp="1"/>
          </p:cNvSpPr>
          <p:nvPr>
            <p:ph type="body" sz="quarter" idx="10"/>
          </p:nvPr>
        </p:nvSpPr>
        <p:spPr>
          <a:xfrm>
            <a:off x="299523" y="1019916"/>
            <a:ext cx="11663021" cy="5063643"/>
          </a:xfrm>
        </p:spPr>
        <p:txBody>
          <a:bodyPr>
            <a:normAutofit/>
          </a:bodyPr>
          <a:lstStyle/>
          <a:p>
            <a:r>
              <a:rPr lang="en-US" dirty="0" smtClean="0"/>
              <a:t>Allocation DRAM buffers for </a:t>
            </a:r>
            <a:r>
              <a:rPr lang="en-US" dirty="0" err="1" smtClean="0"/>
              <a:t>FastDMA</a:t>
            </a:r>
            <a:r>
              <a:rPr lang="en-US" dirty="0" smtClean="0"/>
              <a:t>  transfer</a:t>
            </a:r>
          </a:p>
          <a:p>
            <a:r>
              <a:rPr lang="en-US" dirty="0" err="1" smtClean="0"/>
              <a:t>Initialise</a:t>
            </a:r>
            <a:r>
              <a:rPr lang="en-US" dirty="0" smtClean="0"/>
              <a:t> camera</a:t>
            </a:r>
          </a:p>
          <a:p>
            <a:r>
              <a:rPr lang="en-US" dirty="0" smtClean="0"/>
              <a:t>Start ISP sequencer</a:t>
            </a:r>
          </a:p>
          <a:p>
            <a:r>
              <a:rPr lang="en-US" dirty="0" smtClean="0"/>
              <a:t>Get the output frames of the ISP (for APEX processing, display,…)</a:t>
            </a:r>
          </a:p>
          <a:p>
            <a:r>
              <a:rPr lang="en-US" dirty="0" smtClean="0"/>
              <a:t>Stop ISP sequencer</a:t>
            </a:r>
          </a:p>
          <a:p>
            <a:r>
              <a:rPr lang="en-US" dirty="0" smtClean="0"/>
              <a:t>Read/Write ISP registers</a:t>
            </a:r>
          </a:p>
        </p:txBody>
      </p:sp>
    </p:spTree>
    <p:extLst>
      <p:ext uri="{BB962C8B-B14F-4D97-AF65-F5344CB8AC3E}">
        <p14:creationId xmlns:p14="http://schemas.microsoft.com/office/powerpoint/2010/main" val="2134621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API: Initialisation (main.cpp)</a:t>
            </a:r>
            <a:endParaRPr lang="fr-FR" dirty="0"/>
          </a:p>
        </p:txBody>
      </p:sp>
      <p:sp>
        <p:nvSpPr>
          <p:cNvPr id="3" name="Text Placeholder 2"/>
          <p:cNvSpPr>
            <a:spLocks noGrp="1"/>
          </p:cNvSpPr>
          <p:nvPr>
            <p:ph type="body" sz="quarter" idx="10"/>
          </p:nvPr>
        </p:nvSpPr>
        <p:spPr>
          <a:xfrm>
            <a:off x="299523" y="1019916"/>
            <a:ext cx="11663021" cy="5063643"/>
          </a:xfrm>
        </p:spPr>
        <p:txBody>
          <a:bodyPr>
            <a:normAutofit/>
          </a:bodyPr>
          <a:lstStyle/>
          <a:p>
            <a:pPr marL="0" indent="0">
              <a:buNone/>
            </a:pPr>
            <a:r>
              <a:rPr lang="en-US" sz="1800" dirty="0" smtClean="0"/>
              <a:t>	// </a:t>
            </a:r>
            <a:r>
              <a:rPr lang="en-US" sz="1800" dirty="0"/>
              <a:t>*** Initialize SDI ***</a:t>
            </a:r>
          </a:p>
          <a:p>
            <a:pPr marL="0" indent="0">
              <a:buNone/>
            </a:pPr>
            <a:r>
              <a:rPr lang="en-US" sz="1800" dirty="0" err="1" smtClean="0"/>
              <a:t>lRes</a:t>
            </a:r>
            <a:r>
              <a:rPr lang="en-US" sz="1800" dirty="0" smtClean="0"/>
              <a:t> </a:t>
            </a:r>
            <a:r>
              <a:rPr lang="en-US" sz="1800" dirty="0"/>
              <a:t>= </a:t>
            </a:r>
            <a:r>
              <a:rPr lang="en-US" sz="1800" dirty="0" err="1"/>
              <a:t>sdi</a:t>
            </a:r>
            <a:r>
              <a:rPr lang="en-US" sz="1800" dirty="0"/>
              <a:t>::Initialize(0); </a:t>
            </a:r>
          </a:p>
          <a:p>
            <a:pPr marL="0" indent="0">
              <a:buNone/>
            </a:pPr>
            <a:r>
              <a:rPr lang="en-US" sz="1800" dirty="0"/>
              <a:t>  </a:t>
            </a:r>
          </a:p>
          <a:p>
            <a:pPr marL="0" indent="0">
              <a:buNone/>
            </a:pPr>
            <a:r>
              <a:rPr lang="en-US" sz="1800" dirty="0" smtClean="0"/>
              <a:t>	// </a:t>
            </a:r>
            <a:r>
              <a:rPr lang="en-US" sz="1800" dirty="0"/>
              <a:t>*** create grabber ***</a:t>
            </a:r>
          </a:p>
          <a:p>
            <a:pPr marL="0" indent="0">
              <a:buNone/>
            </a:pPr>
            <a:r>
              <a:rPr lang="en-US" sz="1800" dirty="0" err="1" smtClean="0"/>
              <a:t>sdi_grabber</a:t>
            </a:r>
            <a:r>
              <a:rPr lang="en-US" sz="1800" dirty="0" smtClean="0"/>
              <a:t> </a:t>
            </a:r>
            <a:r>
              <a:rPr lang="en-US" sz="1800" dirty="0"/>
              <a:t>*</a:t>
            </a:r>
            <a:r>
              <a:rPr lang="en-US" sz="1800" dirty="0" err="1"/>
              <a:t>lpGrabber</a:t>
            </a:r>
            <a:r>
              <a:rPr lang="en-US" sz="1800" dirty="0"/>
              <a:t> = new(</a:t>
            </a:r>
            <a:r>
              <a:rPr lang="en-US" sz="1800" dirty="0" err="1"/>
              <a:t>sdi_grabber</a:t>
            </a:r>
            <a:r>
              <a:rPr lang="en-US" sz="1800" dirty="0"/>
              <a:t>);  </a:t>
            </a:r>
          </a:p>
          <a:p>
            <a:pPr marL="0" indent="0">
              <a:buNone/>
            </a:pPr>
            <a:r>
              <a:rPr lang="en-US" sz="1800" dirty="0" err="1" smtClean="0"/>
              <a:t>lpGrabber</a:t>
            </a:r>
            <a:r>
              <a:rPr lang="en-US" sz="1800" dirty="0" smtClean="0"/>
              <a:t>-</a:t>
            </a:r>
            <a:r>
              <a:rPr lang="en-US" sz="1800" dirty="0"/>
              <a:t>&gt;</a:t>
            </a:r>
            <a:r>
              <a:rPr lang="en-US" sz="1800" dirty="0" err="1"/>
              <a:t>ProcessSet</a:t>
            </a:r>
            <a:r>
              <a:rPr lang="en-US" sz="1800" dirty="0"/>
              <a:t>(</a:t>
            </a:r>
            <a:r>
              <a:rPr lang="en-US" sz="1800" dirty="0" err="1"/>
              <a:t>gpGraph</a:t>
            </a:r>
            <a:r>
              <a:rPr lang="en-US" sz="1800" dirty="0"/>
              <a:t>, &amp;</a:t>
            </a:r>
            <a:r>
              <a:rPr lang="en-US" sz="1800" dirty="0" err="1"/>
              <a:t>gGraphMetadata</a:t>
            </a:r>
            <a:r>
              <a:rPr lang="en-US" sz="1800" dirty="0" smtClean="0"/>
              <a:t>);</a:t>
            </a:r>
          </a:p>
          <a:p>
            <a:pPr marL="0" indent="0">
              <a:buNone/>
            </a:pPr>
            <a:endParaRPr lang="en-US" sz="1800" dirty="0"/>
          </a:p>
          <a:p>
            <a:pPr marL="0" indent="0">
              <a:buNone/>
            </a:pPr>
            <a:r>
              <a:rPr lang="en-US" sz="1800" dirty="0"/>
              <a:t>	// *** prepare IOs ***</a:t>
            </a:r>
          </a:p>
          <a:p>
            <a:pPr marL="0" indent="0">
              <a:buNone/>
            </a:pPr>
            <a:r>
              <a:rPr lang="en-US" sz="1800" dirty="0" err="1"/>
              <a:t>sdi_FdmaIO</a:t>
            </a:r>
            <a:r>
              <a:rPr lang="en-US" sz="1800" dirty="0"/>
              <a:t> *</a:t>
            </a:r>
            <a:r>
              <a:rPr lang="en-US" sz="1800" dirty="0" err="1"/>
              <a:t>lpFdma</a:t>
            </a:r>
            <a:r>
              <a:rPr lang="en-US" sz="1800" dirty="0"/>
              <a:t> = (</a:t>
            </a:r>
            <a:r>
              <a:rPr lang="en-US" sz="1800" dirty="0" err="1"/>
              <a:t>sdi_FdmaIO</a:t>
            </a:r>
            <a:r>
              <a:rPr lang="en-US" sz="1800" dirty="0"/>
              <a:t>*)</a:t>
            </a:r>
            <a:r>
              <a:rPr lang="en-US" sz="1800" dirty="0" err="1"/>
              <a:t>lpGrabber</a:t>
            </a:r>
            <a:r>
              <a:rPr lang="en-US" sz="1800" dirty="0"/>
              <a:t>-&gt;</a:t>
            </a:r>
            <a:r>
              <a:rPr lang="en-US" sz="1800" dirty="0" err="1"/>
              <a:t>IoGet</a:t>
            </a:r>
            <a:r>
              <a:rPr lang="en-US" sz="1800" dirty="0"/>
              <a:t>(SEQ_OTHRIX_FDMA);    </a:t>
            </a:r>
          </a:p>
        </p:txBody>
      </p:sp>
    </p:spTree>
    <p:extLst>
      <p:ext uri="{BB962C8B-B14F-4D97-AF65-F5344CB8AC3E}">
        <p14:creationId xmlns:p14="http://schemas.microsoft.com/office/powerpoint/2010/main" val="819175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ISP API: Initialisation (main.cpp)</a:t>
            </a:r>
          </a:p>
        </p:txBody>
      </p:sp>
      <p:sp>
        <p:nvSpPr>
          <p:cNvPr id="3" name="Text Placeholder 2"/>
          <p:cNvSpPr>
            <a:spLocks noGrp="1"/>
          </p:cNvSpPr>
          <p:nvPr>
            <p:ph type="body" sz="quarter" idx="10"/>
          </p:nvPr>
        </p:nvSpPr>
        <p:spPr/>
        <p:txBody>
          <a:bodyPr>
            <a:normAutofit/>
          </a:bodyPr>
          <a:lstStyle/>
          <a:p>
            <a:pPr marL="0" indent="0">
              <a:buNone/>
            </a:pPr>
            <a:r>
              <a:rPr lang="en-US" sz="1800" dirty="0" smtClean="0"/>
              <a:t>	// </a:t>
            </a:r>
            <a:r>
              <a:rPr lang="en-US" sz="1800" dirty="0"/>
              <a:t>modify DDR frame geometry to fit display output</a:t>
            </a:r>
          </a:p>
          <a:p>
            <a:pPr marL="0" indent="0">
              <a:buNone/>
            </a:pPr>
            <a:r>
              <a:rPr lang="en-US" sz="1800" dirty="0" err="1" smtClean="0"/>
              <a:t>GDI_ImageDescriptor</a:t>
            </a:r>
            <a:r>
              <a:rPr lang="en-US" sz="1800" dirty="0" smtClean="0"/>
              <a:t> </a:t>
            </a:r>
            <a:r>
              <a:rPr lang="en-US" sz="1800" dirty="0" err="1"/>
              <a:t>lFrmDesc</a:t>
            </a:r>
            <a:r>
              <a:rPr lang="en-US" sz="1800" dirty="0"/>
              <a:t> = </a:t>
            </a:r>
            <a:r>
              <a:rPr lang="en-US" sz="1800" dirty="0" err="1"/>
              <a:t>GDI_ImageDescriptor</a:t>
            </a:r>
            <a:r>
              <a:rPr lang="en-US" sz="1800" dirty="0"/>
              <a:t>(SCR_WIDTH, NUM_OUT_LINES &gt;&gt; MULTITRIGGER, YUV422Stream_UYVY);</a:t>
            </a:r>
          </a:p>
          <a:p>
            <a:pPr marL="0" indent="0">
              <a:buNone/>
            </a:pPr>
            <a:r>
              <a:rPr lang="en-US" sz="1800" dirty="0" err="1" smtClean="0"/>
              <a:t>lpFdma</a:t>
            </a:r>
            <a:r>
              <a:rPr lang="en-US" sz="1800" dirty="0" smtClean="0"/>
              <a:t>-</a:t>
            </a:r>
            <a:r>
              <a:rPr lang="en-US" sz="1800" dirty="0"/>
              <a:t>&gt;</a:t>
            </a:r>
            <a:r>
              <a:rPr lang="en-US" sz="1800" dirty="0" err="1"/>
              <a:t>DdrBufferDescSet</a:t>
            </a:r>
            <a:r>
              <a:rPr lang="en-US" sz="1800" dirty="0"/>
              <a:t>(</a:t>
            </a:r>
            <a:r>
              <a:rPr lang="en-US" sz="1800" b="1" dirty="0">
                <a:solidFill>
                  <a:srgbClr val="0070C0"/>
                </a:solidFill>
              </a:rPr>
              <a:t>FDMA_IX_FDMA_TO_DDR</a:t>
            </a:r>
            <a:r>
              <a:rPr lang="en-US" sz="1800" dirty="0"/>
              <a:t>, </a:t>
            </a:r>
            <a:r>
              <a:rPr lang="en-US" sz="1800" dirty="0" err="1"/>
              <a:t>lFrmDesc</a:t>
            </a:r>
            <a:r>
              <a:rPr lang="en-US" sz="1800" dirty="0"/>
              <a:t>);</a:t>
            </a:r>
          </a:p>
          <a:p>
            <a:pPr marL="0" indent="0">
              <a:buNone/>
            </a:pPr>
            <a:r>
              <a:rPr lang="en-US" sz="1800" dirty="0"/>
              <a:t>  </a:t>
            </a:r>
          </a:p>
          <a:p>
            <a:pPr marL="0" indent="0">
              <a:buNone/>
            </a:pPr>
            <a:r>
              <a:rPr lang="en-US" sz="1800" dirty="0"/>
              <a:t>  </a:t>
            </a:r>
            <a:r>
              <a:rPr lang="en-US" sz="1800" dirty="0" smtClean="0"/>
              <a:t>	//*** </a:t>
            </a:r>
            <a:r>
              <a:rPr lang="en-US" sz="1800" dirty="0"/>
              <a:t>allocate DDR buffers ***</a:t>
            </a:r>
          </a:p>
          <a:p>
            <a:pPr marL="0" indent="0">
              <a:buNone/>
            </a:pPr>
            <a:r>
              <a:rPr lang="en-US" sz="1800" dirty="0" err="1" smtClean="0"/>
              <a:t>lpFdma</a:t>
            </a:r>
            <a:r>
              <a:rPr lang="en-US" sz="1800" dirty="0" smtClean="0"/>
              <a:t>-</a:t>
            </a:r>
            <a:r>
              <a:rPr lang="en-US" sz="1800" dirty="0"/>
              <a:t>&gt;</a:t>
            </a:r>
            <a:r>
              <a:rPr lang="en-US" sz="1800" dirty="0" err="1"/>
              <a:t>DdrBuffersAlloc</a:t>
            </a:r>
            <a:r>
              <a:rPr lang="en-US" sz="1800" dirty="0"/>
              <a:t>(</a:t>
            </a:r>
            <a:r>
              <a:rPr lang="en-US" sz="1800" b="1" dirty="0">
                <a:solidFill>
                  <a:srgbClr val="0070C0"/>
                </a:solidFill>
              </a:rPr>
              <a:t>FDMA_IX_FDMA_TO_DDR</a:t>
            </a:r>
            <a:r>
              <a:rPr lang="en-US" sz="1800" dirty="0"/>
              <a:t>, DDR_OUT_BUFFER_CNT</a:t>
            </a:r>
            <a:r>
              <a:rPr lang="en-US" sz="1800" dirty="0" smtClean="0"/>
              <a:t>);</a:t>
            </a:r>
          </a:p>
          <a:p>
            <a:pPr marL="0" indent="0">
              <a:buNone/>
            </a:pPr>
            <a:endParaRPr lang="en-US" sz="1800" dirty="0"/>
          </a:p>
          <a:p>
            <a:pPr marL="0" indent="0">
              <a:buNone/>
            </a:pPr>
            <a:endParaRPr lang="en-US" sz="1800" dirty="0" smtClean="0"/>
          </a:p>
          <a:p>
            <a:pPr marL="0" indent="0">
              <a:buNone/>
            </a:pPr>
            <a:r>
              <a:rPr lang="en-US" sz="2000" b="1" dirty="0" smtClean="0"/>
              <a:t>List of the </a:t>
            </a:r>
            <a:r>
              <a:rPr lang="en-US" sz="2000" b="1" dirty="0" err="1" smtClean="0"/>
              <a:t>FastDMA</a:t>
            </a:r>
            <a:r>
              <a:rPr lang="en-US" sz="2000" b="1" dirty="0" smtClean="0"/>
              <a:t> transfers declared in the header file generated from the graph</a:t>
            </a:r>
            <a:endParaRPr lang="en-US" sz="2000" b="1" dirty="0"/>
          </a:p>
          <a:p>
            <a:pPr marL="0" indent="0">
              <a:buNone/>
            </a:pPr>
            <a:endParaRPr lang="en-US" b="1" dirty="0"/>
          </a:p>
        </p:txBody>
      </p:sp>
      <p:cxnSp>
        <p:nvCxnSpPr>
          <p:cNvPr id="6" name="Straight Arrow Connector 5"/>
          <p:cNvCxnSpPr/>
          <p:nvPr/>
        </p:nvCxnSpPr>
        <p:spPr>
          <a:xfrm flipH="1">
            <a:off x="1817649" y="2319454"/>
            <a:ext cx="1943469" cy="1839951"/>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918011" y="3490332"/>
            <a:ext cx="1215482" cy="579863"/>
          </a:xfrm>
          <a:prstGeom prst="line">
            <a:avLst/>
          </a:prstGeom>
          <a:ln w="69850">
            <a:solidFill>
              <a:srgbClr val="0070C0"/>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2"/>
          <a:stretch>
            <a:fillRect/>
          </a:stretch>
        </p:blipFill>
        <p:spPr>
          <a:xfrm>
            <a:off x="350983" y="4631473"/>
            <a:ext cx="3309880" cy="827470"/>
          </a:xfrm>
          <a:prstGeom prst="rect">
            <a:avLst/>
          </a:prstGeom>
        </p:spPr>
      </p:pic>
    </p:spTree>
    <p:extLst>
      <p:ext uri="{BB962C8B-B14F-4D97-AF65-F5344CB8AC3E}">
        <p14:creationId xmlns:p14="http://schemas.microsoft.com/office/powerpoint/2010/main" val="4219638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ISP API: Initialisation (main.cpp)</a:t>
            </a:r>
          </a:p>
        </p:txBody>
      </p:sp>
      <p:sp>
        <p:nvSpPr>
          <p:cNvPr id="3" name="Text Placeholder 2"/>
          <p:cNvSpPr>
            <a:spLocks noGrp="1"/>
          </p:cNvSpPr>
          <p:nvPr>
            <p:ph type="body" sz="quarter" idx="10"/>
          </p:nvPr>
        </p:nvSpPr>
        <p:spPr/>
        <p:txBody>
          <a:bodyPr>
            <a:normAutofit/>
          </a:bodyPr>
          <a:lstStyle/>
          <a:p>
            <a:pPr marL="0" indent="0">
              <a:buNone/>
            </a:pPr>
            <a:r>
              <a:rPr lang="en-US" sz="1800" dirty="0" smtClean="0"/>
              <a:t>	// </a:t>
            </a:r>
            <a:r>
              <a:rPr lang="en-US" sz="1800" dirty="0"/>
              <a:t>*** prestart grabber ***</a:t>
            </a:r>
          </a:p>
          <a:p>
            <a:pPr marL="0" indent="0">
              <a:buNone/>
            </a:pPr>
            <a:r>
              <a:rPr lang="en-US" sz="1800" dirty="0" err="1" smtClean="0"/>
              <a:t>lpGrabber</a:t>
            </a:r>
            <a:r>
              <a:rPr lang="en-US" sz="1800" dirty="0" smtClean="0"/>
              <a:t>-</a:t>
            </a:r>
            <a:r>
              <a:rPr lang="en-US" sz="1800" dirty="0"/>
              <a:t>&gt;</a:t>
            </a:r>
            <a:r>
              <a:rPr lang="en-US" sz="1800" dirty="0" err="1"/>
              <a:t>PreStart</a:t>
            </a:r>
            <a:r>
              <a:rPr lang="en-US" sz="1800" dirty="0"/>
              <a:t>();</a:t>
            </a:r>
          </a:p>
          <a:p>
            <a:pPr marL="0" indent="0">
              <a:buNone/>
            </a:pPr>
            <a:endParaRPr lang="en-US" sz="1800" dirty="0" smtClean="0"/>
          </a:p>
          <a:p>
            <a:pPr marL="0" indent="0">
              <a:buNone/>
            </a:pPr>
            <a:r>
              <a:rPr lang="en-US" sz="1800" dirty="0"/>
              <a:t>	</a:t>
            </a:r>
            <a:r>
              <a:rPr lang="en-US" sz="1800" dirty="0" smtClean="0"/>
              <a:t>// </a:t>
            </a:r>
            <a:r>
              <a:rPr lang="en-US" sz="1800" dirty="0"/>
              <a:t>*** configure camera parameters </a:t>
            </a:r>
            <a:r>
              <a:rPr lang="en-US" sz="1800" dirty="0" smtClean="0"/>
              <a:t>***</a:t>
            </a:r>
          </a:p>
          <a:p>
            <a:pPr marL="0" indent="0">
              <a:buNone/>
            </a:pPr>
            <a:r>
              <a:rPr lang="en-US" sz="1800" dirty="0" err="1" smtClean="0"/>
              <a:t>CamConfig</a:t>
            </a:r>
            <a:r>
              <a:rPr lang="en-US" sz="1800" dirty="0"/>
              <a:t>();</a:t>
            </a:r>
            <a:endParaRPr lang="en-GB" sz="1800" dirty="0"/>
          </a:p>
        </p:txBody>
      </p:sp>
    </p:spTree>
    <p:extLst>
      <p:ext uri="{BB962C8B-B14F-4D97-AF65-F5344CB8AC3E}">
        <p14:creationId xmlns:p14="http://schemas.microsoft.com/office/powerpoint/2010/main" val="198499359"/>
      </p:ext>
    </p:extLst>
  </p:cSld>
  <p:clrMapOvr>
    <a:masterClrMapping/>
  </p:clrMapOvr>
  <p:transition>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API: Run time (main.cpp)</a:t>
            </a:r>
            <a:endParaRPr lang="en-GB" dirty="0"/>
          </a:p>
        </p:txBody>
      </p:sp>
      <p:sp>
        <p:nvSpPr>
          <p:cNvPr id="3" name="Text Placeholder 2"/>
          <p:cNvSpPr>
            <a:spLocks noGrp="1"/>
          </p:cNvSpPr>
          <p:nvPr>
            <p:ph type="body" sz="quarter" idx="10"/>
          </p:nvPr>
        </p:nvSpPr>
        <p:spPr/>
        <p:txBody>
          <a:bodyPr>
            <a:normAutofit/>
          </a:bodyPr>
          <a:lstStyle/>
          <a:p>
            <a:pPr marL="0" indent="0">
              <a:buNone/>
            </a:pPr>
            <a:r>
              <a:rPr lang="en-GB" sz="1800" dirty="0"/>
              <a:t> </a:t>
            </a:r>
            <a:r>
              <a:rPr lang="en-GB" sz="1800" dirty="0" err="1"/>
              <a:t>gFrameIsp</a:t>
            </a:r>
            <a:r>
              <a:rPr lang="en-GB" sz="1800" dirty="0"/>
              <a:t> = </a:t>
            </a:r>
            <a:r>
              <a:rPr lang="en-GB" sz="1800" dirty="0" err="1"/>
              <a:t>lpGrabber</a:t>
            </a:r>
            <a:r>
              <a:rPr lang="en-GB" sz="1800" dirty="0"/>
              <a:t>-&gt;</a:t>
            </a:r>
            <a:r>
              <a:rPr lang="en-GB" sz="1800" dirty="0" err="1"/>
              <a:t>FramePop</a:t>
            </a:r>
            <a:r>
              <a:rPr lang="en-GB" sz="1800" dirty="0"/>
              <a:t>();</a:t>
            </a:r>
          </a:p>
          <a:p>
            <a:pPr marL="0" indent="0">
              <a:buNone/>
            </a:pPr>
            <a:r>
              <a:rPr lang="en-GB" sz="1800" dirty="0"/>
              <a:t>      if(</a:t>
            </a:r>
            <a:r>
              <a:rPr lang="en-GB" sz="1800" b="1" dirty="0" err="1">
                <a:solidFill>
                  <a:srgbClr val="0070C0"/>
                </a:solidFill>
              </a:rPr>
              <a:t>gFrameIsp.mImage.mData</a:t>
            </a:r>
            <a:r>
              <a:rPr lang="en-GB" sz="1800" dirty="0"/>
              <a:t> == NULL)</a:t>
            </a:r>
          </a:p>
          <a:p>
            <a:pPr marL="0" indent="0">
              <a:buNone/>
            </a:pPr>
            <a:r>
              <a:rPr lang="en-GB" sz="1800" dirty="0"/>
              <a:t>      {</a:t>
            </a:r>
          </a:p>
          <a:p>
            <a:pPr marL="0" indent="0">
              <a:buNone/>
            </a:pPr>
            <a:r>
              <a:rPr lang="en-GB" sz="1800" dirty="0"/>
              <a:t>        break;</a:t>
            </a:r>
          </a:p>
          <a:p>
            <a:pPr marL="0" indent="0">
              <a:buNone/>
            </a:pPr>
            <a:r>
              <a:rPr lang="en-GB" sz="1800" dirty="0"/>
              <a:t>      } // </a:t>
            </a:r>
            <a:r>
              <a:rPr lang="en-GB" sz="1800" dirty="0" smtClean="0"/>
              <a:t>if </a:t>
            </a:r>
            <a:r>
              <a:rPr lang="en-GB" sz="1800" dirty="0"/>
              <a:t>pop </a:t>
            </a:r>
            <a:r>
              <a:rPr lang="en-GB" sz="1800" dirty="0" smtClean="0"/>
              <a:t>failed</a:t>
            </a:r>
          </a:p>
          <a:p>
            <a:pPr marL="0" indent="0">
              <a:buNone/>
            </a:pPr>
            <a:endParaRPr lang="en-GB" sz="1800" dirty="0"/>
          </a:p>
          <a:p>
            <a:pPr marL="0" indent="0">
              <a:buNone/>
            </a:pPr>
            <a:r>
              <a:rPr lang="en-GB" sz="2000" b="1" dirty="0" smtClean="0">
                <a:solidFill>
                  <a:srgbClr val="0070C0"/>
                </a:solidFill>
              </a:rPr>
              <a:t>When the processing of the frame is over, the buffer needs to be released:</a:t>
            </a:r>
          </a:p>
          <a:p>
            <a:pPr marL="0" indent="0">
              <a:buNone/>
            </a:pPr>
            <a:r>
              <a:rPr lang="en-GB" sz="1800" dirty="0"/>
              <a:t> if(</a:t>
            </a:r>
            <a:r>
              <a:rPr lang="en-GB" sz="1800" dirty="0" err="1"/>
              <a:t>lpGrabber</a:t>
            </a:r>
            <a:r>
              <a:rPr lang="en-GB" sz="1800" dirty="0"/>
              <a:t>-&gt;</a:t>
            </a:r>
            <a:r>
              <a:rPr lang="en-GB" sz="1800" dirty="0" err="1"/>
              <a:t>FramePush</a:t>
            </a:r>
            <a:r>
              <a:rPr lang="en-GB" sz="1800" dirty="0"/>
              <a:t>(</a:t>
            </a:r>
            <a:r>
              <a:rPr lang="en-GB" sz="1800" dirty="0" err="1"/>
              <a:t>gFrameIsp</a:t>
            </a:r>
            <a:r>
              <a:rPr lang="en-GB" sz="1800" dirty="0"/>
              <a:t>) != LIB_SUCCESS)</a:t>
            </a:r>
          </a:p>
          <a:p>
            <a:pPr marL="0" indent="0">
              <a:buNone/>
            </a:pPr>
            <a:r>
              <a:rPr lang="en-GB" sz="1800" dirty="0"/>
              <a:t>        {</a:t>
            </a:r>
          </a:p>
          <a:p>
            <a:pPr marL="0" indent="0">
              <a:buNone/>
            </a:pPr>
            <a:r>
              <a:rPr lang="en-GB" sz="1800" dirty="0"/>
              <a:t>          break;</a:t>
            </a:r>
          </a:p>
          <a:p>
            <a:pPr marL="0" indent="0">
              <a:buNone/>
            </a:pPr>
            <a:r>
              <a:rPr lang="en-GB" sz="1800" dirty="0"/>
              <a:t>        } // if push failed</a:t>
            </a:r>
          </a:p>
        </p:txBody>
      </p:sp>
    </p:spTree>
    <p:extLst>
      <p:ext uri="{BB962C8B-B14F-4D97-AF65-F5344CB8AC3E}">
        <p14:creationId xmlns:p14="http://schemas.microsoft.com/office/powerpoint/2010/main" val="116859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API: Run time (main.cpp)</a:t>
            </a:r>
            <a:endParaRPr lang="en-GB" dirty="0"/>
          </a:p>
        </p:txBody>
      </p:sp>
      <p:sp>
        <p:nvSpPr>
          <p:cNvPr id="3" name="Text Placeholder 2"/>
          <p:cNvSpPr>
            <a:spLocks noGrp="1"/>
          </p:cNvSpPr>
          <p:nvPr>
            <p:ph type="body" sz="quarter" idx="10"/>
          </p:nvPr>
        </p:nvSpPr>
        <p:spPr/>
        <p:txBody>
          <a:bodyPr>
            <a:normAutofit/>
          </a:bodyPr>
          <a:lstStyle/>
          <a:p>
            <a:r>
              <a:rPr lang="en-GB" dirty="0"/>
              <a:t> </a:t>
            </a:r>
            <a:r>
              <a:rPr lang="en-GB" dirty="0" smtClean="0"/>
              <a:t>Write into IPU registers:</a:t>
            </a:r>
          </a:p>
          <a:p>
            <a:pPr marL="0" indent="0">
              <a:buNone/>
            </a:pPr>
            <a:endParaRPr lang="en-GB" sz="1800" dirty="0" smtClean="0"/>
          </a:p>
          <a:p>
            <a:pPr marL="0" indent="0">
              <a:buNone/>
            </a:pPr>
            <a:r>
              <a:rPr lang="en-GB" sz="1800" dirty="0" smtClean="0"/>
              <a:t>// </a:t>
            </a:r>
            <a:r>
              <a:rPr lang="en-GB" sz="1800" dirty="0"/>
              <a:t>black level correction</a:t>
            </a:r>
          </a:p>
          <a:p>
            <a:pPr marL="0" indent="0">
              <a:buNone/>
            </a:pPr>
            <a:r>
              <a:rPr lang="en-GB" sz="1800" dirty="0"/>
              <a:t>  </a:t>
            </a:r>
            <a:r>
              <a:rPr lang="en-GB" sz="1800" dirty="0" err="1"/>
              <a:t>seq_setReg</a:t>
            </a:r>
            <a:r>
              <a:rPr lang="en-GB" sz="1800" dirty="0"/>
              <a:t>(CHGAIN_ENGINE, 0, 0x70, 0xa18);  // GPR0 (IPUS): R</a:t>
            </a:r>
          </a:p>
          <a:p>
            <a:pPr marL="0" indent="0">
              <a:buNone/>
            </a:pPr>
            <a:r>
              <a:rPr lang="en-GB" sz="1800" dirty="0"/>
              <a:t>  </a:t>
            </a:r>
            <a:r>
              <a:rPr lang="en-GB" sz="1800" dirty="0" err="1"/>
              <a:t>seq_setReg</a:t>
            </a:r>
            <a:r>
              <a:rPr lang="en-GB" sz="1800" dirty="0"/>
              <a:t>(CHGAIN_ENGINE, 0, 0x71, 0xa18);  // GPR1 (IPUS): GR</a:t>
            </a:r>
          </a:p>
          <a:p>
            <a:pPr marL="0" indent="0">
              <a:buNone/>
            </a:pPr>
            <a:r>
              <a:rPr lang="en-GB" sz="1800" dirty="0"/>
              <a:t>  </a:t>
            </a:r>
            <a:r>
              <a:rPr lang="en-GB" sz="1800" dirty="0" err="1"/>
              <a:t>seq_setReg</a:t>
            </a:r>
            <a:r>
              <a:rPr lang="en-GB" sz="1800" dirty="0"/>
              <a:t>(CHGAIN_ENGINE, 0, 0x72, 0xa18);  // GPR2 (IPUS): GB</a:t>
            </a:r>
          </a:p>
          <a:p>
            <a:pPr marL="0" indent="0">
              <a:buNone/>
            </a:pPr>
            <a:r>
              <a:rPr lang="en-GB" sz="1800" dirty="0"/>
              <a:t>  </a:t>
            </a:r>
            <a:r>
              <a:rPr lang="en-GB" sz="1800" dirty="0" err="1"/>
              <a:t>seq_setReg</a:t>
            </a:r>
            <a:r>
              <a:rPr lang="en-GB" sz="1800" dirty="0"/>
              <a:t>(CHGAIN_ENGINE, 0, 0x73, 0xa18);  // GPR3 (IPUS): B</a:t>
            </a:r>
          </a:p>
        </p:txBody>
      </p:sp>
    </p:spTree>
    <p:extLst>
      <p:ext uri="{BB962C8B-B14F-4D97-AF65-F5344CB8AC3E}">
        <p14:creationId xmlns:p14="http://schemas.microsoft.com/office/powerpoint/2010/main" val="71615348"/>
      </p:ext>
    </p:extLst>
  </p:cSld>
  <p:clrMapOvr>
    <a:masterClrMapping/>
  </p:clrMapOvr>
  <p:transition>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code: camera configuration</a:t>
            </a:r>
            <a:endParaRPr lang="fr-FR" dirty="0"/>
          </a:p>
        </p:txBody>
      </p:sp>
      <p:sp>
        <p:nvSpPr>
          <p:cNvPr id="3" name="Text Placeholder 2"/>
          <p:cNvSpPr>
            <a:spLocks noGrp="1"/>
          </p:cNvSpPr>
          <p:nvPr>
            <p:ph type="body" sz="quarter" idx="10"/>
          </p:nvPr>
        </p:nvSpPr>
        <p:spPr/>
        <p:txBody>
          <a:bodyPr/>
          <a:lstStyle/>
          <a:p>
            <a:r>
              <a:rPr lang="en-GB" dirty="0" smtClean="0"/>
              <a:t>Initial configuration of the camera (via I2C or SPI)</a:t>
            </a:r>
          </a:p>
          <a:p>
            <a:r>
              <a:rPr lang="en-GB" dirty="0" smtClean="0"/>
              <a:t>Measurements</a:t>
            </a:r>
          </a:p>
          <a:p>
            <a:r>
              <a:rPr lang="en-GB" dirty="0" smtClean="0"/>
              <a:t>Control/re-configuration during run-time</a:t>
            </a:r>
            <a:endParaRPr lang="fr-FR" dirty="0"/>
          </a:p>
        </p:txBody>
      </p:sp>
    </p:spTree>
    <p:extLst>
      <p:ext uri="{BB962C8B-B14F-4D97-AF65-F5344CB8AC3E}">
        <p14:creationId xmlns:p14="http://schemas.microsoft.com/office/powerpoint/2010/main" val="2753425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Questions</a:t>
            </a:r>
            <a:endParaRPr lang="fr-FR" dirty="0"/>
          </a:p>
        </p:txBody>
      </p:sp>
    </p:spTree>
    <p:extLst>
      <p:ext uri="{BB962C8B-B14F-4D97-AF65-F5344CB8AC3E}">
        <p14:creationId xmlns:p14="http://schemas.microsoft.com/office/powerpoint/2010/main" val="185108710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75000"/>
                    <a:lumOff val="25000"/>
                  </a:schemeClr>
                </a:solidFill>
              </a:rPr>
              <a:t>White Balancing</a:t>
            </a:r>
            <a:endParaRPr lang="fr-FR" dirty="0">
              <a:solidFill>
                <a:schemeClr val="tx1">
                  <a:lumMod val="75000"/>
                  <a:lumOff val="25000"/>
                </a:schemeClr>
              </a:solidFill>
            </a:endParaRPr>
          </a:p>
        </p:txBody>
      </p:sp>
      <p:pic>
        <p:nvPicPr>
          <p:cNvPr id="1026" name="Picture 2" descr="Afficher l'image d'orig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9803" y="934763"/>
            <a:ext cx="6842461" cy="5105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105700"/>
      </p:ext>
    </p:extLst>
  </p:cSld>
  <p:clrMapOvr>
    <a:masterClrMapping/>
  </p:clrMapOvr>
  <p:transition>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For next training session</a:t>
            </a:r>
            <a:endParaRPr lang="en-GB" dirty="0"/>
          </a:p>
        </p:txBody>
      </p:sp>
      <p:sp>
        <p:nvSpPr>
          <p:cNvPr id="4" name="Text Placeholder 3"/>
          <p:cNvSpPr>
            <a:spLocks noGrp="1"/>
          </p:cNvSpPr>
          <p:nvPr>
            <p:ph type="body" sz="quarter" idx="10"/>
          </p:nvPr>
        </p:nvSpPr>
        <p:spPr/>
        <p:txBody>
          <a:bodyPr/>
          <a:lstStyle/>
          <a:p>
            <a:r>
              <a:rPr lang="en-GB" dirty="0"/>
              <a:t>Install the graph tool</a:t>
            </a:r>
          </a:p>
          <a:p>
            <a:pPr lvl="1"/>
            <a:r>
              <a:rPr lang="en-GB" dirty="0"/>
              <a:t> Read Me document: s32v234_sdk\docs\</a:t>
            </a:r>
            <a:r>
              <a:rPr lang="en-GB" dirty="0" err="1"/>
              <a:t>vsdk</a:t>
            </a:r>
            <a:r>
              <a:rPr lang="en-GB" dirty="0"/>
              <a:t>\</a:t>
            </a:r>
            <a:r>
              <a:rPr lang="en-GB" dirty="0" err="1"/>
              <a:t>ISP_VGS_Installation_Readme</a:t>
            </a:r>
            <a:endParaRPr lang="en-GB" dirty="0"/>
          </a:p>
          <a:p>
            <a:endParaRPr lang="en-GB" dirty="0"/>
          </a:p>
          <a:p>
            <a:r>
              <a:rPr lang="en-GB" dirty="0"/>
              <a:t>Be able to compile an ISP demo from the VSDK 0.9.4 (compiler and environment ready)</a:t>
            </a:r>
          </a:p>
          <a:p>
            <a:endParaRPr lang="en-GB" dirty="0"/>
          </a:p>
          <a:p>
            <a:r>
              <a:rPr lang="en-GB" dirty="0"/>
              <a:t>Be able to execute a VSDK example on target (</a:t>
            </a:r>
            <a:r>
              <a:rPr lang="en-GB" dirty="0" err="1"/>
              <a:t>linux</a:t>
            </a:r>
            <a:r>
              <a:rPr lang="en-GB" dirty="0"/>
              <a:t> or stand-alone environment): EVB and Sony camera</a:t>
            </a:r>
          </a:p>
          <a:p>
            <a:pPr marL="0" indent="0">
              <a:buNone/>
            </a:pPr>
            <a:endParaRPr lang="en-GB" dirty="0"/>
          </a:p>
        </p:txBody>
      </p:sp>
    </p:spTree>
    <p:extLst>
      <p:ext uri="{BB962C8B-B14F-4D97-AF65-F5344CB8AC3E}">
        <p14:creationId xmlns:p14="http://schemas.microsoft.com/office/powerpoint/2010/main" val="556691921"/>
      </p:ext>
    </p:extLst>
  </p:cSld>
  <p:clrMapOvr>
    <a:masterClrMapping/>
  </p:clrMapOvr>
  <p:transition>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77677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Raw </a:t>
            </a:r>
            <a:r>
              <a:rPr lang="en-GB" dirty="0" smtClean="0"/>
              <a:t>Camera Image</a:t>
            </a:r>
            <a:endParaRPr lang="fr-FR" dirty="0"/>
          </a:p>
        </p:txBody>
      </p:sp>
      <p:grpSp>
        <p:nvGrpSpPr>
          <p:cNvPr id="8" name="Group 7"/>
          <p:cNvGrpSpPr/>
          <p:nvPr/>
        </p:nvGrpSpPr>
        <p:grpSpPr>
          <a:xfrm>
            <a:off x="643954" y="934763"/>
            <a:ext cx="8110092" cy="5024175"/>
            <a:chOff x="2639684" y="934763"/>
            <a:chExt cx="8110092" cy="5024175"/>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9684" y="934763"/>
              <a:ext cx="5342809" cy="333101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6967" y="2627927"/>
              <a:ext cx="5342809" cy="3331011"/>
            </a:xfrm>
            <a:prstGeom prst="rect">
              <a:avLst/>
            </a:prstGeom>
          </p:spPr>
        </p:pic>
      </p:grpSp>
      <p:sp>
        <p:nvSpPr>
          <p:cNvPr id="11" name="TextBox 10"/>
          <p:cNvSpPr txBox="1"/>
          <p:nvPr/>
        </p:nvSpPr>
        <p:spPr>
          <a:xfrm>
            <a:off x="6489965" y="1481420"/>
            <a:ext cx="5059364" cy="599849"/>
          </a:xfrm>
          <a:prstGeom prst="rect">
            <a:avLst/>
          </a:prstGeom>
          <a:noFill/>
        </p:spPr>
        <p:txBody>
          <a:bodyPr wrap="square" lIns="91440" tIns="45720" rIns="91440" rtlCol="0" anchor="t">
            <a:noAutofit/>
          </a:bodyPr>
          <a:lstStyle/>
          <a:p>
            <a:r>
              <a:rPr lang="en-GB" sz="3200" dirty="0" smtClean="0">
                <a:solidFill>
                  <a:schemeClr val="accent2">
                    <a:lumMod val="75000"/>
                  </a:schemeClr>
                </a:solidFill>
              </a:rPr>
              <a:t>Why is there 2 frames?</a:t>
            </a:r>
            <a:endParaRPr lang="fr-FR" sz="3200" dirty="0" err="1" smtClean="0">
              <a:solidFill>
                <a:schemeClr val="accent2">
                  <a:lumMod val="75000"/>
                </a:schemeClr>
              </a:solidFill>
            </a:endParaRPr>
          </a:p>
        </p:txBody>
      </p:sp>
    </p:spTree>
    <p:extLst>
      <p:ext uri="{BB962C8B-B14F-4D97-AF65-F5344CB8AC3E}">
        <p14:creationId xmlns:p14="http://schemas.microsoft.com/office/powerpoint/2010/main" val="169617070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75000"/>
                    <a:lumOff val="25000"/>
                  </a:schemeClr>
                </a:solidFill>
              </a:rPr>
              <a:t>HDR: High Dynamic Range</a:t>
            </a:r>
            <a:endParaRPr lang="fr-FR" dirty="0">
              <a:solidFill>
                <a:schemeClr val="tx1">
                  <a:lumMod val="75000"/>
                  <a:lumOff val="25000"/>
                </a:schemeClr>
              </a:solidFill>
            </a:endParaRPr>
          </a:p>
        </p:txBody>
      </p:sp>
      <p:pic>
        <p:nvPicPr>
          <p:cNvPr id="3" name="Picture 2" descr="\\smb01-zwg18\r70157\projects\isp\models\algo0\result\img_20140225_171849_00\cmp1\11_yuv422.ppm.jpg"/>
          <p:cNvPicPr>
            <a:picLocks noChangeAspect="1" noChangeArrowheads="1"/>
          </p:cNvPicPr>
          <p:nvPr/>
        </p:nvPicPr>
        <p:blipFill>
          <a:blip r:embed="rId2" cstate="print"/>
          <a:srcRect/>
          <a:stretch>
            <a:fillRect/>
          </a:stretch>
        </p:blipFill>
        <p:spPr bwMode="auto">
          <a:xfrm>
            <a:off x="2146300" y="934764"/>
            <a:ext cx="8013700" cy="5008562"/>
          </a:xfrm>
          <a:prstGeom prst="rect">
            <a:avLst/>
          </a:prstGeom>
          <a:noFill/>
        </p:spPr>
      </p:pic>
    </p:spTree>
    <p:extLst>
      <p:ext uri="{BB962C8B-B14F-4D97-AF65-F5344CB8AC3E}">
        <p14:creationId xmlns:p14="http://schemas.microsoft.com/office/powerpoint/2010/main" val="169295903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HDR: High Dynamic Range</a:t>
            </a:r>
            <a:endParaRPr lang="fr-FR" dirty="0"/>
          </a:p>
        </p:txBody>
      </p:sp>
      <p:pic>
        <p:nvPicPr>
          <p:cNvPr id="4" name="Picture 3" descr="\\smb01-zwg18\r70157\projects\isp\models\algo0\result\img_20140225_171849_00\cmp1\04_tonehdr0_local150.ppm.jpg"/>
          <p:cNvPicPr>
            <a:picLocks noChangeAspect="1" noChangeArrowheads="1"/>
          </p:cNvPicPr>
          <p:nvPr/>
        </p:nvPicPr>
        <p:blipFill>
          <a:blip r:embed="rId2" cstate="print"/>
          <a:srcRect/>
          <a:stretch>
            <a:fillRect/>
          </a:stretch>
        </p:blipFill>
        <p:spPr bwMode="auto">
          <a:xfrm>
            <a:off x="4114068" y="3494479"/>
            <a:ext cx="3908989" cy="2452223"/>
          </a:xfrm>
          <a:prstGeom prst="rect">
            <a:avLst/>
          </a:prstGeom>
          <a:noFill/>
        </p:spPr>
      </p:pic>
      <p:pic>
        <p:nvPicPr>
          <p:cNvPr id="5" name="Picture 4" descr="\\smb01-zwg18\r70157\projects\isp\models\algo0\result\img_20140225_171849_00\cmp1\02_gainl.ppm.jpg"/>
          <p:cNvPicPr>
            <a:picLocks noChangeAspect="1" noChangeArrowheads="1"/>
          </p:cNvPicPr>
          <p:nvPr/>
        </p:nvPicPr>
        <p:blipFill>
          <a:blip r:embed="rId3" cstate="print"/>
          <a:srcRect/>
          <a:stretch>
            <a:fillRect/>
          </a:stretch>
        </p:blipFill>
        <p:spPr bwMode="auto">
          <a:xfrm>
            <a:off x="1914655" y="959100"/>
            <a:ext cx="3908989" cy="2452223"/>
          </a:xfrm>
          <a:prstGeom prst="rect">
            <a:avLst/>
          </a:prstGeom>
          <a:noFill/>
        </p:spPr>
      </p:pic>
      <p:pic>
        <p:nvPicPr>
          <p:cNvPr id="6" name="Picture 5" descr="\\smb01-zwg18\r70157\projects\isp\models\algo0\result\img_20140225_171849_00\cmp1\02_gains.ppm.jpg"/>
          <p:cNvPicPr>
            <a:picLocks noChangeAspect="1" noChangeArrowheads="1"/>
          </p:cNvPicPr>
          <p:nvPr/>
        </p:nvPicPr>
        <p:blipFill>
          <a:blip r:embed="rId4" cstate="print"/>
          <a:srcRect/>
          <a:stretch>
            <a:fillRect/>
          </a:stretch>
        </p:blipFill>
        <p:spPr bwMode="auto">
          <a:xfrm>
            <a:off x="6322889" y="949084"/>
            <a:ext cx="3908989" cy="2452223"/>
          </a:xfrm>
          <a:prstGeom prst="rect">
            <a:avLst/>
          </a:prstGeom>
          <a:noFill/>
          <a:ln>
            <a:noFill/>
          </a:ln>
        </p:spPr>
      </p:pic>
      <p:sp>
        <p:nvSpPr>
          <p:cNvPr id="7" name="Oval 6"/>
          <p:cNvSpPr/>
          <p:nvPr/>
        </p:nvSpPr>
        <p:spPr>
          <a:xfrm>
            <a:off x="7340804" y="1024654"/>
            <a:ext cx="2359961" cy="1145989"/>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p>
        </p:txBody>
      </p:sp>
      <p:sp>
        <p:nvSpPr>
          <p:cNvPr id="8" name="Oval 7"/>
          <p:cNvSpPr/>
          <p:nvPr/>
        </p:nvSpPr>
        <p:spPr>
          <a:xfrm>
            <a:off x="1950770" y="2126940"/>
            <a:ext cx="3855574" cy="1145989"/>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p>
        </p:txBody>
      </p:sp>
      <p:cxnSp>
        <p:nvCxnSpPr>
          <p:cNvPr id="9" name="Straight Arrow Connector 8"/>
          <p:cNvCxnSpPr>
            <a:stCxn id="7" idx="4"/>
          </p:cNvCxnSpPr>
          <p:nvPr/>
        </p:nvCxnSpPr>
        <p:spPr>
          <a:xfrm flipH="1">
            <a:off x="6194815" y="2170643"/>
            <a:ext cx="2325970" cy="2039472"/>
          </a:xfrm>
          <a:prstGeom prst="straightConnector1">
            <a:avLst/>
          </a:prstGeom>
          <a:ln w="5715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4"/>
          </p:cNvCxnSpPr>
          <p:nvPr/>
        </p:nvCxnSpPr>
        <p:spPr>
          <a:xfrm>
            <a:off x="3878557" y="3272930"/>
            <a:ext cx="2549341" cy="1956922"/>
          </a:xfrm>
          <a:prstGeom prst="straightConnector1">
            <a:avLst/>
          </a:prstGeom>
          <a:ln w="5715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06400" y="1702124"/>
            <a:ext cx="1416296" cy="801699"/>
          </a:xfrm>
          <a:prstGeom prst="rect">
            <a:avLst/>
          </a:prstGeom>
          <a:noFill/>
          <a:ln w="28575">
            <a:noFill/>
          </a:ln>
        </p:spPr>
        <p:txBody>
          <a:bodyPr wrap="square" lIns="91440" tIns="45720" rIns="91440" rtlCol="0" anchor="t">
            <a:noAutofit/>
          </a:bodyPr>
          <a:lstStyle/>
          <a:p>
            <a:r>
              <a:rPr lang="en-GB" sz="2200" b="1" dirty="0" smtClean="0">
                <a:solidFill>
                  <a:schemeClr val="tx1"/>
                </a:solidFill>
              </a:rPr>
              <a:t>High</a:t>
            </a:r>
            <a:r>
              <a:rPr lang="en-GB" sz="2200" dirty="0" smtClean="0">
                <a:solidFill>
                  <a:schemeClr val="tx1"/>
                </a:solidFill>
              </a:rPr>
              <a:t> exposure</a:t>
            </a:r>
            <a:endParaRPr lang="fr-FR" sz="2200" dirty="0" err="1" smtClean="0">
              <a:solidFill>
                <a:schemeClr val="tx1"/>
              </a:solidFill>
            </a:endParaRPr>
          </a:p>
        </p:txBody>
      </p:sp>
      <p:sp>
        <p:nvSpPr>
          <p:cNvPr id="12" name="TextBox 11"/>
          <p:cNvSpPr txBox="1"/>
          <p:nvPr/>
        </p:nvSpPr>
        <p:spPr>
          <a:xfrm>
            <a:off x="10359951" y="1702124"/>
            <a:ext cx="1463749" cy="801699"/>
          </a:xfrm>
          <a:prstGeom prst="rect">
            <a:avLst/>
          </a:prstGeom>
          <a:noFill/>
          <a:ln w="28575">
            <a:noFill/>
          </a:ln>
        </p:spPr>
        <p:txBody>
          <a:bodyPr wrap="square" lIns="91440" tIns="45720" rIns="91440" rtlCol="0" anchor="t">
            <a:noAutofit/>
          </a:bodyPr>
          <a:lstStyle/>
          <a:p>
            <a:r>
              <a:rPr lang="en-GB" sz="2200" b="1" dirty="0" smtClean="0">
                <a:solidFill>
                  <a:schemeClr val="tx1"/>
                </a:solidFill>
              </a:rPr>
              <a:t>Low</a:t>
            </a:r>
            <a:r>
              <a:rPr lang="en-GB" sz="2200" dirty="0" smtClean="0">
                <a:solidFill>
                  <a:schemeClr val="tx1"/>
                </a:solidFill>
              </a:rPr>
              <a:t> exposure</a:t>
            </a:r>
            <a:endParaRPr lang="fr-FR" sz="2200" dirty="0" err="1" smtClean="0">
              <a:solidFill>
                <a:schemeClr val="tx1"/>
              </a:solidFill>
            </a:endParaRPr>
          </a:p>
        </p:txBody>
      </p:sp>
      <p:sp>
        <p:nvSpPr>
          <p:cNvPr id="14" name="TextBox 13"/>
          <p:cNvSpPr txBox="1"/>
          <p:nvPr/>
        </p:nvSpPr>
        <p:spPr>
          <a:xfrm>
            <a:off x="8277382" y="4449048"/>
            <a:ext cx="2490959" cy="780804"/>
          </a:xfrm>
          <a:prstGeom prst="rect">
            <a:avLst/>
          </a:prstGeom>
          <a:noFill/>
          <a:ln w="28575">
            <a:noFill/>
          </a:ln>
        </p:spPr>
        <p:txBody>
          <a:bodyPr wrap="square" lIns="91440" tIns="45720" rIns="91440" rtlCol="0" anchor="t">
            <a:noAutofit/>
          </a:bodyPr>
          <a:lstStyle/>
          <a:p>
            <a:r>
              <a:rPr lang="en-GB" sz="2200" b="1" dirty="0" smtClean="0">
                <a:solidFill>
                  <a:schemeClr val="accent2">
                    <a:lumMod val="75000"/>
                  </a:schemeClr>
                </a:solidFill>
              </a:rPr>
              <a:t>Combination of the 2 exposures</a:t>
            </a:r>
            <a:endParaRPr lang="fr-FR" sz="2200" dirty="0" err="1" smtClean="0">
              <a:solidFill>
                <a:schemeClr val="accent2">
                  <a:lumMod val="75000"/>
                </a:schemeClr>
              </a:solidFill>
            </a:endParaRPr>
          </a:p>
        </p:txBody>
      </p:sp>
    </p:spTree>
    <p:extLst>
      <p:ext uri="{BB962C8B-B14F-4D97-AF65-F5344CB8AC3E}">
        <p14:creationId xmlns:p14="http://schemas.microsoft.com/office/powerpoint/2010/main" val="3040273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524" y="280714"/>
            <a:ext cx="11663021" cy="654049"/>
          </a:xfrm>
        </p:spPr>
        <p:txBody>
          <a:bodyPr/>
          <a:lstStyle/>
          <a:p>
            <a:r>
              <a:rPr lang="en-GB" dirty="0" smtClean="0">
                <a:solidFill>
                  <a:schemeClr val="tx1">
                    <a:lumMod val="75000"/>
                    <a:lumOff val="25000"/>
                  </a:schemeClr>
                </a:solidFill>
              </a:rPr>
              <a:t>Bayer </a:t>
            </a:r>
            <a:r>
              <a:rPr lang="en-GB" dirty="0">
                <a:solidFill>
                  <a:schemeClr val="tx1">
                    <a:lumMod val="75000"/>
                    <a:lumOff val="25000"/>
                  </a:schemeClr>
                </a:solidFill>
              </a:rPr>
              <a:t>Pattern</a:t>
            </a:r>
            <a:endParaRPr lang="fr-FR" dirty="0">
              <a:solidFill>
                <a:schemeClr val="tx1">
                  <a:lumMod val="75000"/>
                  <a:lumOff val="25000"/>
                </a:schemeClr>
              </a:solidFill>
            </a:endParaRPr>
          </a:p>
        </p:txBody>
      </p:sp>
      <p:pic>
        <p:nvPicPr>
          <p:cNvPr id="6" name="Picture 4" descr="Afficher l'image d'orig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835093" y="1549453"/>
            <a:ext cx="3037660" cy="32102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nvPr>
        </p:nvGraphicFramePr>
        <p:xfrm>
          <a:off x="7766794" y="1635754"/>
          <a:ext cx="3210276" cy="3037660"/>
        </p:xfrm>
        <a:graphic>
          <a:graphicData uri="http://schemas.openxmlformats.org/drawingml/2006/table">
            <a:tbl>
              <a:tblPr firstRow="1" bandRow="1">
                <a:tableStyleId>{5940675A-B579-460E-94D1-54222C63F5DA}</a:tableStyleId>
              </a:tblPr>
              <a:tblGrid>
                <a:gridCol w="267523"/>
                <a:gridCol w="267523"/>
                <a:gridCol w="267523"/>
                <a:gridCol w="267523"/>
                <a:gridCol w="267523"/>
                <a:gridCol w="267523"/>
                <a:gridCol w="267523"/>
                <a:gridCol w="267523"/>
                <a:gridCol w="267523"/>
                <a:gridCol w="267523"/>
                <a:gridCol w="267523"/>
                <a:gridCol w="267523"/>
              </a:tblGrid>
              <a:tr h="759415">
                <a:tc>
                  <a:txBody>
                    <a:bodyPr/>
                    <a:lstStyle/>
                    <a:p>
                      <a:endParaRPr lang="fr-FR"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endParaRPr lang="fr-FR" dirty="0"/>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FF00"/>
                    </a:solidFill>
                  </a:tcPr>
                </a:tc>
                <a:tc>
                  <a:txBody>
                    <a:bodyPr/>
                    <a:lstStyle/>
                    <a:p>
                      <a:endParaRPr lang="fr-FR"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00FF"/>
                    </a:solidFill>
                  </a:tcPr>
                </a:tc>
                <a:tc>
                  <a:txBody>
                    <a:bodyPr/>
                    <a:lstStyle/>
                    <a:p>
                      <a:endParaRPr lang="fr-FR"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endParaRPr lang="fr-FR" dirty="0"/>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FF00"/>
                    </a:solidFill>
                  </a:tcPr>
                </a:tc>
                <a:tc>
                  <a:txBody>
                    <a:bodyPr/>
                    <a:lstStyle/>
                    <a:p>
                      <a:endParaRPr lang="fr-FR"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00FF"/>
                    </a:solidFill>
                  </a:tcPr>
                </a:tc>
                <a:tc>
                  <a:txBody>
                    <a:bodyPr/>
                    <a:lstStyle/>
                    <a:p>
                      <a:endParaRPr lang="fr-FR"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endParaRPr lang="fr-FR" dirty="0"/>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FF00"/>
                    </a:solidFill>
                  </a:tcPr>
                </a:tc>
                <a:tc>
                  <a:txBody>
                    <a:bodyPr/>
                    <a:lstStyle/>
                    <a:p>
                      <a:endParaRPr lang="fr-FR"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00FF"/>
                    </a:solidFill>
                  </a:tcPr>
                </a:tc>
                <a:tc>
                  <a:txBody>
                    <a:bodyPr/>
                    <a:lstStyle/>
                    <a:p>
                      <a:endParaRPr lang="fr-FR"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endParaRPr lang="fr-FR" dirty="0"/>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FF00"/>
                    </a:solidFill>
                  </a:tcPr>
                </a:tc>
                <a:tc>
                  <a:txBody>
                    <a:bodyPr/>
                    <a:lstStyle/>
                    <a:p>
                      <a:endParaRPr lang="fr-FR"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00FF"/>
                    </a:solidFill>
                  </a:tcPr>
                </a:tc>
              </a:tr>
              <a:tr h="759415">
                <a:tc>
                  <a:txBody>
                    <a:bodyPr/>
                    <a:lstStyle/>
                    <a:p>
                      <a:endParaRPr lang="fr-FR"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endParaRPr lang="fr-FR" dirty="0"/>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FF00"/>
                    </a:solidFill>
                  </a:tcPr>
                </a:tc>
                <a:tc>
                  <a:txBody>
                    <a:bodyPr/>
                    <a:lstStyle/>
                    <a:p>
                      <a:endParaRPr lang="fr-FR"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00FF"/>
                    </a:solidFill>
                  </a:tcPr>
                </a:tc>
                <a:tc>
                  <a:txBody>
                    <a:bodyPr/>
                    <a:lstStyle/>
                    <a:p>
                      <a:endParaRPr lang="fr-FR"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endParaRPr lang="fr-FR" dirty="0"/>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FF00"/>
                    </a:solidFill>
                  </a:tcPr>
                </a:tc>
                <a:tc>
                  <a:txBody>
                    <a:bodyPr/>
                    <a:lstStyle/>
                    <a:p>
                      <a:endParaRPr lang="fr-FR"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00FF"/>
                    </a:solidFill>
                  </a:tcPr>
                </a:tc>
                <a:tc>
                  <a:txBody>
                    <a:bodyPr/>
                    <a:lstStyle/>
                    <a:p>
                      <a:endParaRPr lang="fr-FR"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endParaRPr lang="fr-FR" dirty="0"/>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FF00"/>
                    </a:solidFill>
                  </a:tcPr>
                </a:tc>
                <a:tc>
                  <a:txBody>
                    <a:bodyPr/>
                    <a:lstStyle/>
                    <a:p>
                      <a:endParaRPr lang="fr-FR"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00FF"/>
                    </a:solidFill>
                  </a:tcPr>
                </a:tc>
                <a:tc>
                  <a:txBody>
                    <a:bodyPr/>
                    <a:lstStyle/>
                    <a:p>
                      <a:endParaRPr lang="fr-FR"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endParaRPr lang="fr-FR" dirty="0"/>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FF00"/>
                    </a:solidFill>
                  </a:tcPr>
                </a:tc>
                <a:tc>
                  <a:txBody>
                    <a:bodyPr/>
                    <a:lstStyle/>
                    <a:p>
                      <a:endParaRPr lang="fr-FR"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00FF"/>
                    </a:solidFill>
                  </a:tcPr>
                </a:tc>
              </a:tr>
              <a:tr h="759415">
                <a:tc>
                  <a:txBody>
                    <a:bodyPr/>
                    <a:lstStyle/>
                    <a:p>
                      <a:endParaRPr lang="fr-FR"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endParaRPr lang="fr-FR" dirty="0"/>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FF00"/>
                    </a:solidFill>
                  </a:tcPr>
                </a:tc>
                <a:tc>
                  <a:txBody>
                    <a:bodyPr/>
                    <a:lstStyle/>
                    <a:p>
                      <a:endParaRPr lang="fr-FR"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00FF"/>
                    </a:solidFill>
                  </a:tcPr>
                </a:tc>
                <a:tc>
                  <a:txBody>
                    <a:bodyPr/>
                    <a:lstStyle/>
                    <a:p>
                      <a:endParaRPr lang="fr-FR"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endParaRPr lang="fr-FR" dirty="0"/>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FF00"/>
                    </a:solidFill>
                  </a:tcPr>
                </a:tc>
                <a:tc>
                  <a:txBody>
                    <a:bodyPr/>
                    <a:lstStyle/>
                    <a:p>
                      <a:endParaRPr lang="fr-FR"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00FF"/>
                    </a:solidFill>
                  </a:tcPr>
                </a:tc>
                <a:tc>
                  <a:txBody>
                    <a:bodyPr/>
                    <a:lstStyle/>
                    <a:p>
                      <a:endParaRPr lang="fr-FR"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endParaRPr lang="fr-FR" dirty="0"/>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FF00"/>
                    </a:solidFill>
                  </a:tcPr>
                </a:tc>
                <a:tc>
                  <a:txBody>
                    <a:bodyPr/>
                    <a:lstStyle/>
                    <a:p>
                      <a:endParaRPr lang="fr-FR"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00FF"/>
                    </a:solidFill>
                  </a:tcPr>
                </a:tc>
                <a:tc>
                  <a:txBody>
                    <a:bodyPr/>
                    <a:lstStyle/>
                    <a:p>
                      <a:endParaRPr lang="fr-FR"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endParaRPr lang="fr-FR" dirty="0"/>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FF00"/>
                    </a:solidFill>
                  </a:tcPr>
                </a:tc>
                <a:tc>
                  <a:txBody>
                    <a:bodyPr/>
                    <a:lstStyle/>
                    <a:p>
                      <a:endParaRPr lang="fr-FR"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00FF"/>
                    </a:solidFill>
                  </a:tcPr>
                </a:tc>
              </a:tr>
              <a:tr h="759415">
                <a:tc>
                  <a:txBody>
                    <a:bodyPr/>
                    <a:lstStyle/>
                    <a:p>
                      <a:endParaRPr lang="fr-FR"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endParaRPr lang="fr-FR" dirty="0"/>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FF00"/>
                    </a:solidFill>
                  </a:tcPr>
                </a:tc>
                <a:tc>
                  <a:txBody>
                    <a:bodyPr/>
                    <a:lstStyle/>
                    <a:p>
                      <a:endParaRPr lang="fr-FR"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00FF"/>
                    </a:solidFill>
                  </a:tcPr>
                </a:tc>
                <a:tc>
                  <a:txBody>
                    <a:bodyPr/>
                    <a:lstStyle/>
                    <a:p>
                      <a:endParaRPr lang="fr-FR"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endParaRPr lang="fr-FR" dirty="0"/>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FF00"/>
                    </a:solidFill>
                  </a:tcPr>
                </a:tc>
                <a:tc>
                  <a:txBody>
                    <a:bodyPr/>
                    <a:lstStyle/>
                    <a:p>
                      <a:endParaRPr lang="fr-FR"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00FF"/>
                    </a:solidFill>
                  </a:tcPr>
                </a:tc>
                <a:tc>
                  <a:txBody>
                    <a:bodyPr/>
                    <a:lstStyle/>
                    <a:p>
                      <a:endParaRPr lang="fr-FR"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endParaRPr lang="fr-FR" dirty="0"/>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FF00"/>
                    </a:solidFill>
                  </a:tcPr>
                </a:tc>
                <a:tc>
                  <a:txBody>
                    <a:bodyPr/>
                    <a:lstStyle/>
                    <a:p>
                      <a:endParaRPr lang="fr-FR"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00FF"/>
                    </a:solidFill>
                  </a:tcPr>
                </a:tc>
                <a:tc>
                  <a:txBody>
                    <a:bodyPr/>
                    <a:lstStyle/>
                    <a:p>
                      <a:endParaRPr lang="fr-FR"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endParaRPr lang="fr-FR" dirty="0"/>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FF00"/>
                    </a:solidFill>
                  </a:tcPr>
                </a:tc>
                <a:tc>
                  <a:txBody>
                    <a:bodyPr/>
                    <a:lstStyle/>
                    <a:p>
                      <a:endParaRPr lang="fr-FR"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00FF"/>
                    </a:solidFill>
                  </a:tcPr>
                </a:tc>
              </a:tr>
            </a:tbl>
          </a:graphicData>
        </a:graphic>
      </p:graphicFrame>
      <p:sp>
        <p:nvSpPr>
          <p:cNvPr id="5" name="Down Arrow 4"/>
          <p:cNvSpPr/>
          <p:nvPr/>
        </p:nvSpPr>
        <p:spPr>
          <a:xfrm rot="16200000">
            <a:off x="5510834" y="1684599"/>
            <a:ext cx="704182" cy="2939969"/>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p>
        </p:txBody>
      </p:sp>
      <p:sp>
        <p:nvSpPr>
          <p:cNvPr id="4" name="TextBox 3"/>
          <p:cNvSpPr txBox="1"/>
          <p:nvPr/>
        </p:nvSpPr>
        <p:spPr>
          <a:xfrm>
            <a:off x="4392940" y="2351314"/>
            <a:ext cx="2807209" cy="532202"/>
          </a:xfrm>
          <a:prstGeom prst="rect">
            <a:avLst/>
          </a:prstGeom>
          <a:noFill/>
        </p:spPr>
        <p:txBody>
          <a:bodyPr wrap="square" lIns="91440" tIns="45720" rIns="91440" rtlCol="0" anchor="t">
            <a:noAutofit/>
          </a:bodyPr>
          <a:lstStyle/>
          <a:p>
            <a:pPr algn="ctr"/>
            <a:r>
              <a:rPr lang="en-GB" sz="2200" dirty="0" smtClean="0">
                <a:solidFill>
                  <a:schemeClr val="tx1"/>
                </a:solidFill>
              </a:rPr>
              <a:t>De-</a:t>
            </a:r>
            <a:r>
              <a:rPr lang="en-GB" sz="2200" dirty="0" err="1" smtClean="0">
                <a:solidFill>
                  <a:schemeClr val="tx1"/>
                </a:solidFill>
              </a:rPr>
              <a:t>bayering</a:t>
            </a:r>
            <a:endParaRPr lang="fr-FR" sz="2200" dirty="0" err="1" smtClean="0">
              <a:solidFill>
                <a:schemeClr val="tx1"/>
              </a:solidFill>
            </a:endParaRPr>
          </a:p>
        </p:txBody>
      </p:sp>
      <p:sp>
        <p:nvSpPr>
          <p:cNvPr id="7" name="TextBox 6"/>
          <p:cNvSpPr txBox="1"/>
          <p:nvPr/>
        </p:nvSpPr>
        <p:spPr>
          <a:xfrm>
            <a:off x="1047566" y="4930525"/>
            <a:ext cx="2618912" cy="420668"/>
          </a:xfrm>
          <a:prstGeom prst="rect">
            <a:avLst/>
          </a:prstGeom>
          <a:noFill/>
        </p:spPr>
        <p:txBody>
          <a:bodyPr wrap="none" lIns="91440" tIns="45720" rIns="91440" rtlCol="0" anchor="t">
            <a:noAutofit/>
          </a:bodyPr>
          <a:lstStyle/>
          <a:p>
            <a:pPr algn="ctr"/>
            <a:r>
              <a:rPr lang="en-GB" sz="2200" dirty="0" smtClean="0">
                <a:solidFill>
                  <a:schemeClr val="tx1"/>
                </a:solidFill>
              </a:rPr>
              <a:t>10/12/16b raw data</a:t>
            </a:r>
            <a:endParaRPr lang="fr-FR" sz="2200" dirty="0" err="1" smtClean="0">
              <a:solidFill>
                <a:schemeClr val="tx1"/>
              </a:solidFill>
            </a:endParaRPr>
          </a:p>
        </p:txBody>
      </p:sp>
      <p:sp>
        <p:nvSpPr>
          <p:cNvPr id="8" name="TextBox 7"/>
          <p:cNvSpPr txBox="1"/>
          <p:nvPr/>
        </p:nvSpPr>
        <p:spPr>
          <a:xfrm>
            <a:off x="8062476" y="4930525"/>
            <a:ext cx="2618912" cy="420668"/>
          </a:xfrm>
          <a:prstGeom prst="rect">
            <a:avLst/>
          </a:prstGeom>
          <a:noFill/>
        </p:spPr>
        <p:txBody>
          <a:bodyPr wrap="none" lIns="91440" tIns="45720" rIns="91440" rtlCol="0" anchor="t">
            <a:noAutofit/>
          </a:bodyPr>
          <a:lstStyle/>
          <a:p>
            <a:pPr algn="ctr"/>
            <a:r>
              <a:rPr lang="en-GB" sz="2200" dirty="0" smtClean="0">
                <a:solidFill>
                  <a:schemeClr val="tx1"/>
                </a:solidFill>
              </a:rPr>
              <a:t>RGB888 (24b data)</a:t>
            </a:r>
            <a:endParaRPr lang="fr-FR" sz="2200" dirty="0" err="1" smtClean="0">
              <a:solidFill>
                <a:schemeClr val="tx1"/>
              </a:solidFill>
            </a:endParaRPr>
          </a:p>
        </p:txBody>
      </p:sp>
    </p:spTree>
    <p:extLst>
      <p:ext uri="{BB962C8B-B14F-4D97-AF65-F5344CB8AC3E}">
        <p14:creationId xmlns:p14="http://schemas.microsoft.com/office/powerpoint/2010/main" val="141227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524" y="280714"/>
            <a:ext cx="11663021" cy="654049"/>
          </a:xfrm>
        </p:spPr>
        <p:txBody>
          <a:bodyPr/>
          <a:lstStyle/>
          <a:p>
            <a:r>
              <a:rPr lang="en-GB" dirty="0" smtClean="0">
                <a:solidFill>
                  <a:schemeClr val="tx1">
                    <a:lumMod val="75000"/>
                    <a:lumOff val="25000"/>
                  </a:schemeClr>
                </a:solidFill>
              </a:rPr>
              <a:t>Bayer </a:t>
            </a:r>
            <a:r>
              <a:rPr lang="en-GB" dirty="0">
                <a:solidFill>
                  <a:schemeClr val="tx1">
                    <a:lumMod val="75000"/>
                    <a:lumOff val="25000"/>
                  </a:schemeClr>
                </a:solidFill>
              </a:rPr>
              <a:t>Pattern</a:t>
            </a:r>
            <a:endParaRPr lang="fr-FR" dirty="0">
              <a:solidFill>
                <a:schemeClr val="tx1">
                  <a:lumMod val="75000"/>
                  <a:lumOff val="25000"/>
                </a:schemeClr>
              </a:solidFill>
            </a:endParaRPr>
          </a:p>
        </p:txBody>
      </p:sp>
      <p:sp>
        <p:nvSpPr>
          <p:cNvPr id="5" name="Down Arrow 4"/>
          <p:cNvSpPr/>
          <p:nvPr/>
        </p:nvSpPr>
        <p:spPr>
          <a:xfrm rot="16200000">
            <a:off x="5510834" y="1684599"/>
            <a:ext cx="704182" cy="2939969"/>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p>
        </p:txBody>
      </p:sp>
      <p:sp>
        <p:nvSpPr>
          <p:cNvPr id="4" name="TextBox 3"/>
          <p:cNvSpPr txBox="1"/>
          <p:nvPr/>
        </p:nvSpPr>
        <p:spPr>
          <a:xfrm>
            <a:off x="4392940" y="2351314"/>
            <a:ext cx="2807209" cy="532202"/>
          </a:xfrm>
          <a:prstGeom prst="rect">
            <a:avLst/>
          </a:prstGeom>
          <a:noFill/>
        </p:spPr>
        <p:txBody>
          <a:bodyPr wrap="square" lIns="91440" tIns="45720" rIns="91440" rtlCol="0" anchor="t">
            <a:noAutofit/>
          </a:bodyPr>
          <a:lstStyle/>
          <a:p>
            <a:pPr algn="ctr"/>
            <a:r>
              <a:rPr lang="en-GB" sz="2200" dirty="0" smtClean="0">
                <a:solidFill>
                  <a:schemeClr val="tx1"/>
                </a:solidFill>
              </a:rPr>
              <a:t>De-</a:t>
            </a:r>
            <a:r>
              <a:rPr lang="en-GB" sz="2200" dirty="0" err="1" smtClean="0">
                <a:solidFill>
                  <a:schemeClr val="tx1"/>
                </a:solidFill>
              </a:rPr>
              <a:t>bayering</a:t>
            </a:r>
            <a:r>
              <a:rPr lang="en-GB" sz="2200" dirty="0" smtClean="0">
                <a:solidFill>
                  <a:schemeClr val="tx1"/>
                </a:solidFill>
              </a:rPr>
              <a:t> (red)</a:t>
            </a:r>
            <a:endParaRPr lang="fr-FR" sz="2200" dirty="0" err="1" smtClean="0">
              <a:solidFill>
                <a:schemeClr val="tx1"/>
              </a:solidFill>
            </a:endParaRPr>
          </a:p>
        </p:txBody>
      </p:sp>
      <p:sp>
        <p:nvSpPr>
          <p:cNvPr id="7" name="TextBox 6"/>
          <p:cNvSpPr txBox="1"/>
          <p:nvPr/>
        </p:nvSpPr>
        <p:spPr>
          <a:xfrm>
            <a:off x="1047566" y="4930525"/>
            <a:ext cx="2618912" cy="420668"/>
          </a:xfrm>
          <a:prstGeom prst="rect">
            <a:avLst/>
          </a:prstGeom>
          <a:noFill/>
        </p:spPr>
        <p:txBody>
          <a:bodyPr wrap="none" lIns="91440" tIns="45720" rIns="91440" rtlCol="0" anchor="t">
            <a:noAutofit/>
          </a:bodyPr>
          <a:lstStyle/>
          <a:p>
            <a:pPr algn="ctr"/>
            <a:r>
              <a:rPr lang="en-GB" sz="2200" dirty="0" smtClean="0">
                <a:solidFill>
                  <a:schemeClr val="tx1"/>
                </a:solidFill>
              </a:rPr>
              <a:t>10/12/16b raw data</a:t>
            </a:r>
            <a:endParaRPr lang="fr-FR" sz="2200" dirty="0" err="1" smtClean="0">
              <a:solidFill>
                <a:schemeClr val="tx1"/>
              </a:solidFill>
            </a:endParaRPr>
          </a:p>
        </p:txBody>
      </p:sp>
      <p:sp>
        <p:nvSpPr>
          <p:cNvPr id="8" name="TextBox 7"/>
          <p:cNvSpPr txBox="1"/>
          <p:nvPr/>
        </p:nvSpPr>
        <p:spPr>
          <a:xfrm>
            <a:off x="8062476" y="4930525"/>
            <a:ext cx="2618912" cy="420668"/>
          </a:xfrm>
          <a:prstGeom prst="rect">
            <a:avLst/>
          </a:prstGeom>
          <a:noFill/>
        </p:spPr>
        <p:txBody>
          <a:bodyPr wrap="none" lIns="91440" tIns="45720" rIns="91440" rtlCol="0" anchor="t">
            <a:noAutofit/>
          </a:bodyPr>
          <a:lstStyle/>
          <a:p>
            <a:pPr algn="ctr"/>
            <a:r>
              <a:rPr lang="en-GB" sz="2200" dirty="0" smtClean="0">
                <a:solidFill>
                  <a:schemeClr val="tx1"/>
                </a:solidFill>
              </a:rPr>
              <a:t>RGB888 (24b data)</a:t>
            </a:r>
            <a:endParaRPr lang="fr-FR" sz="2200" dirty="0" err="1" smtClean="0">
              <a:solidFill>
                <a:schemeClr val="tx1"/>
              </a:solidFill>
            </a:endParaRPr>
          </a:p>
        </p:txBody>
      </p:sp>
      <p:graphicFrame>
        <p:nvGraphicFramePr>
          <p:cNvPr id="9" name="Table 8"/>
          <p:cNvGraphicFramePr>
            <a:graphicFrameLocks noGrp="1"/>
          </p:cNvGraphicFramePr>
          <p:nvPr>
            <p:extLst/>
          </p:nvPr>
        </p:nvGraphicFramePr>
        <p:xfrm>
          <a:off x="1047566" y="1951331"/>
          <a:ext cx="2160000" cy="2160000"/>
        </p:xfrm>
        <a:graphic>
          <a:graphicData uri="http://schemas.openxmlformats.org/drawingml/2006/table">
            <a:tbl>
              <a:tblPr firstRow="1" bandRow="1">
                <a:tableStyleId>{5940675A-B579-460E-94D1-54222C63F5DA}</a:tableStyleId>
              </a:tblPr>
              <a:tblGrid>
                <a:gridCol w="720000"/>
                <a:gridCol w="720000"/>
                <a:gridCol w="720000"/>
              </a:tblGrid>
              <a:tr h="720000">
                <a:tc>
                  <a:txBody>
                    <a:bodyPr/>
                    <a:lstStyle/>
                    <a:p>
                      <a:pPr algn="ctr"/>
                      <a:endParaRPr lang="fr-FR" sz="1600" b="1" dirty="0">
                        <a:solidFill>
                          <a:srgbClr val="FF0000"/>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000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00B050"/>
                        </a:solidFill>
                        <a:effectLst/>
                        <a:uLnTx/>
                        <a:uFillTx/>
                        <a:latin typeface="+mn-lt"/>
                        <a:ea typeface="+mn-ea"/>
                        <a:cs typeface="+mn-cs"/>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00FF00"/>
                    </a:solidFill>
                  </a:tcPr>
                </a:tc>
                <a:tc>
                  <a:txBody>
                    <a:bodyPr/>
                    <a:lstStyle/>
                    <a:p>
                      <a:pPr algn="ctr"/>
                      <a:endParaRPr lang="fr-FR" sz="1600" b="1" dirty="0">
                        <a:solidFill>
                          <a:srgbClr val="FF0000"/>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0000"/>
                    </a:solidFill>
                  </a:tcPr>
                </a:tc>
              </a:tr>
              <a:tr h="720000">
                <a:tc>
                  <a:txBody>
                    <a:bodyPr/>
                    <a:lstStyle/>
                    <a:p>
                      <a:pPr algn="ctr"/>
                      <a:endParaRPr lang="fr-FR" sz="2400" dirty="0">
                        <a:solidFill>
                          <a:srgbClr val="00B050"/>
                        </a:solidFill>
                      </a:endParaRPr>
                    </a:p>
                  </a:txBody>
                  <a:tcPr anchor="ctr">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00FF00"/>
                    </a:solidFill>
                  </a:tcPr>
                </a:tc>
                <a:tc>
                  <a:txBody>
                    <a:bodyPr/>
                    <a:lstStyle/>
                    <a:p>
                      <a:pPr algn="ctr"/>
                      <a:endParaRPr lang="fr-FR" sz="2400" b="1"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fr-FR" sz="2400" b="0" dirty="0">
                        <a:solidFill>
                          <a:srgbClr val="00B050"/>
                        </a:solidFill>
                      </a:endParaRPr>
                    </a:p>
                  </a:txBody>
                  <a:tcPr anchor="ctr">
                    <a:lnL w="12700" cap="flat" cmpd="sng" algn="ctr">
                      <a:solidFill>
                        <a:schemeClr val="tx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00FF00"/>
                    </a:solidFill>
                  </a:tcPr>
                </a:tc>
              </a:tr>
              <a:tr h="720000">
                <a:tc>
                  <a:txBody>
                    <a:bodyPr/>
                    <a:lstStyle/>
                    <a:p>
                      <a:pPr algn="ctr"/>
                      <a:endParaRPr lang="fr-FR" sz="1600" b="1" dirty="0">
                        <a:solidFill>
                          <a:srgbClr val="FF0000"/>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000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00B050"/>
                        </a:solidFill>
                        <a:effectLst/>
                        <a:uLnTx/>
                        <a:uFillTx/>
                        <a:latin typeface="+mn-lt"/>
                        <a:ea typeface="+mn-ea"/>
                        <a:cs typeface="+mn-cs"/>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FF00"/>
                    </a:solidFill>
                  </a:tcPr>
                </a:tc>
                <a:tc>
                  <a:txBody>
                    <a:bodyPr/>
                    <a:lstStyle/>
                    <a:p>
                      <a:pPr algn="ctr"/>
                      <a:endParaRPr lang="fr-FR" sz="1600" b="1" dirty="0">
                        <a:solidFill>
                          <a:srgbClr val="FF0000"/>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0000"/>
                    </a:solidFill>
                  </a:tcPr>
                </a:tc>
              </a:tr>
            </a:tbl>
          </a:graphicData>
        </a:graphic>
      </p:graphicFrame>
      <p:cxnSp>
        <p:nvCxnSpPr>
          <p:cNvPr id="13" name="Straight Connector 12"/>
          <p:cNvCxnSpPr/>
          <p:nvPr/>
        </p:nvCxnSpPr>
        <p:spPr>
          <a:xfrm flipV="1">
            <a:off x="1423555" y="2309662"/>
            <a:ext cx="1445388" cy="142067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345373" y="2237937"/>
            <a:ext cx="1520945" cy="16013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9" name="Table 18"/>
          <p:cNvGraphicFramePr>
            <a:graphicFrameLocks noGrp="1"/>
          </p:cNvGraphicFramePr>
          <p:nvPr>
            <p:extLst/>
          </p:nvPr>
        </p:nvGraphicFramePr>
        <p:xfrm>
          <a:off x="9298565" y="2774875"/>
          <a:ext cx="802569" cy="759415"/>
        </p:xfrm>
        <a:graphic>
          <a:graphicData uri="http://schemas.openxmlformats.org/drawingml/2006/table">
            <a:tbl>
              <a:tblPr firstRow="1" bandRow="1">
                <a:tableStyleId>{5940675A-B579-460E-94D1-54222C63F5DA}</a:tableStyleId>
              </a:tblPr>
              <a:tblGrid>
                <a:gridCol w="267523"/>
                <a:gridCol w="267523"/>
                <a:gridCol w="267523"/>
              </a:tblGrid>
              <a:tr h="759415">
                <a:tc>
                  <a:txBody>
                    <a:bodyPr/>
                    <a:lstStyle/>
                    <a:p>
                      <a:endParaRPr lang="fr-FR"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endParaRPr lang="fr-FR" dirty="0"/>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fr-FR"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1447446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524" y="280714"/>
            <a:ext cx="11663021" cy="654049"/>
          </a:xfrm>
        </p:spPr>
        <p:txBody>
          <a:bodyPr/>
          <a:lstStyle/>
          <a:p>
            <a:r>
              <a:rPr lang="en-GB" dirty="0" smtClean="0">
                <a:solidFill>
                  <a:schemeClr val="tx1">
                    <a:lumMod val="75000"/>
                    <a:lumOff val="25000"/>
                  </a:schemeClr>
                </a:solidFill>
              </a:rPr>
              <a:t>Bayer </a:t>
            </a:r>
            <a:r>
              <a:rPr lang="en-GB" dirty="0">
                <a:solidFill>
                  <a:schemeClr val="tx1">
                    <a:lumMod val="75000"/>
                    <a:lumOff val="25000"/>
                  </a:schemeClr>
                </a:solidFill>
              </a:rPr>
              <a:t>Pattern</a:t>
            </a:r>
            <a:endParaRPr lang="fr-FR" dirty="0">
              <a:solidFill>
                <a:schemeClr val="tx1">
                  <a:lumMod val="75000"/>
                  <a:lumOff val="25000"/>
                </a:schemeClr>
              </a:solidFill>
            </a:endParaRPr>
          </a:p>
        </p:txBody>
      </p:sp>
      <p:sp>
        <p:nvSpPr>
          <p:cNvPr id="5" name="Down Arrow 4"/>
          <p:cNvSpPr/>
          <p:nvPr/>
        </p:nvSpPr>
        <p:spPr>
          <a:xfrm rot="16200000">
            <a:off x="5510834" y="1684599"/>
            <a:ext cx="704182" cy="2939969"/>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p>
        </p:txBody>
      </p:sp>
      <p:sp>
        <p:nvSpPr>
          <p:cNvPr id="4" name="TextBox 3"/>
          <p:cNvSpPr txBox="1"/>
          <p:nvPr/>
        </p:nvSpPr>
        <p:spPr>
          <a:xfrm>
            <a:off x="4392940" y="2351314"/>
            <a:ext cx="2807209" cy="532202"/>
          </a:xfrm>
          <a:prstGeom prst="rect">
            <a:avLst/>
          </a:prstGeom>
          <a:noFill/>
        </p:spPr>
        <p:txBody>
          <a:bodyPr wrap="square" lIns="91440" tIns="45720" rIns="91440" rtlCol="0" anchor="t">
            <a:noAutofit/>
          </a:bodyPr>
          <a:lstStyle/>
          <a:p>
            <a:pPr algn="ctr"/>
            <a:r>
              <a:rPr lang="en-GB" sz="2200" dirty="0" smtClean="0">
                <a:solidFill>
                  <a:schemeClr val="tx1"/>
                </a:solidFill>
              </a:rPr>
              <a:t>De-</a:t>
            </a:r>
            <a:r>
              <a:rPr lang="en-GB" sz="2200" dirty="0" err="1" smtClean="0">
                <a:solidFill>
                  <a:schemeClr val="tx1"/>
                </a:solidFill>
              </a:rPr>
              <a:t>bayering</a:t>
            </a:r>
            <a:r>
              <a:rPr lang="en-GB" sz="2200" dirty="0" smtClean="0">
                <a:solidFill>
                  <a:schemeClr val="tx1"/>
                </a:solidFill>
              </a:rPr>
              <a:t> (green)</a:t>
            </a:r>
            <a:endParaRPr lang="fr-FR" sz="2200" dirty="0" err="1" smtClean="0">
              <a:solidFill>
                <a:schemeClr val="tx1"/>
              </a:solidFill>
            </a:endParaRPr>
          </a:p>
        </p:txBody>
      </p:sp>
      <p:sp>
        <p:nvSpPr>
          <p:cNvPr id="7" name="TextBox 6"/>
          <p:cNvSpPr txBox="1"/>
          <p:nvPr/>
        </p:nvSpPr>
        <p:spPr>
          <a:xfrm>
            <a:off x="1047566" y="4930525"/>
            <a:ext cx="2618912" cy="420668"/>
          </a:xfrm>
          <a:prstGeom prst="rect">
            <a:avLst/>
          </a:prstGeom>
          <a:noFill/>
        </p:spPr>
        <p:txBody>
          <a:bodyPr wrap="none" lIns="91440" tIns="45720" rIns="91440" rtlCol="0" anchor="t">
            <a:noAutofit/>
          </a:bodyPr>
          <a:lstStyle/>
          <a:p>
            <a:pPr algn="ctr"/>
            <a:r>
              <a:rPr lang="en-GB" sz="2200" dirty="0" smtClean="0">
                <a:solidFill>
                  <a:schemeClr val="tx1"/>
                </a:solidFill>
              </a:rPr>
              <a:t>10/12/16b raw data</a:t>
            </a:r>
            <a:endParaRPr lang="fr-FR" sz="2200" dirty="0" err="1" smtClean="0">
              <a:solidFill>
                <a:schemeClr val="tx1"/>
              </a:solidFill>
            </a:endParaRPr>
          </a:p>
        </p:txBody>
      </p:sp>
      <p:sp>
        <p:nvSpPr>
          <p:cNvPr id="8" name="TextBox 7"/>
          <p:cNvSpPr txBox="1"/>
          <p:nvPr/>
        </p:nvSpPr>
        <p:spPr>
          <a:xfrm>
            <a:off x="8062476" y="4930525"/>
            <a:ext cx="2618912" cy="420668"/>
          </a:xfrm>
          <a:prstGeom prst="rect">
            <a:avLst/>
          </a:prstGeom>
          <a:noFill/>
        </p:spPr>
        <p:txBody>
          <a:bodyPr wrap="none" lIns="91440" tIns="45720" rIns="91440" rtlCol="0" anchor="t">
            <a:noAutofit/>
          </a:bodyPr>
          <a:lstStyle/>
          <a:p>
            <a:pPr algn="ctr"/>
            <a:r>
              <a:rPr lang="en-GB" sz="2200" dirty="0" smtClean="0">
                <a:solidFill>
                  <a:schemeClr val="tx1"/>
                </a:solidFill>
              </a:rPr>
              <a:t>RGB888 (24b data)</a:t>
            </a:r>
            <a:endParaRPr lang="fr-FR" sz="2200" dirty="0" err="1" smtClean="0">
              <a:solidFill>
                <a:schemeClr val="tx1"/>
              </a:solidFill>
            </a:endParaRPr>
          </a:p>
        </p:txBody>
      </p:sp>
      <p:graphicFrame>
        <p:nvGraphicFramePr>
          <p:cNvPr id="9" name="Table 8"/>
          <p:cNvGraphicFramePr>
            <a:graphicFrameLocks noGrp="1"/>
          </p:cNvGraphicFramePr>
          <p:nvPr>
            <p:extLst/>
          </p:nvPr>
        </p:nvGraphicFramePr>
        <p:xfrm>
          <a:off x="1047566" y="1951331"/>
          <a:ext cx="2160000" cy="2160000"/>
        </p:xfrm>
        <a:graphic>
          <a:graphicData uri="http://schemas.openxmlformats.org/drawingml/2006/table">
            <a:tbl>
              <a:tblPr firstRow="1" bandRow="1">
                <a:tableStyleId>{5940675A-B579-460E-94D1-54222C63F5DA}</a:tableStyleId>
              </a:tblPr>
              <a:tblGrid>
                <a:gridCol w="720000"/>
                <a:gridCol w="720000"/>
                <a:gridCol w="720000"/>
              </a:tblGrid>
              <a:tr h="720000">
                <a:tc>
                  <a:txBody>
                    <a:bodyPr/>
                    <a:lstStyle/>
                    <a:p>
                      <a:pPr algn="ctr"/>
                      <a:endParaRPr lang="fr-FR" sz="1600" b="1" dirty="0">
                        <a:solidFill>
                          <a:srgbClr val="FF0000"/>
                        </a:solidFill>
                      </a:endParaRPr>
                    </a:p>
                  </a:txBody>
                  <a:tcPr anchor="ctr">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rgbClr val="FF000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00B050"/>
                        </a:solidFill>
                        <a:effectLst/>
                        <a:uLnTx/>
                        <a:uFillTx/>
                        <a:latin typeface="+mn-lt"/>
                        <a:ea typeface="+mn-ea"/>
                        <a:cs typeface="+mn-cs"/>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00FF00"/>
                    </a:solidFill>
                  </a:tcPr>
                </a:tc>
                <a:tc>
                  <a:txBody>
                    <a:bodyPr/>
                    <a:lstStyle/>
                    <a:p>
                      <a:pPr algn="ctr"/>
                      <a:endParaRPr lang="fr-FR" sz="1600" b="1" dirty="0">
                        <a:solidFill>
                          <a:srgbClr val="FF0000"/>
                        </a:solidFill>
                      </a:endParaRPr>
                    </a:p>
                  </a:txBody>
                  <a:tcPr anchor="ctr">
                    <a:lnL w="76200" cap="flat" cmpd="sng" algn="ctr">
                      <a:solidFill>
                        <a:schemeClr val="bg1"/>
                      </a:solidFill>
                      <a:prstDash val="solid"/>
                      <a:round/>
                      <a:headEnd type="none" w="med" len="med"/>
                      <a:tailEnd type="none" w="med" len="med"/>
                    </a:lnL>
                    <a:lnB w="76200" cap="flat" cmpd="sng" algn="ctr">
                      <a:solidFill>
                        <a:schemeClr val="bg1"/>
                      </a:solidFill>
                      <a:prstDash val="solid"/>
                      <a:round/>
                      <a:headEnd type="none" w="med" len="med"/>
                      <a:tailEnd type="none" w="med" len="med"/>
                    </a:lnB>
                    <a:solidFill>
                      <a:srgbClr val="FF0000"/>
                    </a:solidFill>
                  </a:tcPr>
                </a:tc>
              </a:tr>
              <a:tr h="720000">
                <a:tc>
                  <a:txBody>
                    <a:bodyPr/>
                    <a:lstStyle/>
                    <a:p>
                      <a:pPr algn="ctr"/>
                      <a:endParaRPr lang="fr-FR" sz="2400" dirty="0">
                        <a:solidFill>
                          <a:srgbClr val="00B050"/>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00FF00"/>
                    </a:solidFill>
                  </a:tcPr>
                </a:tc>
                <a:tc>
                  <a:txBody>
                    <a:bodyPr/>
                    <a:lstStyle/>
                    <a:p>
                      <a:pPr algn="ctr"/>
                      <a:endParaRPr lang="fr-FR" sz="2400" b="1" dirty="0">
                        <a:solidFill>
                          <a:srgbClr val="0070C0"/>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0000FF"/>
                    </a:solidFill>
                  </a:tcPr>
                </a:tc>
                <a:tc>
                  <a:txBody>
                    <a:bodyPr/>
                    <a:lstStyle/>
                    <a:p>
                      <a:pPr algn="ctr"/>
                      <a:endParaRPr lang="fr-FR" sz="2400" b="0" dirty="0">
                        <a:solidFill>
                          <a:srgbClr val="00B050"/>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00FF00"/>
                    </a:solidFill>
                  </a:tcPr>
                </a:tc>
              </a:tr>
              <a:tr h="720000">
                <a:tc>
                  <a:txBody>
                    <a:bodyPr/>
                    <a:lstStyle/>
                    <a:p>
                      <a:pPr algn="ctr"/>
                      <a:endParaRPr lang="fr-FR" sz="1600" b="1" dirty="0">
                        <a:solidFill>
                          <a:srgbClr val="FF0000"/>
                        </a:solidFill>
                      </a:endParaRPr>
                    </a:p>
                  </a:txBody>
                  <a:tcPr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solidFill>
                      <a:srgbClr val="FF000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00B050"/>
                        </a:solidFill>
                        <a:effectLst/>
                        <a:uLnTx/>
                        <a:uFillTx/>
                        <a:latin typeface="+mn-lt"/>
                        <a:ea typeface="+mn-ea"/>
                        <a:cs typeface="+mn-cs"/>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00FF00"/>
                    </a:solidFill>
                  </a:tcPr>
                </a:tc>
                <a:tc>
                  <a:txBody>
                    <a:bodyPr/>
                    <a:lstStyle/>
                    <a:p>
                      <a:pPr algn="ctr"/>
                      <a:endParaRPr lang="fr-FR" sz="1600" b="1" dirty="0">
                        <a:solidFill>
                          <a:srgbClr val="FF0000"/>
                        </a:solidFill>
                      </a:endParaRPr>
                    </a:p>
                  </a:txBody>
                  <a:tcPr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solidFill>
                      <a:srgbClr val="FF0000"/>
                    </a:solidFill>
                  </a:tcPr>
                </a:tc>
              </a:tr>
            </a:tbl>
          </a:graphicData>
        </a:graphic>
      </p:graphicFrame>
      <p:cxnSp>
        <p:nvCxnSpPr>
          <p:cNvPr id="13" name="Straight Connector 12"/>
          <p:cNvCxnSpPr/>
          <p:nvPr/>
        </p:nvCxnSpPr>
        <p:spPr>
          <a:xfrm flipV="1">
            <a:off x="1392382" y="3023755"/>
            <a:ext cx="1496291" cy="1039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130136" y="2309662"/>
            <a:ext cx="10391" cy="160771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9" name="Table 18"/>
          <p:cNvGraphicFramePr>
            <a:graphicFrameLocks noGrp="1"/>
          </p:cNvGraphicFramePr>
          <p:nvPr>
            <p:extLst/>
          </p:nvPr>
        </p:nvGraphicFramePr>
        <p:xfrm>
          <a:off x="9298565" y="2774875"/>
          <a:ext cx="802569" cy="759415"/>
        </p:xfrm>
        <a:graphic>
          <a:graphicData uri="http://schemas.openxmlformats.org/drawingml/2006/table">
            <a:tbl>
              <a:tblPr firstRow="1" bandRow="1">
                <a:tableStyleId>{5940675A-B579-460E-94D1-54222C63F5DA}</a:tableStyleId>
              </a:tblPr>
              <a:tblGrid>
                <a:gridCol w="267523"/>
                <a:gridCol w="267523"/>
                <a:gridCol w="267523"/>
              </a:tblGrid>
              <a:tr h="759415">
                <a:tc>
                  <a:txBody>
                    <a:bodyPr/>
                    <a:lstStyle/>
                    <a:p>
                      <a:endParaRPr lang="fr-FR"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endParaRPr lang="fr-FR" dirty="0"/>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FF00"/>
                    </a:solidFill>
                  </a:tcPr>
                </a:tc>
                <a:tc>
                  <a:txBody>
                    <a:bodyPr/>
                    <a:lstStyle/>
                    <a:p>
                      <a:endParaRPr lang="fr-FR"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140850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lumMod val="75000"/>
                    <a:lumOff val="25000"/>
                  </a:schemeClr>
                </a:solidFill>
              </a:rPr>
              <a:t>AGENDA</a:t>
            </a:r>
            <a:endParaRPr lang="en-US" dirty="0">
              <a:solidFill>
                <a:schemeClr val="tx1">
                  <a:lumMod val="75000"/>
                  <a:lumOff val="25000"/>
                </a:schemeClr>
              </a:solidFill>
            </a:endParaRPr>
          </a:p>
        </p:txBody>
      </p:sp>
      <p:sp>
        <p:nvSpPr>
          <p:cNvPr id="2" name="Text Placeholder 1"/>
          <p:cNvSpPr>
            <a:spLocks noGrp="1"/>
          </p:cNvSpPr>
          <p:nvPr>
            <p:ph type="body" sz="quarter" idx="10"/>
          </p:nvPr>
        </p:nvSpPr>
        <p:spPr/>
        <p:txBody>
          <a:bodyPr/>
          <a:lstStyle/>
          <a:p>
            <a:r>
              <a:rPr lang="en-US" dirty="0"/>
              <a:t>The purpose of the ISP</a:t>
            </a:r>
          </a:p>
          <a:p>
            <a:r>
              <a:rPr lang="en-US" dirty="0" smtClean="0"/>
              <a:t>Its </a:t>
            </a:r>
            <a:r>
              <a:rPr lang="en-US" dirty="0"/>
              <a:t>architecture</a:t>
            </a:r>
          </a:p>
          <a:p>
            <a:r>
              <a:rPr lang="en-US" dirty="0"/>
              <a:t>How to program </a:t>
            </a:r>
            <a:r>
              <a:rPr lang="en-US" dirty="0" smtClean="0"/>
              <a:t>it</a:t>
            </a:r>
            <a:endParaRPr lang="en-US" dirty="0"/>
          </a:p>
          <a:p>
            <a:endParaRPr lang="en-US" dirty="0"/>
          </a:p>
          <a:p>
            <a:endParaRPr lang="en-US" dirty="0"/>
          </a:p>
        </p:txBody>
      </p:sp>
    </p:spTree>
    <p:extLst>
      <p:ext uri="{BB962C8B-B14F-4D97-AF65-F5344CB8AC3E}">
        <p14:creationId xmlns:p14="http://schemas.microsoft.com/office/powerpoint/2010/main" val="224676069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524" y="280714"/>
            <a:ext cx="11663021" cy="654049"/>
          </a:xfrm>
        </p:spPr>
        <p:txBody>
          <a:bodyPr/>
          <a:lstStyle/>
          <a:p>
            <a:r>
              <a:rPr lang="en-GB" dirty="0" smtClean="0">
                <a:solidFill>
                  <a:schemeClr val="tx1">
                    <a:lumMod val="75000"/>
                    <a:lumOff val="25000"/>
                  </a:schemeClr>
                </a:solidFill>
              </a:rPr>
              <a:t>Bayer </a:t>
            </a:r>
            <a:r>
              <a:rPr lang="en-GB" dirty="0">
                <a:solidFill>
                  <a:schemeClr val="tx1">
                    <a:lumMod val="75000"/>
                    <a:lumOff val="25000"/>
                  </a:schemeClr>
                </a:solidFill>
              </a:rPr>
              <a:t>Pattern</a:t>
            </a:r>
            <a:endParaRPr lang="fr-FR" dirty="0">
              <a:solidFill>
                <a:schemeClr val="tx1">
                  <a:lumMod val="75000"/>
                  <a:lumOff val="25000"/>
                </a:schemeClr>
              </a:solidFill>
            </a:endParaRPr>
          </a:p>
        </p:txBody>
      </p:sp>
      <p:sp>
        <p:nvSpPr>
          <p:cNvPr id="5" name="Down Arrow 4"/>
          <p:cNvSpPr/>
          <p:nvPr/>
        </p:nvSpPr>
        <p:spPr>
          <a:xfrm rot="16200000">
            <a:off x="5510834" y="1684599"/>
            <a:ext cx="704182" cy="2939969"/>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p>
        </p:txBody>
      </p:sp>
      <p:sp>
        <p:nvSpPr>
          <p:cNvPr id="4" name="TextBox 3"/>
          <p:cNvSpPr txBox="1"/>
          <p:nvPr/>
        </p:nvSpPr>
        <p:spPr>
          <a:xfrm>
            <a:off x="4392940" y="2351314"/>
            <a:ext cx="2807209" cy="532202"/>
          </a:xfrm>
          <a:prstGeom prst="rect">
            <a:avLst/>
          </a:prstGeom>
          <a:noFill/>
        </p:spPr>
        <p:txBody>
          <a:bodyPr wrap="square" lIns="91440" tIns="45720" rIns="91440" rtlCol="0" anchor="t">
            <a:noAutofit/>
          </a:bodyPr>
          <a:lstStyle/>
          <a:p>
            <a:pPr algn="ctr"/>
            <a:r>
              <a:rPr lang="en-GB" sz="2200" dirty="0" smtClean="0">
                <a:solidFill>
                  <a:schemeClr val="tx1"/>
                </a:solidFill>
              </a:rPr>
              <a:t>De-</a:t>
            </a:r>
            <a:r>
              <a:rPr lang="en-GB" sz="2200" dirty="0" err="1" smtClean="0">
                <a:solidFill>
                  <a:schemeClr val="tx1"/>
                </a:solidFill>
              </a:rPr>
              <a:t>bayering</a:t>
            </a:r>
            <a:r>
              <a:rPr lang="en-GB" sz="2200" dirty="0" smtClean="0">
                <a:solidFill>
                  <a:schemeClr val="tx1"/>
                </a:solidFill>
              </a:rPr>
              <a:t> </a:t>
            </a:r>
            <a:r>
              <a:rPr lang="en-GB" sz="2200" smtClean="0">
                <a:solidFill>
                  <a:schemeClr val="tx1"/>
                </a:solidFill>
              </a:rPr>
              <a:t>(blue)</a:t>
            </a:r>
            <a:endParaRPr lang="fr-FR" sz="2200" dirty="0" err="1" smtClean="0">
              <a:solidFill>
                <a:schemeClr val="tx1"/>
              </a:solidFill>
            </a:endParaRPr>
          </a:p>
        </p:txBody>
      </p:sp>
      <p:sp>
        <p:nvSpPr>
          <p:cNvPr id="7" name="TextBox 6"/>
          <p:cNvSpPr txBox="1"/>
          <p:nvPr/>
        </p:nvSpPr>
        <p:spPr>
          <a:xfrm>
            <a:off x="1047566" y="4930525"/>
            <a:ext cx="2618912" cy="420668"/>
          </a:xfrm>
          <a:prstGeom prst="rect">
            <a:avLst/>
          </a:prstGeom>
          <a:noFill/>
        </p:spPr>
        <p:txBody>
          <a:bodyPr wrap="none" lIns="91440" tIns="45720" rIns="91440" rtlCol="0" anchor="t">
            <a:noAutofit/>
          </a:bodyPr>
          <a:lstStyle/>
          <a:p>
            <a:pPr algn="ctr"/>
            <a:r>
              <a:rPr lang="en-GB" sz="2200" dirty="0" smtClean="0">
                <a:solidFill>
                  <a:schemeClr val="tx1"/>
                </a:solidFill>
              </a:rPr>
              <a:t>10/12/16b raw data</a:t>
            </a:r>
            <a:endParaRPr lang="fr-FR" sz="2200" dirty="0" err="1" smtClean="0">
              <a:solidFill>
                <a:schemeClr val="tx1"/>
              </a:solidFill>
            </a:endParaRPr>
          </a:p>
        </p:txBody>
      </p:sp>
      <p:sp>
        <p:nvSpPr>
          <p:cNvPr id="8" name="TextBox 7"/>
          <p:cNvSpPr txBox="1"/>
          <p:nvPr/>
        </p:nvSpPr>
        <p:spPr>
          <a:xfrm>
            <a:off x="8062476" y="4930525"/>
            <a:ext cx="2618912" cy="420668"/>
          </a:xfrm>
          <a:prstGeom prst="rect">
            <a:avLst/>
          </a:prstGeom>
          <a:noFill/>
        </p:spPr>
        <p:txBody>
          <a:bodyPr wrap="none" lIns="91440" tIns="45720" rIns="91440" rtlCol="0" anchor="t">
            <a:noAutofit/>
          </a:bodyPr>
          <a:lstStyle/>
          <a:p>
            <a:pPr algn="ctr"/>
            <a:r>
              <a:rPr lang="en-GB" sz="2200" dirty="0" smtClean="0">
                <a:solidFill>
                  <a:schemeClr val="tx1"/>
                </a:solidFill>
              </a:rPr>
              <a:t>RGB888 (24b data)</a:t>
            </a:r>
            <a:endParaRPr lang="fr-FR" sz="2200" dirty="0" err="1" smtClean="0">
              <a:solidFill>
                <a:schemeClr val="tx1"/>
              </a:solidFill>
            </a:endParaRPr>
          </a:p>
        </p:txBody>
      </p:sp>
      <p:graphicFrame>
        <p:nvGraphicFramePr>
          <p:cNvPr id="9" name="Table 8"/>
          <p:cNvGraphicFramePr>
            <a:graphicFrameLocks noGrp="1"/>
          </p:cNvGraphicFramePr>
          <p:nvPr>
            <p:extLst/>
          </p:nvPr>
        </p:nvGraphicFramePr>
        <p:xfrm>
          <a:off x="1047566" y="1951331"/>
          <a:ext cx="2160000" cy="2160000"/>
        </p:xfrm>
        <a:graphic>
          <a:graphicData uri="http://schemas.openxmlformats.org/drawingml/2006/table">
            <a:tbl>
              <a:tblPr firstRow="1" bandRow="1">
                <a:tableStyleId>{5940675A-B579-460E-94D1-54222C63F5DA}</a:tableStyleId>
              </a:tblPr>
              <a:tblGrid>
                <a:gridCol w="720000"/>
                <a:gridCol w="720000"/>
                <a:gridCol w="720000"/>
              </a:tblGrid>
              <a:tr h="720000">
                <a:tc>
                  <a:txBody>
                    <a:bodyPr/>
                    <a:lstStyle/>
                    <a:p>
                      <a:pPr algn="ctr"/>
                      <a:endParaRPr lang="fr-FR" sz="1600" b="1" dirty="0">
                        <a:solidFill>
                          <a:srgbClr val="FF0000"/>
                        </a:solidFill>
                      </a:endParaRPr>
                    </a:p>
                  </a:txBody>
                  <a:tcPr anchor="ctr">
                    <a:solidFill>
                      <a:srgbClr val="FF000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00B050"/>
                        </a:solidFill>
                        <a:effectLst/>
                        <a:uLnTx/>
                        <a:uFillTx/>
                        <a:latin typeface="+mn-lt"/>
                        <a:ea typeface="+mn-ea"/>
                        <a:cs typeface="+mn-cs"/>
                      </a:endParaRPr>
                    </a:p>
                  </a:txBody>
                  <a:tcPr anchor="ctr">
                    <a:lnB w="76200" cap="flat" cmpd="sng" algn="ctr">
                      <a:solidFill>
                        <a:schemeClr val="bg1"/>
                      </a:solidFill>
                      <a:prstDash val="solid"/>
                      <a:round/>
                      <a:headEnd type="none" w="med" len="med"/>
                      <a:tailEnd type="none" w="med" len="med"/>
                    </a:lnB>
                    <a:solidFill>
                      <a:srgbClr val="00FF00"/>
                    </a:solidFill>
                  </a:tcPr>
                </a:tc>
                <a:tc>
                  <a:txBody>
                    <a:bodyPr/>
                    <a:lstStyle/>
                    <a:p>
                      <a:pPr algn="ctr"/>
                      <a:endParaRPr lang="fr-FR" sz="1600" b="1" dirty="0">
                        <a:solidFill>
                          <a:srgbClr val="FF0000"/>
                        </a:solidFill>
                      </a:endParaRPr>
                    </a:p>
                  </a:txBody>
                  <a:tcPr anchor="ctr">
                    <a:solidFill>
                      <a:srgbClr val="FF0000"/>
                    </a:solidFill>
                  </a:tcPr>
                </a:tc>
              </a:tr>
              <a:tr h="720000">
                <a:tc>
                  <a:txBody>
                    <a:bodyPr/>
                    <a:lstStyle/>
                    <a:p>
                      <a:pPr algn="ctr"/>
                      <a:endParaRPr lang="fr-FR" sz="2400" dirty="0">
                        <a:solidFill>
                          <a:srgbClr val="00B050"/>
                        </a:solidFill>
                      </a:endParaRPr>
                    </a:p>
                  </a:txBody>
                  <a:tcPr anchor="ctr">
                    <a:lnR w="76200" cap="flat" cmpd="sng" algn="ctr">
                      <a:solidFill>
                        <a:schemeClr val="bg1"/>
                      </a:solidFill>
                      <a:prstDash val="solid"/>
                      <a:round/>
                      <a:headEnd type="none" w="med" len="med"/>
                      <a:tailEnd type="none" w="med" len="med"/>
                    </a:lnR>
                    <a:solidFill>
                      <a:srgbClr val="00FF00"/>
                    </a:solidFill>
                  </a:tcPr>
                </a:tc>
                <a:tc>
                  <a:txBody>
                    <a:bodyPr/>
                    <a:lstStyle/>
                    <a:p>
                      <a:pPr algn="ctr"/>
                      <a:endParaRPr lang="fr-FR" sz="2400" b="1" dirty="0">
                        <a:solidFill>
                          <a:srgbClr val="0070C0"/>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0000FF"/>
                    </a:solidFill>
                  </a:tcPr>
                </a:tc>
                <a:tc>
                  <a:txBody>
                    <a:bodyPr/>
                    <a:lstStyle/>
                    <a:p>
                      <a:pPr algn="ctr"/>
                      <a:endParaRPr lang="fr-FR" sz="2400" b="0" dirty="0">
                        <a:solidFill>
                          <a:srgbClr val="00B050"/>
                        </a:solidFill>
                      </a:endParaRPr>
                    </a:p>
                  </a:txBody>
                  <a:tcPr anchor="ctr">
                    <a:lnL w="76200" cap="flat" cmpd="sng" algn="ctr">
                      <a:solidFill>
                        <a:schemeClr val="bg1"/>
                      </a:solidFill>
                      <a:prstDash val="solid"/>
                      <a:round/>
                      <a:headEnd type="none" w="med" len="med"/>
                      <a:tailEnd type="none" w="med" len="med"/>
                    </a:lnL>
                    <a:solidFill>
                      <a:srgbClr val="00FF00"/>
                    </a:solidFill>
                  </a:tcPr>
                </a:tc>
              </a:tr>
              <a:tr h="720000">
                <a:tc>
                  <a:txBody>
                    <a:bodyPr/>
                    <a:lstStyle/>
                    <a:p>
                      <a:pPr algn="ctr"/>
                      <a:endParaRPr lang="fr-FR" sz="1600" b="1" dirty="0">
                        <a:solidFill>
                          <a:srgbClr val="FF0000"/>
                        </a:solidFill>
                      </a:endParaRPr>
                    </a:p>
                  </a:txBody>
                  <a:tcPr anchor="ctr">
                    <a:solidFill>
                      <a:srgbClr val="FF000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00B050"/>
                        </a:solidFill>
                        <a:effectLst/>
                        <a:uLnTx/>
                        <a:uFillTx/>
                        <a:latin typeface="+mn-lt"/>
                        <a:ea typeface="+mn-ea"/>
                        <a:cs typeface="+mn-cs"/>
                      </a:endParaRPr>
                    </a:p>
                  </a:txBody>
                  <a:tcPr anchor="ctr">
                    <a:lnT w="76200" cap="flat" cmpd="sng" algn="ctr">
                      <a:solidFill>
                        <a:schemeClr val="bg1"/>
                      </a:solidFill>
                      <a:prstDash val="solid"/>
                      <a:round/>
                      <a:headEnd type="none" w="med" len="med"/>
                      <a:tailEnd type="none" w="med" len="med"/>
                    </a:lnT>
                    <a:solidFill>
                      <a:srgbClr val="00FF00"/>
                    </a:solidFill>
                  </a:tcPr>
                </a:tc>
                <a:tc>
                  <a:txBody>
                    <a:bodyPr/>
                    <a:lstStyle/>
                    <a:p>
                      <a:pPr algn="ctr"/>
                      <a:endParaRPr lang="fr-FR" sz="1600" b="1" dirty="0">
                        <a:solidFill>
                          <a:srgbClr val="FF0000"/>
                        </a:solidFill>
                      </a:endParaRPr>
                    </a:p>
                  </a:txBody>
                  <a:tcPr anchor="ctr">
                    <a:solidFill>
                      <a:srgbClr val="FF0000"/>
                    </a:solidFill>
                  </a:tcPr>
                </a:tc>
              </a:tr>
            </a:tbl>
          </a:graphicData>
        </a:graphic>
      </p:graphicFrame>
      <p:graphicFrame>
        <p:nvGraphicFramePr>
          <p:cNvPr id="19" name="Table 18"/>
          <p:cNvGraphicFramePr>
            <a:graphicFrameLocks noGrp="1"/>
          </p:cNvGraphicFramePr>
          <p:nvPr>
            <p:extLst/>
          </p:nvPr>
        </p:nvGraphicFramePr>
        <p:xfrm>
          <a:off x="9298565" y="2774875"/>
          <a:ext cx="802569" cy="759415"/>
        </p:xfrm>
        <a:graphic>
          <a:graphicData uri="http://schemas.openxmlformats.org/drawingml/2006/table">
            <a:tbl>
              <a:tblPr firstRow="1" bandRow="1">
                <a:tableStyleId>{5940675A-B579-460E-94D1-54222C63F5DA}</a:tableStyleId>
              </a:tblPr>
              <a:tblGrid>
                <a:gridCol w="267523"/>
                <a:gridCol w="267523"/>
                <a:gridCol w="267523"/>
              </a:tblGrid>
              <a:tr h="759415">
                <a:tc>
                  <a:txBody>
                    <a:bodyPr/>
                    <a:lstStyle/>
                    <a:p>
                      <a:endParaRPr lang="fr-FR"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0000"/>
                    </a:solidFill>
                  </a:tcPr>
                </a:tc>
                <a:tc>
                  <a:txBody>
                    <a:bodyPr/>
                    <a:lstStyle/>
                    <a:p>
                      <a:endParaRPr lang="fr-FR" dirty="0"/>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FF00"/>
                    </a:solidFill>
                  </a:tcPr>
                </a:tc>
                <a:tc>
                  <a:txBody>
                    <a:bodyPr/>
                    <a:lstStyle/>
                    <a:p>
                      <a:endParaRPr lang="fr-FR"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00FF"/>
                    </a:solidFill>
                  </a:tcPr>
                </a:tc>
              </a:tr>
            </a:tbl>
          </a:graphicData>
        </a:graphic>
      </p:graphicFrame>
    </p:spTree>
    <p:extLst>
      <p:ext uri="{BB962C8B-B14F-4D97-AF65-F5344CB8AC3E}">
        <p14:creationId xmlns:p14="http://schemas.microsoft.com/office/powerpoint/2010/main" val="514212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Vignetting</a:t>
            </a:r>
            <a:endParaRPr lang="fr-FR" dirty="0"/>
          </a:p>
        </p:txBody>
      </p:sp>
      <p:pic>
        <p:nvPicPr>
          <p:cNvPr id="1026" name="Picture 2" descr="Afficher l'image d'ori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201" y="1240264"/>
            <a:ext cx="6575599" cy="4377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96157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Image Sensor Processing</a:t>
            </a:r>
            <a:endParaRPr lang="fr-FR" dirty="0"/>
          </a:p>
        </p:txBody>
      </p:sp>
      <p:sp>
        <p:nvSpPr>
          <p:cNvPr id="3" name="Text Placeholder 2"/>
          <p:cNvSpPr>
            <a:spLocks noGrp="1"/>
          </p:cNvSpPr>
          <p:nvPr>
            <p:ph type="body" sz="quarter" idx="10"/>
          </p:nvPr>
        </p:nvSpPr>
        <p:spPr/>
        <p:txBody>
          <a:bodyPr/>
          <a:lstStyle/>
          <a:p>
            <a:r>
              <a:rPr lang="en-GB" dirty="0" smtClean="0"/>
              <a:t>Dead </a:t>
            </a:r>
            <a:r>
              <a:rPr lang="en-GB" dirty="0"/>
              <a:t>pixel </a:t>
            </a:r>
            <a:endParaRPr lang="en-GB" dirty="0" smtClean="0"/>
          </a:p>
          <a:p>
            <a:r>
              <a:rPr lang="en-GB" dirty="0" smtClean="0"/>
              <a:t>Black </a:t>
            </a:r>
            <a:r>
              <a:rPr lang="en-GB" dirty="0"/>
              <a:t>level </a:t>
            </a:r>
            <a:r>
              <a:rPr lang="en-GB" dirty="0" smtClean="0"/>
              <a:t>correction</a:t>
            </a:r>
            <a:endParaRPr lang="en-GB" dirty="0"/>
          </a:p>
          <a:p>
            <a:r>
              <a:rPr lang="en-GB" dirty="0" smtClean="0"/>
              <a:t>Exposure</a:t>
            </a:r>
          </a:p>
          <a:p>
            <a:r>
              <a:rPr lang="en-GB" dirty="0" smtClean="0"/>
              <a:t>White balancing</a:t>
            </a:r>
            <a:endParaRPr lang="en-GB" dirty="0"/>
          </a:p>
          <a:p>
            <a:r>
              <a:rPr lang="en-GB" dirty="0" smtClean="0"/>
              <a:t>HDR</a:t>
            </a:r>
            <a:endParaRPr lang="en-GB" dirty="0"/>
          </a:p>
          <a:p>
            <a:r>
              <a:rPr lang="en-GB" dirty="0" err="1" smtClean="0"/>
              <a:t>Vignetting</a:t>
            </a:r>
            <a:endParaRPr lang="en-GB" dirty="0"/>
          </a:p>
          <a:p>
            <a:r>
              <a:rPr lang="en-GB" dirty="0" smtClean="0"/>
              <a:t>De-</a:t>
            </a:r>
            <a:r>
              <a:rPr lang="en-GB" dirty="0" err="1" smtClean="0"/>
              <a:t>Bayering</a:t>
            </a:r>
            <a:endParaRPr lang="en-GB" dirty="0"/>
          </a:p>
          <a:p>
            <a:r>
              <a:rPr lang="en-GB" dirty="0" smtClean="0"/>
              <a:t>RGB2YUV</a:t>
            </a:r>
            <a:endParaRPr lang="en-GB" dirty="0"/>
          </a:p>
          <a:p>
            <a:r>
              <a:rPr lang="en-GB" dirty="0"/>
              <a:t>Noise </a:t>
            </a:r>
            <a:r>
              <a:rPr lang="en-GB" dirty="0" smtClean="0"/>
              <a:t>Filter</a:t>
            </a:r>
            <a:endParaRPr lang="en-GB" dirty="0"/>
          </a:p>
          <a:p>
            <a:r>
              <a:rPr lang="en-GB" dirty="0"/>
              <a:t>Format Conversion</a:t>
            </a:r>
            <a:endParaRPr lang="en-GB" dirty="0" smtClean="0"/>
          </a:p>
          <a:p>
            <a:pPr lvl="1"/>
            <a:endParaRPr lang="fr-FR" dirty="0"/>
          </a:p>
        </p:txBody>
      </p:sp>
      <p:sp>
        <p:nvSpPr>
          <p:cNvPr id="5" name="Text Placeholder 2"/>
          <p:cNvSpPr txBox="1">
            <a:spLocks/>
          </p:cNvSpPr>
          <p:nvPr/>
        </p:nvSpPr>
        <p:spPr>
          <a:xfrm>
            <a:off x="5069150" y="2493568"/>
            <a:ext cx="6893394" cy="2504560"/>
          </a:xfrm>
          <a:prstGeom prst="rect">
            <a:avLst/>
          </a:prstGeom>
        </p:spPr>
        <p:txBody>
          <a:bodyPr vert="horz" lIns="91440" tIns="45720" rIns="91440" bIns="45720" rtlCol="0" anchor="ctr">
            <a:noAutofit/>
          </a:bodyPr>
          <a:lstStyle>
            <a:lvl1pPr marL="233363" indent="-233363" algn="l" rtl="0" fontAlgn="base">
              <a:lnSpc>
                <a:spcPct val="100000"/>
              </a:lnSpc>
              <a:spcBef>
                <a:spcPts val="575"/>
              </a:spcBef>
              <a:spcAft>
                <a:spcPts val="75"/>
              </a:spcAft>
              <a:buClr>
                <a:schemeClr val="tx1">
                  <a:lumMod val="85000"/>
                  <a:lumOff val="15000"/>
                </a:schemeClr>
              </a:buClr>
              <a:buSzPct val="80000"/>
              <a:buFont typeface="Arial" pitchFamily="34" charset="0"/>
              <a:buChar char="•"/>
              <a:defRPr sz="2400" b="0">
                <a:solidFill>
                  <a:srgbClr val="000000"/>
                </a:solidFill>
                <a:latin typeface="+mn-lt"/>
                <a:ea typeface="+mn-ea"/>
                <a:cs typeface="+mn-cs"/>
              </a:defRPr>
            </a:lvl1pPr>
            <a:lvl2pPr marL="401638" indent="-168275" algn="l" rtl="0" fontAlgn="base">
              <a:lnSpc>
                <a:spcPct val="100000"/>
              </a:lnSpc>
              <a:spcBef>
                <a:spcPts val="575"/>
              </a:spcBef>
              <a:spcAft>
                <a:spcPts val="75"/>
              </a:spcAft>
              <a:buClr>
                <a:schemeClr val="tx1"/>
              </a:buClr>
              <a:buSzPct val="80000"/>
              <a:buFont typeface="Arial" pitchFamily="34" charset="0"/>
              <a:buChar char="−"/>
              <a:defRPr sz="2200">
                <a:solidFill>
                  <a:srgbClr val="000000"/>
                </a:solidFill>
                <a:latin typeface="+mn-lt"/>
              </a:defRPr>
            </a:lvl2pPr>
            <a:lvl3pPr marL="569913" indent="-168275" algn="l" rtl="0" fontAlgn="base">
              <a:lnSpc>
                <a:spcPct val="100000"/>
              </a:lnSpc>
              <a:spcBef>
                <a:spcPts val="575"/>
              </a:spcBef>
              <a:spcAft>
                <a:spcPts val="75"/>
              </a:spcAft>
              <a:buClr>
                <a:schemeClr val="tx1"/>
              </a:buClr>
              <a:buSzPct val="80000"/>
              <a:buFont typeface="Wingdings" pitchFamily="2" charset="2"/>
              <a:buChar char="§"/>
              <a:defRPr sz="2000">
                <a:solidFill>
                  <a:srgbClr val="000000"/>
                </a:solidFill>
                <a:latin typeface="+mn-lt"/>
              </a:defRPr>
            </a:lvl3pPr>
            <a:lvl4pPr marL="746125" indent="-176213" algn="l" rtl="0" fontAlgn="base">
              <a:lnSpc>
                <a:spcPct val="100000"/>
              </a:lnSpc>
              <a:spcBef>
                <a:spcPts val="575"/>
              </a:spcBef>
              <a:spcAft>
                <a:spcPts val="75"/>
              </a:spcAft>
              <a:buClr>
                <a:schemeClr val="tx1"/>
              </a:buClr>
              <a:buSzPct val="80000"/>
              <a:buFont typeface="Arial" pitchFamily="34" charset="0"/>
              <a:buChar char="•"/>
              <a:defRPr sz="1800">
                <a:solidFill>
                  <a:srgbClr val="000000"/>
                </a:solidFill>
                <a:latin typeface="+mn-lt"/>
              </a:defRPr>
            </a:lvl4pPr>
            <a:lvl5pPr marL="969963" indent="-223838" algn="l" rtl="0" fontAlgn="base">
              <a:lnSpc>
                <a:spcPct val="100000"/>
              </a:lnSpc>
              <a:spcBef>
                <a:spcPts val="575"/>
              </a:spcBef>
              <a:spcAft>
                <a:spcPts val="75"/>
              </a:spcAft>
              <a:buClr>
                <a:schemeClr val="tx1"/>
              </a:buClr>
              <a:buSzPct val="70000"/>
              <a:buFont typeface="Arial" pitchFamily="34" charset="0"/>
              <a:buChar char="−"/>
              <a:defRPr sz="1600">
                <a:solidFill>
                  <a:srgbClr val="000000"/>
                </a:solidFill>
                <a:latin typeface="+mn-lt"/>
              </a:defRPr>
            </a:lvl5pPr>
            <a:lvl6pPr marL="22304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9pPr>
          </a:lstStyle>
          <a:p>
            <a:pPr marL="0" indent="0" algn="ctr">
              <a:buNone/>
            </a:pPr>
            <a:r>
              <a:rPr lang="en-GB" sz="3200" kern="0" dirty="0" smtClean="0"/>
              <a:t>Full processing for </a:t>
            </a:r>
          </a:p>
          <a:p>
            <a:pPr marL="0" indent="0" algn="ctr">
              <a:buNone/>
            </a:pPr>
            <a:r>
              <a:rPr lang="en-GB" sz="3200" b="1" u="sng" kern="0" dirty="0">
                <a:solidFill>
                  <a:srgbClr val="3889C9"/>
                </a:solidFill>
              </a:rPr>
              <a:t>U</a:t>
            </a:r>
            <a:r>
              <a:rPr lang="en-GB" sz="3200" b="1" u="sng" kern="0" dirty="0" smtClean="0">
                <a:solidFill>
                  <a:srgbClr val="3889C9"/>
                </a:solidFill>
              </a:rPr>
              <a:t>p to one 2Mpix camera @ 30fps!</a:t>
            </a:r>
          </a:p>
          <a:p>
            <a:pPr marL="0" indent="0" algn="ctr">
              <a:buNone/>
            </a:pPr>
            <a:r>
              <a:rPr lang="en-GB" sz="3200" kern="0" dirty="0" smtClean="0"/>
              <a:t>Partial </a:t>
            </a:r>
            <a:r>
              <a:rPr lang="en-GB" sz="3200" kern="0" dirty="0"/>
              <a:t>processing for </a:t>
            </a:r>
          </a:p>
          <a:p>
            <a:pPr marL="0" indent="0" algn="ctr">
              <a:buNone/>
            </a:pPr>
            <a:r>
              <a:rPr lang="en-GB" sz="3200" b="1" u="sng" kern="0" dirty="0" smtClean="0">
                <a:solidFill>
                  <a:srgbClr val="3889C9"/>
                </a:solidFill>
              </a:rPr>
              <a:t>Up to 4 x 1Mpix cameras @ 30fps</a:t>
            </a:r>
            <a:endParaRPr lang="en-GB" sz="3200" u="sng" kern="0" dirty="0" smtClean="0">
              <a:solidFill>
                <a:srgbClr val="3889C9"/>
              </a:solidFill>
            </a:endParaRPr>
          </a:p>
        </p:txBody>
      </p:sp>
    </p:spTree>
    <p:extLst>
      <p:ext uri="{BB962C8B-B14F-4D97-AF65-F5344CB8AC3E}">
        <p14:creationId xmlns:p14="http://schemas.microsoft.com/office/powerpoint/2010/main" val="417650440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S32v234: Vision Application</a:t>
            </a:r>
            <a:endParaRPr lang="fr-FR" dirty="0"/>
          </a:p>
        </p:txBody>
      </p:sp>
      <p:graphicFrame>
        <p:nvGraphicFramePr>
          <p:cNvPr id="4" name="Diagram 3"/>
          <p:cNvGraphicFramePr/>
          <p:nvPr>
            <p:extLst/>
          </p:nvPr>
        </p:nvGraphicFramePr>
        <p:xfrm>
          <a:off x="693826" y="525519"/>
          <a:ext cx="11001645" cy="2496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4985042" y="3367489"/>
            <a:ext cx="4192570" cy="1766630"/>
            <a:chOff x="3573469" y="1739180"/>
            <a:chExt cx="3456451" cy="1574605"/>
          </a:xfrm>
        </p:grpSpPr>
        <p:sp>
          <p:nvSpPr>
            <p:cNvPr id="54" name="Rectangle 53"/>
            <p:cNvSpPr/>
            <p:nvPr/>
          </p:nvSpPr>
          <p:spPr>
            <a:xfrm rot="10800000" flipV="1">
              <a:off x="3573469" y="1739180"/>
              <a:ext cx="3456451" cy="1574605"/>
            </a:xfrm>
            <a:prstGeom prst="rect">
              <a:avLst/>
            </a:prstGeom>
            <a:solidFill>
              <a:schemeClr val="accent1"/>
            </a:solidFill>
            <a:ln w="6350" cap="flat" cmpd="sng" algn="ctr">
              <a:noFill/>
              <a:prstDash val="solid"/>
              <a:miter lim="800000"/>
              <a:headEnd type="none" w="med" len="med"/>
              <a:tailEnd type="none" w="med" len="med"/>
            </a:ln>
          </p:spPr>
          <p:txBody>
            <a:bodyPr wrap="none" anchor="t"/>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b="1" dirty="0">
                  <a:solidFill>
                    <a:schemeClr val="tx1"/>
                  </a:solidFill>
                  <a:latin typeface="Arial" charset="0"/>
                  <a:cs typeface="Arial" pitchFamily="34" charset="0"/>
                </a:rPr>
                <a:t>CPU Platform</a:t>
              </a:r>
            </a:p>
          </p:txBody>
        </p:sp>
        <p:sp>
          <p:nvSpPr>
            <p:cNvPr id="55" name="Rectangle 54"/>
            <p:cNvSpPr/>
            <p:nvPr/>
          </p:nvSpPr>
          <p:spPr>
            <a:xfrm>
              <a:off x="3611875" y="2968140"/>
              <a:ext cx="3379639" cy="268835"/>
            </a:xfrm>
            <a:prstGeom prst="rect">
              <a:avLst/>
            </a:prstGeom>
            <a:solidFill>
              <a:schemeClr val="accent1">
                <a:lumMod val="60000"/>
                <a:lumOff val="40000"/>
              </a:schemeClr>
            </a:solidFill>
            <a:ln w="6350" cap="flat" cmpd="sng" algn="ctr">
              <a:solidFill>
                <a:srgbClr val="000000"/>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sz="800" dirty="0">
                <a:solidFill>
                  <a:schemeClr val="tx1"/>
                </a:solidFill>
                <a:latin typeface="Arial" charset="0"/>
                <a:cs typeface="Arial" pitchFamily="34" charset="0"/>
              </a:endParaRPr>
            </a:p>
          </p:txBody>
        </p:sp>
        <p:grpSp>
          <p:nvGrpSpPr>
            <p:cNvPr id="56" name="Group 55"/>
            <p:cNvGrpSpPr/>
            <p:nvPr/>
          </p:nvGrpSpPr>
          <p:grpSpPr>
            <a:xfrm>
              <a:off x="3764275" y="1931205"/>
              <a:ext cx="1497796" cy="806505"/>
              <a:chOff x="4303165" y="2123230"/>
              <a:chExt cx="1497796" cy="806505"/>
            </a:xfrm>
          </p:grpSpPr>
          <p:sp>
            <p:nvSpPr>
              <p:cNvPr id="77" name="Rectangle 76"/>
              <p:cNvSpPr/>
              <p:nvPr/>
            </p:nvSpPr>
            <p:spPr>
              <a:xfrm>
                <a:off x="4303165" y="2123230"/>
                <a:ext cx="1497796" cy="806505"/>
              </a:xfrm>
              <a:prstGeom prst="rect">
                <a:avLst/>
              </a:prstGeom>
              <a:solidFill>
                <a:schemeClr val="accent1">
                  <a:lumMod val="60000"/>
                  <a:lumOff val="40000"/>
                </a:schemeClr>
              </a:solidFill>
              <a:ln w="6350" cap="flat" cmpd="sng" algn="ctr">
                <a:solidFill>
                  <a:srgbClr val="000000"/>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sz="800" dirty="0">
                  <a:solidFill>
                    <a:schemeClr val="tx1"/>
                  </a:solidFill>
                  <a:latin typeface="Arial" charset="0"/>
                  <a:cs typeface="Arial" pitchFamily="34" charset="0"/>
                </a:endParaRPr>
              </a:p>
            </p:txBody>
          </p:sp>
          <p:sp>
            <p:nvSpPr>
              <p:cNvPr id="78" name="Rectangle 77"/>
              <p:cNvSpPr>
                <a:spLocks noChangeArrowheads="1"/>
              </p:cNvSpPr>
              <p:nvPr/>
            </p:nvSpPr>
            <p:spPr bwMode="auto">
              <a:xfrm>
                <a:off x="4375588" y="2200040"/>
                <a:ext cx="1348562" cy="151726"/>
              </a:xfrm>
              <a:prstGeom prst="rect">
                <a:avLst/>
              </a:prstGeom>
              <a:solidFill>
                <a:schemeClr val="accent1">
                  <a:lumMod val="20000"/>
                  <a:lumOff val="80000"/>
                </a:schemeClr>
              </a:solidFill>
              <a:ln w="12700" cap="flat" cmpd="sng" algn="ctr">
                <a:noFill/>
                <a:prstDash val="dash"/>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1000" dirty="0">
                    <a:cs typeface="Arial" pitchFamily="34" charset="0"/>
                  </a:rPr>
                  <a:t>Cortex - A53</a:t>
                </a:r>
              </a:p>
            </p:txBody>
          </p:sp>
          <p:sp>
            <p:nvSpPr>
              <p:cNvPr id="79" name="Rectangle 78"/>
              <p:cNvSpPr>
                <a:spLocks noChangeArrowheads="1"/>
              </p:cNvSpPr>
              <p:nvPr/>
            </p:nvSpPr>
            <p:spPr bwMode="auto">
              <a:xfrm>
                <a:off x="4375588" y="2392064"/>
                <a:ext cx="657272" cy="268835"/>
              </a:xfrm>
              <a:prstGeom prst="rect">
                <a:avLst/>
              </a:prstGeom>
              <a:solidFill>
                <a:srgbClr val="E7EBBD"/>
              </a:solidFill>
              <a:ln w="12700" cap="flat" cmpd="sng" algn="ctr">
                <a:noFill/>
                <a:prstDash val="dash"/>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700" dirty="0">
                    <a:cs typeface="Arial" pitchFamily="34" charset="0"/>
                  </a:rPr>
                  <a:t>32kB I-cache</a:t>
                </a:r>
              </a:p>
              <a:p>
                <a:pPr algn="ctr"/>
                <a:r>
                  <a:rPr lang="en-US" sz="700" dirty="0">
                    <a:cs typeface="Arial" pitchFamily="34" charset="0"/>
                  </a:rPr>
                  <a:t>2 way</a:t>
                </a:r>
              </a:p>
            </p:txBody>
          </p:sp>
          <p:sp>
            <p:nvSpPr>
              <p:cNvPr id="80" name="Rectangle 79"/>
              <p:cNvSpPr>
                <a:spLocks noChangeArrowheads="1"/>
              </p:cNvSpPr>
              <p:nvPr/>
            </p:nvSpPr>
            <p:spPr bwMode="auto">
              <a:xfrm>
                <a:off x="4379974" y="2701199"/>
                <a:ext cx="1344175" cy="151726"/>
              </a:xfrm>
              <a:prstGeom prst="rect">
                <a:avLst/>
              </a:prstGeom>
              <a:solidFill>
                <a:schemeClr val="accent1">
                  <a:lumMod val="20000"/>
                  <a:lumOff val="80000"/>
                </a:schemeClr>
              </a:solidFill>
              <a:ln w="12700" cap="flat" cmpd="sng" algn="ctr">
                <a:noFill/>
                <a:prstDash val="dash"/>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dirty="0">
                    <a:cs typeface="Arial" pitchFamily="34" charset="0"/>
                  </a:rPr>
                  <a:t>NEON</a:t>
                </a:r>
              </a:p>
            </p:txBody>
          </p:sp>
          <p:sp>
            <p:nvSpPr>
              <p:cNvPr id="81" name="Rectangle 80"/>
              <p:cNvSpPr>
                <a:spLocks noChangeArrowheads="1"/>
              </p:cNvSpPr>
              <p:nvPr/>
            </p:nvSpPr>
            <p:spPr bwMode="auto">
              <a:xfrm>
                <a:off x="5066878" y="2392064"/>
                <a:ext cx="657272" cy="268835"/>
              </a:xfrm>
              <a:prstGeom prst="rect">
                <a:avLst/>
              </a:prstGeom>
              <a:solidFill>
                <a:schemeClr val="accent1">
                  <a:lumMod val="20000"/>
                  <a:lumOff val="80000"/>
                </a:schemeClr>
              </a:solidFill>
              <a:ln w="12700" cap="flat" cmpd="sng" algn="ctr">
                <a:noFill/>
                <a:prstDash val="dash"/>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700" dirty="0">
                    <a:cs typeface="Arial" pitchFamily="34" charset="0"/>
                  </a:rPr>
                  <a:t>32kB D-cache</a:t>
                </a:r>
              </a:p>
              <a:p>
                <a:pPr algn="ctr"/>
                <a:r>
                  <a:rPr lang="en-US" sz="700" dirty="0">
                    <a:cs typeface="Arial" pitchFamily="34" charset="0"/>
                  </a:rPr>
                  <a:t>4 way</a:t>
                </a:r>
              </a:p>
            </p:txBody>
          </p:sp>
        </p:grpSp>
        <p:grpSp>
          <p:nvGrpSpPr>
            <p:cNvPr id="57" name="Group 56"/>
            <p:cNvGrpSpPr/>
            <p:nvPr/>
          </p:nvGrpSpPr>
          <p:grpSpPr>
            <a:xfrm>
              <a:off x="3611875" y="2123230"/>
              <a:ext cx="1497796" cy="806505"/>
              <a:chOff x="4303165" y="2123230"/>
              <a:chExt cx="1497796" cy="806505"/>
            </a:xfrm>
          </p:grpSpPr>
          <p:sp>
            <p:nvSpPr>
              <p:cNvPr id="72" name="Rectangle 71"/>
              <p:cNvSpPr/>
              <p:nvPr/>
            </p:nvSpPr>
            <p:spPr>
              <a:xfrm>
                <a:off x="4303165" y="2123230"/>
                <a:ext cx="1497796" cy="806505"/>
              </a:xfrm>
              <a:prstGeom prst="rect">
                <a:avLst/>
              </a:prstGeom>
              <a:solidFill>
                <a:schemeClr val="accent1">
                  <a:lumMod val="60000"/>
                  <a:lumOff val="40000"/>
                </a:schemeClr>
              </a:solidFill>
              <a:ln w="6350" cap="flat" cmpd="sng" algn="ctr">
                <a:solidFill>
                  <a:srgbClr val="000000"/>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sz="800" dirty="0">
                  <a:solidFill>
                    <a:schemeClr val="tx1"/>
                  </a:solidFill>
                  <a:latin typeface="Arial" charset="0"/>
                  <a:cs typeface="Arial" pitchFamily="34" charset="0"/>
                </a:endParaRPr>
              </a:p>
            </p:txBody>
          </p:sp>
          <p:sp>
            <p:nvSpPr>
              <p:cNvPr id="73" name="Rectangle 72"/>
              <p:cNvSpPr>
                <a:spLocks noChangeArrowheads="1"/>
              </p:cNvSpPr>
              <p:nvPr/>
            </p:nvSpPr>
            <p:spPr bwMode="auto">
              <a:xfrm>
                <a:off x="4375588" y="2200040"/>
                <a:ext cx="1348562" cy="151726"/>
              </a:xfrm>
              <a:prstGeom prst="rect">
                <a:avLst/>
              </a:prstGeom>
              <a:solidFill>
                <a:schemeClr val="accent1">
                  <a:lumMod val="20000"/>
                  <a:lumOff val="80000"/>
                </a:schemeClr>
              </a:solidFill>
              <a:ln w="12700" cap="flat" cmpd="sng" algn="ctr">
                <a:noFill/>
                <a:prstDash val="dash"/>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1000" dirty="0">
                    <a:cs typeface="Arial" pitchFamily="34" charset="0"/>
                  </a:rPr>
                  <a:t>Cortex - A53</a:t>
                </a:r>
              </a:p>
            </p:txBody>
          </p:sp>
          <p:sp>
            <p:nvSpPr>
              <p:cNvPr id="74" name="Rectangle 73"/>
              <p:cNvSpPr>
                <a:spLocks noChangeArrowheads="1"/>
              </p:cNvSpPr>
              <p:nvPr/>
            </p:nvSpPr>
            <p:spPr bwMode="auto">
              <a:xfrm>
                <a:off x="4375588" y="2392064"/>
                <a:ext cx="657272" cy="268835"/>
              </a:xfrm>
              <a:prstGeom prst="rect">
                <a:avLst/>
              </a:prstGeom>
              <a:solidFill>
                <a:schemeClr val="accent1">
                  <a:lumMod val="20000"/>
                  <a:lumOff val="80000"/>
                </a:schemeClr>
              </a:solidFill>
              <a:ln w="12700" cap="flat" cmpd="sng" algn="ctr">
                <a:noFill/>
                <a:prstDash val="dash"/>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700" dirty="0">
                    <a:cs typeface="Arial" pitchFamily="34" charset="0"/>
                  </a:rPr>
                  <a:t>32kB I-cache</a:t>
                </a:r>
              </a:p>
              <a:p>
                <a:pPr algn="ctr"/>
                <a:r>
                  <a:rPr lang="en-US" sz="700" dirty="0">
                    <a:cs typeface="Arial" pitchFamily="34" charset="0"/>
                  </a:rPr>
                  <a:t>2 way</a:t>
                </a:r>
              </a:p>
            </p:txBody>
          </p:sp>
          <p:sp>
            <p:nvSpPr>
              <p:cNvPr id="75" name="Rectangle 74"/>
              <p:cNvSpPr>
                <a:spLocks noChangeArrowheads="1"/>
              </p:cNvSpPr>
              <p:nvPr/>
            </p:nvSpPr>
            <p:spPr bwMode="auto">
              <a:xfrm>
                <a:off x="4379974" y="2701199"/>
                <a:ext cx="1344175" cy="151726"/>
              </a:xfrm>
              <a:prstGeom prst="rect">
                <a:avLst/>
              </a:prstGeom>
              <a:solidFill>
                <a:schemeClr val="accent1">
                  <a:lumMod val="20000"/>
                  <a:lumOff val="80000"/>
                </a:schemeClr>
              </a:solidFill>
              <a:ln w="12700" cap="flat" cmpd="sng" algn="ctr">
                <a:noFill/>
                <a:prstDash val="dash"/>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dirty="0">
                    <a:cs typeface="Arial" pitchFamily="34" charset="0"/>
                  </a:rPr>
                  <a:t>NEON</a:t>
                </a:r>
              </a:p>
            </p:txBody>
          </p:sp>
          <p:sp>
            <p:nvSpPr>
              <p:cNvPr id="76" name="Rectangle 75"/>
              <p:cNvSpPr>
                <a:spLocks noChangeArrowheads="1"/>
              </p:cNvSpPr>
              <p:nvPr/>
            </p:nvSpPr>
            <p:spPr bwMode="auto">
              <a:xfrm>
                <a:off x="5066878" y="2392064"/>
                <a:ext cx="657272" cy="268835"/>
              </a:xfrm>
              <a:prstGeom prst="rect">
                <a:avLst/>
              </a:prstGeom>
              <a:solidFill>
                <a:schemeClr val="accent1">
                  <a:lumMod val="20000"/>
                  <a:lumOff val="80000"/>
                </a:schemeClr>
              </a:solidFill>
              <a:ln w="12700" cap="flat" cmpd="sng" algn="ctr">
                <a:noFill/>
                <a:prstDash val="dash"/>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700" dirty="0">
                    <a:cs typeface="Arial" pitchFamily="34" charset="0"/>
                  </a:rPr>
                  <a:t>32kB D-cache</a:t>
                </a:r>
              </a:p>
              <a:p>
                <a:pPr algn="ctr"/>
                <a:r>
                  <a:rPr lang="en-US" sz="700" dirty="0">
                    <a:cs typeface="Arial" pitchFamily="34" charset="0"/>
                  </a:rPr>
                  <a:t>4 way</a:t>
                </a:r>
              </a:p>
            </p:txBody>
          </p:sp>
        </p:grpSp>
        <p:grpSp>
          <p:nvGrpSpPr>
            <p:cNvPr id="58" name="Group 57"/>
            <p:cNvGrpSpPr/>
            <p:nvPr/>
          </p:nvGrpSpPr>
          <p:grpSpPr>
            <a:xfrm>
              <a:off x="5493720" y="1931205"/>
              <a:ext cx="1497796" cy="806505"/>
              <a:chOff x="4303165" y="2123230"/>
              <a:chExt cx="1497796" cy="806505"/>
            </a:xfrm>
          </p:grpSpPr>
          <p:sp>
            <p:nvSpPr>
              <p:cNvPr id="67" name="Rectangle 66"/>
              <p:cNvSpPr/>
              <p:nvPr/>
            </p:nvSpPr>
            <p:spPr>
              <a:xfrm>
                <a:off x="4303165" y="2123230"/>
                <a:ext cx="1497796" cy="806505"/>
              </a:xfrm>
              <a:prstGeom prst="rect">
                <a:avLst/>
              </a:prstGeom>
              <a:solidFill>
                <a:schemeClr val="accent1">
                  <a:lumMod val="60000"/>
                  <a:lumOff val="40000"/>
                </a:schemeClr>
              </a:solidFill>
              <a:ln w="6350" cap="flat" cmpd="sng" algn="ctr">
                <a:solidFill>
                  <a:srgbClr val="000000"/>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sz="800" dirty="0">
                  <a:solidFill>
                    <a:schemeClr val="tx1"/>
                  </a:solidFill>
                  <a:latin typeface="Arial" charset="0"/>
                  <a:cs typeface="Arial" pitchFamily="34" charset="0"/>
                </a:endParaRPr>
              </a:p>
            </p:txBody>
          </p:sp>
          <p:sp>
            <p:nvSpPr>
              <p:cNvPr id="68" name="Rectangle 67"/>
              <p:cNvSpPr>
                <a:spLocks noChangeArrowheads="1"/>
              </p:cNvSpPr>
              <p:nvPr/>
            </p:nvSpPr>
            <p:spPr bwMode="auto">
              <a:xfrm>
                <a:off x="4375588" y="2200040"/>
                <a:ext cx="1348562" cy="151726"/>
              </a:xfrm>
              <a:prstGeom prst="rect">
                <a:avLst/>
              </a:prstGeom>
              <a:solidFill>
                <a:schemeClr val="accent1">
                  <a:lumMod val="20000"/>
                  <a:lumOff val="80000"/>
                </a:schemeClr>
              </a:solidFill>
              <a:ln w="12700" cap="flat" cmpd="sng" algn="ctr">
                <a:noFill/>
                <a:prstDash val="dash"/>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1000" dirty="0">
                    <a:cs typeface="Arial" pitchFamily="34" charset="0"/>
                  </a:rPr>
                  <a:t>Cortex - A53</a:t>
                </a:r>
              </a:p>
            </p:txBody>
          </p:sp>
          <p:sp>
            <p:nvSpPr>
              <p:cNvPr id="69" name="Rectangle 68"/>
              <p:cNvSpPr>
                <a:spLocks noChangeArrowheads="1"/>
              </p:cNvSpPr>
              <p:nvPr/>
            </p:nvSpPr>
            <p:spPr bwMode="auto">
              <a:xfrm>
                <a:off x="4375588" y="2392064"/>
                <a:ext cx="657272" cy="268835"/>
              </a:xfrm>
              <a:prstGeom prst="rect">
                <a:avLst/>
              </a:prstGeom>
              <a:solidFill>
                <a:srgbClr val="E7EBBD"/>
              </a:solidFill>
              <a:ln w="12700" cap="flat" cmpd="sng" algn="ctr">
                <a:noFill/>
                <a:prstDash val="dash"/>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700" dirty="0">
                    <a:cs typeface="Arial" pitchFamily="34" charset="0"/>
                  </a:rPr>
                  <a:t>32kB I-cache</a:t>
                </a:r>
              </a:p>
              <a:p>
                <a:pPr algn="ctr"/>
                <a:r>
                  <a:rPr lang="en-US" sz="700" dirty="0">
                    <a:cs typeface="Arial" pitchFamily="34" charset="0"/>
                  </a:rPr>
                  <a:t>2 way</a:t>
                </a:r>
              </a:p>
            </p:txBody>
          </p:sp>
          <p:sp>
            <p:nvSpPr>
              <p:cNvPr id="70" name="Rectangle 69"/>
              <p:cNvSpPr>
                <a:spLocks noChangeArrowheads="1"/>
              </p:cNvSpPr>
              <p:nvPr/>
            </p:nvSpPr>
            <p:spPr bwMode="auto">
              <a:xfrm>
                <a:off x="4379974" y="2701199"/>
                <a:ext cx="1344175" cy="151726"/>
              </a:xfrm>
              <a:prstGeom prst="rect">
                <a:avLst/>
              </a:prstGeom>
              <a:solidFill>
                <a:schemeClr val="accent1">
                  <a:lumMod val="20000"/>
                  <a:lumOff val="80000"/>
                </a:schemeClr>
              </a:solidFill>
              <a:ln w="12700" cap="flat" cmpd="sng" algn="ctr">
                <a:noFill/>
                <a:prstDash val="dash"/>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dirty="0">
                    <a:cs typeface="Arial" pitchFamily="34" charset="0"/>
                  </a:rPr>
                  <a:t>NEON</a:t>
                </a:r>
              </a:p>
            </p:txBody>
          </p:sp>
          <p:sp>
            <p:nvSpPr>
              <p:cNvPr id="71" name="Rectangle 70"/>
              <p:cNvSpPr>
                <a:spLocks noChangeArrowheads="1"/>
              </p:cNvSpPr>
              <p:nvPr/>
            </p:nvSpPr>
            <p:spPr bwMode="auto">
              <a:xfrm>
                <a:off x="5066878" y="2392064"/>
                <a:ext cx="657272" cy="268835"/>
              </a:xfrm>
              <a:prstGeom prst="rect">
                <a:avLst/>
              </a:prstGeom>
              <a:solidFill>
                <a:schemeClr val="accent1">
                  <a:lumMod val="20000"/>
                  <a:lumOff val="80000"/>
                </a:schemeClr>
              </a:solidFill>
              <a:ln w="12700" cap="flat" cmpd="sng" algn="ctr">
                <a:noFill/>
                <a:prstDash val="dash"/>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700" dirty="0">
                    <a:cs typeface="Arial" pitchFamily="34" charset="0"/>
                  </a:rPr>
                  <a:t>32kB D-cache</a:t>
                </a:r>
              </a:p>
              <a:p>
                <a:pPr algn="ctr"/>
                <a:r>
                  <a:rPr lang="en-US" sz="700" dirty="0">
                    <a:cs typeface="Arial" pitchFamily="34" charset="0"/>
                  </a:rPr>
                  <a:t>4 way</a:t>
                </a:r>
              </a:p>
            </p:txBody>
          </p:sp>
        </p:grpSp>
        <p:grpSp>
          <p:nvGrpSpPr>
            <p:cNvPr id="59" name="Group 58"/>
            <p:cNvGrpSpPr/>
            <p:nvPr/>
          </p:nvGrpSpPr>
          <p:grpSpPr>
            <a:xfrm>
              <a:off x="5341320" y="2123230"/>
              <a:ext cx="1497796" cy="806505"/>
              <a:chOff x="4303165" y="2123230"/>
              <a:chExt cx="1497796" cy="806505"/>
            </a:xfrm>
          </p:grpSpPr>
          <p:sp>
            <p:nvSpPr>
              <p:cNvPr id="62" name="Rectangle 61"/>
              <p:cNvSpPr/>
              <p:nvPr/>
            </p:nvSpPr>
            <p:spPr>
              <a:xfrm>
                <a:off x="4303165" y="2123230"/>
                <a:ext cx="1497796" cy="806505"/>
              </a:xfrm>
              <a:prstGeom prst="rect">
                <a:avLst/>
              </a:prstGeom>
              <a:solidFill>
                <a:schemeClr val="accent1">
                  <a:lumMod val="60000"/>
                  <a:lumOff val="40000"/>
                </a:schemeClr>
              </a:solidFill>
              <a:ln w="6350" cap="flat" cmpd="sng" algn="ctr">
                <a:solidFill>
                  <a:srgbClr val="000000"/>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sz="800" dirty="0">
                  <a:solidFill>
                    <a:schemeClr val="tx1"/>
                  </a:solidFill>
                  <a:latin typeface="Arial" charset="0"/>
                  <a:cs typeface="Arial" pitchFamily="34" charset="0"/>
                </a:endParaRPr>
              </a:p>
            </p:txBody>
          </p:sp>
          <p:sp>
            <p:nvSpPr>
              <p:cNvPr id="63" name="Rectangle 62"/>
              <p:cNvSpPr>
                <a:spLocks noChangeArrowheads="1"/>
              </p:cNvSpPr>
              <p:nvPr/>
            </p:nvSpPr>
            <p:spPr bwMode="auto">
              <a:xfrm>
                <a:off x="4375588" y="2200040"/>
                <a:ext cx="1348562" cy="151726"/>
              </a:xfrm>
              <a:prstGeom prst="rect">
                <a:avLst/>
              </a:prstGeom>
              <a:solidFill>
                <a:schemeClr val="accent1">
                  <a:lumMod val="20000"/>
                  <a:lumOff val="80000"/>
                </a:schemeClr>
              </a:solidFill>
              <a:ln w="12700" cap="flat" cmpd="sng" algn="ctr">
                <a:noFill/>
                <a:prstDash val="dash"/>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1000" dirty="0">
                    <a:cs typeface="Arial" pitchFamily="34" charset="0"/>
                  </a:rPr>
                  <a:t>Cortex - A53</a:t>
                </a:r>
              </a:p>
            </p:txBody>
          </p:sp>
          <p:sp>
            <p:nvSpPr>
              <p:cNvPr id="64" name="Rectangle 63"/>
              <p:cNvSpPr>
                <a:spLocks noChangeArrowheads="1"/>
              </p:cNvSpPr>
              <p:nvPr/>
            </p:nvSpPr>
            <p:spPr bwMode="auto">
              <a:xfrm>
                <a:off x="4375588" y="2392064"/>
                <a:ext cx="657272" cy="268835"/>
              </a:xfrm>
              <a:prstGeom prst="rect">
                <a:avLst/>
              </a:prstGeom>
              <a:solidFill>
                <a:schemeClr val="accent1">
                  <a:lumMod val="20000"/>
                  <a:lumOff val="80000"/>
                </a:schemeClr>
              </a:solidFill>
              <a:ln w="12700" cap="flat" cmpd="sng" algn="ctr">
                <a:noFill/>
                <a:prstDash val="dash"/>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700" dirty="0">
                    <a:cs typeface="Arial" pitchFamily="34" charset="0"/>
                  </a:rPr>
                  <a:t>32kB I-cache</a:t>
                </a:r>
              </a:p>
              <a:p>
                <a:pPr algn="ctr"/>
                <a:r>
                  <a:rPr lang="en-US" sz="700" dirty="0">
                    <a:cs typeface="Arial" pitchFamily="34" charset="0"/>
                  </a:rPr>
                  <a:t>2 way</a:t>
                </a:r>
              </a:p>
            </p:txBody>
          </p:sp>
          <p:sp>
            <p:nvSpPr>
              <p:cNvPr id="65" name="Rectangle 64"/>
              <p:cNvSpPr>
                <a:spLocks noChangeArrowheads="1"/>
              </p:cNvSpPr>
              <p:nvPr/>
            </p:nvSpPr>
            <p:spPr bwMode="auto">
              <a:xfrm>
                <a:off x="4379974" y="2701199"/>
                <a:ext cx="1344175" cy="151726"/>
              </a:xfrm>
              <a:prstGeom prst="rect">
                <a:avLst/>
              </a:prstGeom>
              <a:solidFill>
                <a:schemeClr val="accent1">
                  <a:lumMod val="20000"/>
                  <a:lumOff val="80000"/>
                </a:schemeClr>
              </a:solidFill>
              <a:ln w="12700" cap="flat" cmpd="sng" algn="ctr">
                <a:noFill/>
                <a:prstDash val="dash"/>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dirty="0">
                    <a:cs typeface="Arial" pitchFamily="34" charset="0"/>
                  </a:rPr>
                  <a:t>NEON</a:t>
                </a:r>
              </a:p>
            </p:txBody>
          </p:sp>
          <p:sp>
            <p:nvSpPr>
              <p:cNvPr id="66" name="Rectangle 65"/>
              <p:cNvSpPr>
                <a:spLocks noChangeArrowheads="1"/>
              </p:cNvSpPr>
              <p:nvPr/>
            </p:nvSpPr>
            <p:spPr bwMode="auto">
              <a:xfrm>
                <a:off x="5066878" y="2392064"/>
                <a:ext cx="657272" cy="268835"/>
              </a:xfrm>
              <a:prstGeom prst="rect">
                <a:avLst/>
              </a:prstGeom>
              <a:solidFill>
                <a:schemeClr val="accent1">
                  <a:lumMod val="20000"/>
                  <a:lumOff val="80000"/>
                </a:schemeClr>
              </a:solidFill>
              <a:ln w="12700" cap="flat" cmpd="sng" algn="ctr">
                <a:noFill/>
                <a:prstDash val="dash"/>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700" dirty="0">
                    <a:cs typeface="Arial" pitchFamily="34" charset="0"/>
                  </a:rPr>
                  <a:t>32kB D-cache</a:t>
                </a:r>
              </a:p>
              <a:p>
                <a:pPr algn="ctr"/>
                <a:r>
                  <a:rPr lang="en-US" sz="700" dirty="0">
                    <a:cs typeface="Arial" pitchFamily="34" charset="0"/>
                  </a:rPr>
                  <a:t>4 way</a:t>
                </a:r>
              </a:p>
            </p:txBody>
          </p:sp>
        </p:grpSp>
        <p:sp>
          <p:nvSpPr>
            <p:cNvPr id="60" name="Rectangle 59"/>
            <p:cNvSpPr>
              <a:spLocks noChangeArrowheads="1"/>
            </p:cNvSpPr>
            <p:nvPr/>
          </p:nvSpPr>
          <p:spPr bwMode="auto">
            <a:xfrm>
              <a:off x="4418380" y="3006545"/>
              <a:ext cx="2534730" cy="192025"/>
            </a:xfrm>
            <a:prstGeom prst="rect">
              <a:avLst/>
            </a:prstGeom>
            <a:solidFill>
              <a:schemeClr val="accent1">
                <a:lumMod val="20000"/>
                <a:lumOff val="80000"/>
              </a:schemeClr>
            </a:solidFill>
            <a:ln w="9525" cap="flat" cmpd="sng" algn="ctr">
              <a:solidFill>
                <a:schemeClr val="tx1"/>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900" dirty="0">
                  <a:cs typeface="Arial" pitchFamily="34" charset="0"/>
                </a:rPr>
                <a:t>L2 Cache – 256kB 16 ways </a:t>
              </a:r>
            </a:p>
          </p:txBody>
        </p:sp>
        <p:sp>
          <p:nvSpPr>
            <p:cNvPr id="61" name="TextBox 15"/>
            <p:cNvSpPr txBox="1"/>
            <p:nvPr/>
          </p:nvSpPr>
          <p:spPr>
            <a:xfrm>
              <a:off x="3794692" y="2968140"/>
              <a:ext cx="508473" cy="276999"/>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1200" dirty="0"/>
                <a:t>SCU</a:t>
              </a:r>
            </a:p>
          </p:txBody>
        </p:sp>
      </p:grpSp>
      <p:grpSp>
        <p:nvGrpSpPr>
          <p:cNvPr id="6" name="Group 5"/>
          <p:cNvGrpSpPr/>
          <p:nvPr/>
        </p:nvGrpSpPr>
        <p:grpSpPr>
          <a:xfrm>
            <a:off x="545853" y="3405894"/>
            <a:ext cx="4192568" cy="1728225"/>
            <a:chOff x="577879" y="932675"/>
            <a:chExt cx="3187615" cy="1689820"/>
          </a:xfrm>
        </p:grpSpPr>
        <p:sp>
          <p:nvSpPr>
            <p:cNvPr id="26" name="Rectangle 25"/>
            <p:cNvSpPr/>
            <p:nvPr/>
          </p:nvSpPr>
          <p:spPr>
            <a:xfrm>
              <a:off x="577879" y="932675"/>
              <a:ext cx="3187615" cy="168982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a:t> </a:t>
              </a:r>
            </a:p>
          </p:txBody>
        </p:sp>
        <p:sp>
          <p:nvSpPr>
            <p:cNvPr id="27" name="Rectangle 26"/>
            <p:cNvSpPr>
              <a:spLocks noChangeArrowheads="1"/>
            </p:cNvSpPr>
            <p:nvPr/>
          </p:nvSpPr>
          <p:spPr bwMode="auto">
            <a:xfrm>
              <a:off x="693093" y="1009485"/>
              <a:ext cx="1267365" cy="768100"/>
            </a:xfrm>
            <a:prstGeom prst="rect">
              <a:avLst/>
            </a:prstGeom>
            <a:solidFill>
              <a:schemeClr val="accent2">
                <a:lumMod val="40000"/>
                <a:lumOff val="60000"/>
              </a:schemeClr>
            </a:solidFill>
            <a:ln w="6350" cap="flat" cmpd="sng" algn="ctr">
              <a:solidFill>
                <a:schemeClr val="tx1"/>
              </a:solidFill>
              <a:prstDash val="solid"/>
              <a:miter lim="800000"/>
              <a:headEnd type="none" w="med" len="med"/>
              <a:tailEnd type="none" w="med" len="med"/>
            </a:ln>
          </p:spPr>
          <p:txBody>
            <a:bodyPr wrap="none" tIns="18288"/>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b="1" dirty="0">
                  <a:cs typeface="Arial" pitchFamily="34" charset="0"/>
                </a:rPr>
                <a:t>Dual Camera Interfaces</a:t>
              </a:r>
            </a:p>
          </p:txBody>
        </p:sp>
        <p:sp>
          <p:nvSpPr>
            <p:cNvPr id="28" name="Rectangle 27"/>
            <p:cNvSpPr>
              <a:spLocks noChangeArrowheads="1"/>
            </p:cNvSpPr>
            <p:nvPr/>
          </p:nvSpPr>
          <p:spPr bwMode="auto">
            <a:xfrm>
              <a:off x="808309" y="1163105"/>
              <a:ext cx="1010558" cy="242272"/>
            </a:xfrm>
            <a:prstGeom prst="rect">
              <a:avLst/>
            </a:prstGeom>
            <a:solidFill>
              <a:schemeClr val="accent2">
                <a:lumMod val="20000"/>
                <a:lumOff val="80000"/>
              </a:schemeClr>
            </a:solidFill>
            <a:ln w="3175" cap="flat" cmpd="sng" algn="ctr">
              <a:solidFill>
                <a:schemeClr val="tx1"/>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dirty="0"/>
                <a:t>2 x MIPI CSI2</a:t>
              </a:r>
            </a:p>
          </p:txBody>
        </p:sp>
        <p:grpSp>
          <p:nvGrpSpPr>
            <p:cNvPr id="29" name="Group 28"/>
            <p:cNvGrpSpPr/>
            <p:nvPr/>
          </p:nvGrpSpPr>
          <p:grpSpPr>
            <a:xfrm>
              <a:off x="693094" y="1854394"/>
              <a:ext cx="1267365" cy="652884"/>
              <a:chOff x="2037270" y="1973706"/>
              <a:chExt cx="1267365" cy="343510"/>
            </a:xfrm>
          </p:grpSpPr>
          <p:sp>
            <p:nvSpPr>
              <p:cNvPr id="52" name="Rectangle 51"/>
              <p:cNvSpPr>
                <a:spLocks noChangeArrowheads="1"/>
              </p:cNvSpPr>
              <p:nvPr/>
            </p:nvSpPr>
            <p:spPr bwMode="auto">
              <a:xfrm>
                <a:off x="2037270" y="1973706"/>
                <a:ext cx="1267365" cy="343510"/>
              </a:xfrm>
              <a:prstGeom prst="rect">
                <a:avLst/>
              </a:prstGeom>
              <a:solidFill>
                <a:schemeClr val="accent2">
                  <a:lumMod val="40000"/>
                  <a:lumOff val="60000"/>
                </a:schemeClr>
              </a:solidFill>
              <a:ln w="6350" cap="flat" cmpd="sng" algn="ctr">
                <a:solidFill>
                  <a:schemeClr val="tx1"/>
                </a:solidFill>
                <a:prstDash val="solid"/>
                <a:miter lim="800000"/>
                <a:headEnd type="none" w="med" len="med"/>
                <a:tailEnd type="none" w="med" len="med"/>
              </a:ln>
            </p:spPr>
            <p:txBody>
              <a:bodyPr wrap="none" tIns="18288"/>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b="1" dirty="0">
                    <a:cs typeface="Arial" pitchFamily="34" charset="0"/>
                  </a:rPr>
                  <a:t>Image Signal Processing</a:t>
                </a:r>
              </a:p>
            </p:txBody>
          </p:sp>
          <p:sp>
            <p:nvSpPr>
              <p:cNvPr id="53" name="Rectangle 52"/>
              <p:cNvSpPr>
                <a:spLocks noChangeArrowheads="1"/>
              </p:cNvSpPr>
              <p:nvPr/>
            </p:nvSpPr>
            <p:spPr bwMode="auto">
              <a:xfrm>
                <a:off x="2152485" y="2054532"/>
                <a:ext cx="1010558" cy="222271"/>
              </a:xfrm>
              <a:prstGeom prst="rect">
                <a:avLst/>
              </a:prstGeom>
              <a:solidFill>
                <a:schemeClr val="accent2">
                  <a:lumMod val="20000"/>
                  <a:lumOff val="80000"/>
                </a:schemeClr>
              </a:solidFill>
              <a:ln w="3175" cap="flat" cmpd="sng" algn="ctr">
                <a:solidFill>
                  <a:schemeClr val="tx1"/>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700" dirty="0" smtClean="0"/>
                  <a:t>White Balance &amp; Exposure CTL</a:t>
                </a:r>
              </a:p>
              <a:p>
                <a:pPr algn="ctr"/>
                <a:r>
                  <a:rPr lang="en-US" sz="700" dirty="0" smtClean="0"/>
                  <a:t>HDR/Tone Mapping</a:t>
                </a:r>
              </a:p>
              <a:p>
                <a:pPr algn="ctr"/>
                <a:r>
                  <a:rPr lang="en-US" sz="700" dirty="0" smtClean="0"/>
                  <a:t>De-</a:t>
                </a:r>
                <a:r>
                  <a:rPr lang="en-US" sz="700" dirty="0" err="1" smtClean="0"/>
                  <a:t>bayer</a:t>
                </a:r>
                <a:endParaRPr lang="en-US" sz="700" dirty="0" smtClean="0"/>
              </a:p>
              <a:p>
                <a:pPr algn="ctr"/>
                <a:r>
                  <a:rPr lang="en-US" sz="700" dirty="0" smtClean="0"/>
                  <a:t>Color Conversion</a:t>
                </a:r>
                <a:endParaRPr lang="en-US" sz="700" dirty="0"/>
              </a:p>
            </p:txBody>
          </p:sp>
        </p:grpSp>
        <p:sp>
          <p:nvSpPr>
            <p:cNvPr id="30" name="Rectangle 29"/>
            <p:cNvSpPr>
              <a:spLocks noChangeArrowheads="1"/>
            </p:cNvSpPr>
            <p:nvPr/>
          </p:nvSpPr>
          <p:spPr bwMode="auto">
            <a:xfrm>
              <a:off x="808309" y="1431940"/>
              <a:ext cx="1010558" cy="242272"/>
            </a:xfrm>
            <a:prstGeom prst="rect">
              <a:avLst/>
            </a:prstGeom>
            <a:solidFill>
              <a:schemeClr val="accent2">
                <a:lumMod val="20000"/>
                <a:lumOff val="80000"/>
              </a:schemeClr>
            </a:solidFill>
            <a:ln w="3175" cap="flat" cmpd="sng" algn="ctr">
              <a:solidFill>
                <a:schemeClr val="tx1"/>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dirty="0"/>
                <a:t>Parallel 20 bit</a:t>
              </a:r>
            </a:p>
          </p:txBody>
        </p:sp>
      </p:grpSp>
      <p:grpSp>
        <p:nvGrpSpPr>
          <p:cNvPr id="7" name="Group 6"/>
          <p:cNvGrpSpPr/>
          <p:nvPr/>
        </p:nvGrpSpPr>
        <p:grpSpPr>
          <a:xfrm>
            <a:off x="9424233" y="3329084"/>
            <a:ext cx="1972973" cy="1766630"/>
            <a:chOff x="7221945" y="894270"/>
            <a:chExt cx="1536200" cy="1766630"/>
          </a:xfrm>
        </p:grpSpPr>
        <p:sp>
          <p:nvSpPr>
            <p:cNvPr id="18" name="Rectangle 17"/>
            <p:cNvSpPr/>
            <p:nvPr/>
          </p:nvSpPr>
          <p:spPr>
            <a:xfrm>
              <a:off x="7221945" y="932675"/>
              <a:ext cx="1536200" cy="172822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a:solidFill>
                    <a:schemeClr val="tx1"/>
                  </a:solidFill>
                </a:rPr>
                <a:t> </a:t>
              </a:r>
            </a:p>
          </p:txBody>
        </p:sp>
        <p:sp>
          <p:nvSpPr>
            <p:cNvPr id="19" name="Rectangle 18"/>
            <p:cNvSpPr>
              <a:spLocks noChangeArrowheads="1"/>
            </p:cNvSpPr>
            <p:nvPr/>
          </p:nvSpPr>
          <p:spPr bwMode="auto">
            <a:xfrm>
              <a:off x="7298755" y="1086295"/>
              <a:ext cx="1382580" cy="768100"/>
            </a:xfrm>
            <a:prstGeom prst="rect">
              <a:avLst/>
            </a:prstGeom>
            <a:solidFill>
              <a:schemeClr val="accent3">
                <a:lumMod val="60000"/>
                <a:lumOff val="40000"/>
              </a:schemeClr>
            </a:solidFill>
            <a:ln w="6350" cap="flat" cmpd="sng" algn="ctr">
              <a:solidFill>
                <a:schemeClr val="tx1"/>
              </a:solidFill>
              <a:prstDash val="solid"/>
              <a:miter lim="800000"/>
              <a:headEnd type="none" w="med" len="med"/>
              <a:tailEnd type="none" w="med" len="med"/>
            </a:ln>
          </p:spPr>
          <p:txBody>
            <a:bodyPr wrap="none" tIns="18288"/>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b="1" dirty="0" err="1">
                  <a:cs typeface="Arial" pitchFamily="34" charset="0"/>
                </a:rPr>
                <a:t>Gfx</a:t>
              </a:r>
              <a:r>
                <a:rPr lang="en-US" sz="800" b="1" dirty="0">
                  <a:cs typeface="Arial" pitchFamily="34" charset="0"/>
                </a:rPr>
                <a:t> &amp; Display </a:t>
              </a:r>
            </a:p>
          </p:txBody>
        </p:sp>
        <p:sp>
          <p:nvSpPr>
            <p:cNvPr id="20" name="Rectangle 19"/>
            <p:cNvSpPr>
              <a:spLocks noChangeArrowheads="1"/>
            </p:cNvSpPr>
            <p:nvPr/>
          </p:nvSpPr>
          <p:spPr bwMode="auto">
            <a:xfrm>
              <a:off x="7337161" y="1239915"/>
              <a:ext cx="1228960" cy="242272"/>
            </a:xfrm>
            <a:prstGeom prst="rect">
              <a:avLst/>
            </a:prstGeom>
            <a:solidFill>
              <a:schemeClr val="accent3">
                <a:lumMod val="40000"/>
                <a:lumOff val="60000"/>
              </a:schemeClr>
            </a:solidFill>
            <a:ln w="3175" cap="flat" cmpd="sng" algn="ctr">
              <a:solidFill>
                <a:schemeClr val="tx1"/>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dirty="0"/>
                <a:t> GPU  OpenGL ES 3.0</a:t>
              </a:r>
            </a:p>
          </p:txBody>
        </p:sp>
        <p:sp>
          <p:nvSpPr>
            <p:cNvPr id="21" name="Rectangle 20"/>
            <p:cNvSpPr>
              <a:spLocks noChangeArrowheads="1"/>
            </p:cNvSpPr>
            <p:nvPr/>
          </p:nvSpPr>
          <p:spPr bwMode="auto">
            <a:xfrm>
              <a:off x="7337161" y="1508750"/>
              <a:ext cx="1228960" cy="242272"/>
            </a:xfrm>
            <a:prstGeom prst="rect">
              <a:avLst/>
            </a:prstGeom>
            <a:solidFill>
              <a:schemeClr val="accent3">
                <a:lumMod val="40000"/>
                <a:lumOff val="60000"/>
              </a:schemeClr>
            </a:solidFill>
            <a:ln w="3175" cap="flat" cmpd="sng" algn="ctr">
              <a:solidFill>
                <a:schemeClr val="tx1"/>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dirty="0"/>
                <a:t>DCU 18/24 bits RGB</a:t>
              </a:r>
            </a:p>
          </p:txBody>
        </p:sp>
        <p:sp>
          <p:nvSpPr>
            <p:cNvPr id="22" name="Rectangle 21"/>
            <p:cNvSpPr>
              <a:spLocks noChangeArrowheads="1"/>
            </p:cNvSpPr>
            <p:nvPr/>
          </p:nvSpPr>
          <p:spPr bwMode="auto">
            <a:xfrm>
              <a:off x="7298755" y="1892800"/>
              <a:ext cx="1382580" cy="691290"/>
            </a:xfrm>
            <a:prstGeom prst="rect">
              <a:avLst/>
            </a:prstGeom>
            <a:solidFill>
              <a:schemeClr val="accent3">
                <a:lumMod val="60000"/>
                <a:lumOff val="40000"/>
              </a:schemeClr>
            </a:solidFill>
            <a:ln w="6350" cap="flat" cmpd="sng" algn="ctr">
              <a:solidFill>
                <a:schemeClr val="tx1"/>
              </a:solidFill>
              <a:prstDash val="solid"/>
              <a:miter lim="800000"/>
              <a:headEnd type="none" w="med" len="med"/>
              <a:tailEnd type="none" w="med" len="med"/>
            </a:ln>
          </p:spPr>
          <p:txBody>
            <a:bodyPr wrap="none" tIns="18288"/>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b="1" dirty="0">
                  <a:cs typeface="Arial" pitchFamily="34" charset="0"/>
                </a:rPr>
                <a:t>Video Codec  H.264</a:t>
              </a:r>
            </a:p>
          </p:txBody>
        </p:sp>
        <p:sp>
          <p:nvSpPr>
            <p:cNvPr id="23" name="Rectangle 22"/>
            <p:cNvSpPr>
              <a:spLocks noChangeArrowheads="1"/>
            </p:cNvSpPr>
            <p:nvPr/>
          </p:nvSpPr>
          <p:spPr bwMode="auto">
            <a:xfrm>
              <a:off x="7337161" y="2046420"/>
              <a:ext cx="1267364" cy="242272"/>
            </a:xfrm>
            <a:prstGeom prst="rect">
              <a:avLst/>
            </a:prstGeom>
            <a:solidFill>
              <a:schemeClr val="accent3">
                <a:lumMod val="40000"/>
                <a:lumOff val="60000"/>
              </a:schemeClr>
            </a:solidFill>
            <a:ln w="3175" cap="flat" cmpd="sng" algn="ctr">
              <a:solidFill>
                <a:schemeClr val="tx1"/>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dirty="0"/>
                <a:t>8-12 bits Encoder</a:t>
              </a:r>
            </a:p>
          </p:txBody>
        </p:sp>
        <p:sp>
          <p:nvSpPr>
            <p:cNvPr id="24" name="Rectangle 23"/>
            <p:cNvSpPr>
              <a:spLocks noChangeArrowheads="1"/>
            </p:cNvSpPr>
            <p:nvPr/>
          </p:nvSpPr>
          <p:spPr bwMode="auto">
            <a:xfrm>
              <a:off x="7337159" y="2315255"/>
              <a:ext cx="1267365" cy="242272"/>
            </a:xfrm>
            <a:prstGeom prst="rect">
              <a:avLst/>
            </a:prstGeom>
            <a:solidFill>
              <a:schemeClr val="accent3">
                <a:lumMod val="40000"/>
                <a:lumOff val="60000"/>
              </a:schemeClr>
            </a:solidFill>
            <a:ln w="3175" cap="flat" cmpd="sng" algn="ctr">
              <a:solidFill>
                <a:schemeClr val="tx1"/>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dirty="0"/>
                <a:t>8bit Decoder</a:t>
              </a:r>
            </a:p>
          </p:txBody>
        </p:sp>
        <p:sp>
          <p:nvSpPr>
            <p:cNvPr id="25" name="TextBox 73"/>
            <p:cNvSpPr txBox="1"/>
            <p:nvPr/>
          </p:nvSpPr>
          <p:spPr>
            <a:xfrm>
              <a:off x="7275086" y="894270"/>
              <a:ext cx="1409360" cy="215444"/>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b="1" dirty="0"/>
                <a:t>Video &amp; Display Platform</a:t>
              </a:r>
            </a:p>
          </p:txBody>
        </p:sp>
      </p:grpSp>
      <p:sp>
        <p:nvSpPr>
          <p:cNvPr id="8" name="Down Arrow 7"/>
          <p:cNvSpPr/>
          <p:nvPr/>
        </p:nvSpPr>
        <p:spPr>
          <a:xfrm>
            <a:off x="1137745" y="2676199"/>
            <a:ext cx="493243" cy="57607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9" name="Down Arrow 8"/>
          <p:cNvSpPr/>
          <p:nvPr/>
        </p:nvSpPr>
        <p:spPr>
          <a:xfrm>
            <a:off x="2666800" y="2676199"/>
            <a:ext cx="493243" cy="57607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10" name="Down Arrow 9"/>
          <p:cNvSpPr/>
          <p:nvPr/>
        </p:nvSpPr>
        <p:spPr>
          <a:xfrm>
            <a:off x="4047881" y="2676199"/>
            <a:ext cx="493243" cy="57607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11" name="Down Arrow 10"/>
          <p:cNvSpPr/>
          <p:nvPr/>
        </p:nvSpPr>
        <p:spPr>
          <a:xfrm>
            <a:off x="5774233" y="2676199"/>
            <a:ext cx="493243" cy="57607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12" name="Down Arrow 11"/>
          <p:cNvSpPr/>
          <p:nvPr/>
        </p:nvSpPr>
        <p:spPr>
          <a:xfrm>
            <a:off x="7648557" y="2676199"/>
            <a:ext cx="493243" cy="57607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13" name="Down Arrow 12"/>
          <p:cNvSpPr/>
          <p:nvPr/>
        </p:nvSpPr>
        <p:spPr>
          <a:xfrm>
            <a:off x="10262747" y="2676199"/>
            <a:ext cx="493243" cy="576075"/>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grpSp>
        <p:nvGrpSpPr>
          <p:cNvPr id="89" name="Group 88"/>
          <p:cNvGrpSpPr/>
          <p:nvPr/>
        </p:nvGrpSpPr>
        <p:grpSpPr>
          <a:xfrm>
            <a:off x="2794358" y="3618403"/>
            <a:ext cx="1767950" cy="1225963"/>
            <a:chOff x="2152485" y="1547155"/>
            <a:chExt cx="1344175" cy="1198719"/>
          </a:xfrm>
        </p:grpSpPr>
        <p:grpSp>
          <p:nvGrpSpPr>
            <p:cNvPr id="101" name="Group 100"/>
            <p:cNvGrpSpPr/>
            <p:nvPr/>
          </p:nvGrpSpPr>
          <p:grpSpPr>
            <a:xfrm>
              <a:off x="2152485" y="1547155"/>
              <a:ext cx="1344175" cy="1152150"/>
              <a:chOff x="2152485" y="1547155"/>
              <a:chExt cx="1344175" cy="1152150"/>
            </a:xfrm>
          </p:grpSpPr>
          <p:sp>
            <p:nvSpPr>
              <p:cNvPr id="103" name="Rectangle 102"/>
              <p:cNvSpPr>
                <a:spLocks noChangeArrowheads="1"/>
              </p:cNvSpPr>
              <p:nvPr/>
            </p:nvSpPr>
            <p:spPr bwMode="auto">
              <a:xfrm>
                <a:off x="2152485" y="1547155"/>
                <a:ext cx="1344175" cy="1152150"/>
              </a:xfrm>
              <a:prstGeom prst="rect">
                <a:avLst/>
              </a:prstGeom>
              <a:solidFill>
                <a:schemeClr val="accent2">
                  <a:lumMod val="40000"/>
                  <a:lumOff val="60000"/>
                </a:schemeClr>
              </a:solidFill>
              <a:ln w="6350" cap="flat" cmpd="sng" algn="ctr">
                <a:solidFill>
                  <a:schemeClr val="tx1"/>
                </a:solidFill>
                <a:prstDash val="solid"/>
                <a:miter lim="800000"/>
                <a:headEnd type="none" w="med" len="med"/>
                <a:tailEnd type="none" w="med" len="med"/>
              </a:ln>
            </p:spPr>
            <p:txBody>
              <a:bodyPr wrap="none" tIns="18288"/>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b="1" dirty="0">
                    <a:cs typeface="Arial" pitchFamily="34" charset="0"/>
                  </a:rPr>
                  <a:t>Image Cognition Proc.</a:t>
                </a:r>
              </a:p>
            </p:txBody>
          </p:sp>
          <p:sp>
            <p:nvSpPr>
              <p:cNvPr id="104" name="Rectangle 103"/>
              <p:cNvSpPr>
                <a:spLocks noChangeArrowheads="1"/>
              </p:cNvSpPr>
              <p:nvPr/>
            </p:nvSpPr>
            <p:spPr bwMode="auto">
              <a:xfrm>
                <a:off x="2190890" y="1700775"/>
                <a:ext cx="537670" cy="242272"/>
              </a:xfrm>
              <a:prstGeom prst="rect">
                <a:avLst/>
              </a:prstGeom>
              <a:solidFill>
                <a:schemeClr val="accent2">
                  <a:lumMod val="20000"/>
                  <a:lumOff val="80000"/>
                </a:schemeClr>
              </a:solidFill>
              <a:ln w="3175" cap="flat" cmpd="sng" algn="ctr">
                <a:solidFill>
                  <a:schemeClr val="tx1"/>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900" dirty="0"/>
                  <a:t>L-</a:t>
                </a:r>
                <a:r>
                  <a:rPr lang="en-US" sz="900" dirty="0" err="1"/>
                  <a:t>mem</a:t>
                </a:r>
                <a:r>
                  <a:rPr lang="en-US" sz="900" dirty="0"/>
                  <a:t> </a:t>
                </a:r>
              </a:p>
            </p:txBody>
          </p:sp>
          <p:sp>
            <p:nvSpPr>
              <p:cNvPr id="105" name="Rectangle 104"/>
              <p:cNvSpPr>
                <a:spLocks noChangeArrowheads="1"/>
              </p:cNvSpPr>
              <p:nvPr/>
            </p:nvSpPr>
            <p:spPr bwMode="auto">
              <a:xfrm>
                <a:off x="2190890" y="2265008"/>
                <a:ext cx="614480" cy="242272"/>
              </a:xfrm>
              <a:prstGeom prst="rect">
                <a:avLst/>
              </a:prstGeom>
              <a:solidFill>
                <a:srgbClr val="A199AF"/>
              </a:solidFill>
              <a:ln w="3175" cap="flat" cmpd="sng" algn="ctr">
                <a:solidFill>
                  <a:schemeClr val="tx1"/>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900" dirty="0"/>
                  <a:t>Sequencer </a:t>
                </a:r>
              </a:p>
            </p:txBody>
          </p:sp>
          <p:sp>
            <p:nvSpPr>
              <p:cNvPr id="106" name="Rectangle 105"/>
              <p:cNvSpPr>
                <a:spLocks noChangeArrowheads="1"/>
              </p:cNvSpPr>
              <p:nvPr/>
            </p:nvSpPr>
            <p:spPr bwMode="auto">
              <a:xfrm>
                <a:off x="2920585" y="1700775"/>
                <a:ext cx="537670" cy="242272"/>
              </a:xfrm>
              <a:prstGeom prst="rect">
                <a:avLst/>
              </a:prstGeom>
              <a:solidFill>
                <a:schemeClr val="accent2">
                  <a:lumMod val="20000"/>
                  <a:lumOff val="80000"/>
                </a:schemeClr>
              </a:solidFill>
              <a:ln w="3175" cap="flat" cmpd="sng" algn="ctr">
                <a:solidFill>
                  <a:schemeClr val="tx1"/>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900" dirty="0"/>
                  <a:t>L-</a:t>
                </a:r>
                <a:r>
                  <a:rPr lang="en-US" sz="900" dirty="0" err="1"/>
                  <a:t>mem</a:t>
                </a:r>
                <a:r>
                  <a:rPr lang="en-US" sz="900" dirty="0"/>
                  <a:t> </a:t>
                </a:r>
              </a:p>
            </p:txBody>
          </p:sp>
          <p:sp>
            <p:nvSpPr>
              <p:cNvPr id="107" name="Rectangle 106"/>
              <p:cNvSpPr>
                <a:spLocks noChangeArrowheads="1"/>
              </p:cNvSpPr>
              <p:nvPr/>
            </p:nvSpPr>
            <p:spPr bwMode="auto">
              <a:xfrm>
                <a:off x="2920585" y="1969610"/>
                <a:ext cx="537670" cy="242272"/>
              </a:xfrm>
              <a:prstGeom prst="rect">
                <a:avLst/>
              </a:prstGeom>
              <a:solidFill>
                <a:schemeClr val="accent2">
                  <a:lumMod val="20000"/>
                  <a:lumOff val="80000"/>
                </a:schemeClr>
              </a:solidFill>
              <a:ln w="3175" cap="flat" cmpd="sng" algn="ctr">
                <a:solidFill>
                  <a:schemeClr val="tx1"/>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900" dirty="0"/>
                  <a:t>32 CU </a:t>
                </a:r>
              </a:p>
            </p:txBody>
          </p:sp>
          <p:sp>
            <p:nvSpPr>
              <p:cNvPr id="108" name="Rectangle 107"/>
              <p:cNvSpPr>
                <a:spLocks noChangeArrowheads="1"/>
              </p:cNvSpPr>
              <p:nvPr/>
            </p:nvSpPr>
            <p:spPr bwMode="auto">
              <a:xfrm>
                <a:off x="2190890" y="1969610"/>
                <a:ext cx="537670" cy="242272"/>
              </a:xfrm>
              <a:prstGeom prst="rect">
                <a:avLst/>
              </a:prstGeom>
              <a:solidFill>
                <a:srgbClr val="A199AF"/>
              </a:solidFill>
              <a:ln w="3175" cap="flat" cmpd="sng" algn="ctr">
                <a:solidFill>
                  <a:schemeClr val="tx1"/>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900" dirty="0"/>
                  <a:t>32 CU </a:t>
                </a:r>
              </a:p>
            </p:txBody>
          </p:sp>
          <p:sp>
            <p:nvSpPr>
              <p:cNvPr id="109" name="Rectangle 108"/>
              <p:cNvSpPr>
                <a:spLocks noChangeArrowheads="1"/>
              </p:cNvSpPr>
              <p:nvPr/>
            </p:nvSpPr>
            <p:spPr bwMode="auto">
              <a:xfrm>
                <a:off x="2843775" y="2265008"/>
                <a:ext cx="614480" cy="242272"/>
              </a:xfrm>
              <a:prstGeom prst="rect">
                <a:avLst/>
              </a:prstGeom>
              <a:solidFill>
                <a:schemeClr val="accent2">
                  <a:lumMod val="20000"/>
                  <a:lumOff val="80000"/>
                </a:schemeClr>
              </a:solidFill>
              <a:ln w="3175" cap="flat" cmpd="sng" algn="ctr">
                <a:solidFill>
                  <a:schemeClr val="tx1"/>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900" dirty="0"/>
                  <a:t>DMA</a:t>
                </a:r>
              </a:p>
            </p:txBody>
          </p:sp>
        </p:grpSp>
        <p:sp>
          <p:nvSpPr>
            <p:cNvPr id="102" name="TextBox 55"/>
            <p:cNvSpPr txBox="1"/>
            <p:nvPr/>
          </p:nvSpPr>
          <p:spPr>
            <a:xfrm>
              <a:off x="2385794" y="2468875"/>
              <a:ext cx="918841" cy="276999"/>
            </a:xfrm>
            <a:prstGeom prst="rect">
              <a:avLst/>
            </a:prstGeom>
            <a:noFill/>
            <a:ln>
              <a:solidFill>
                <a:schemeClr val="tx1"/>
              </a:solidFill>
            </a:ln>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1200" dirty="0"/>
                <a:t>APEX2 CL</a:t>
              </a:r>
            </a:p>
          </p:txBody>
        </p:sp>
      </p:grpSp>
      <p:grpSp>
        <p:nvGrpSpPr>
          <p:cNvPr id="90" name="Group 89"/>
          <p:cNvGrpSpPr/>
          <p:nvPr/>
        </p:nvGrpSpPr>
        <p:grpSpPr>
          <a:xfrm>
            <a:off x="2642820" y="3862420"/>
            <a:ext cx="1767950" cy="1188890"/>
            <a:chOff x="2152485" y="1547155"/>
            <a:chExt cx="1344175" cy="1162470"/>
          </a:xfrm>
        </p:grpSpPr>
        <p:grpSp>
          <p:nvGrpSpPr>
            <p:cNvPr id="92" name="Group 91"/>
            <p:cNvGrpSpPr/>
            <p:nvPr/>
          </p:nvGrpSpPr>
          <p:grpSpPr>
            <a:xfrm>
              <a:off x="2152485" y="1547155"/>
              <a:ext cx="1344175" cy="1152150"/>
              <a:chOff x="2152485" y="1547155"/>
              <a:chExt cx="1344175" cy="1152150"/>
            </a:xfrm>
          </p:grpSpPr>
          <p:sp>
            <p:nvSpPr>
              <p:cNvPr id="94" name="Rectangle 93"/>
              <p:cNvSpPr>
                <a:spLocks noChangeArrowheads="1"/>
              </p:cNvSpPr>
              <p:nvPr/>
            </p:nvSpPr>
            <p:spPr bwMode="auto">
              <a:xfrm>
                <a:off x="2152485" y="1547155"/>
                <a:ext cx="1344175" cy="1152150"/>
              </a:xfrm>
              <a:prstGeom prst="rect">
                <a:avLst/>
              </a:prstGeom>
              <a:solidFill>
                <a:schemeClr val="accent2">
                  <a:lumMod val="40000"/>
                  <a:lumOff val="60000"/>
                </a:schemeClr>
              </a:solidFill>
              <a:ln w="6350" cap="flat" cmpd="sng" algn="ctr">
                <a:solidFill>
                  <a:schemeClr val="tx1"/>
                </a:solidFill>
                <a:prstDash val="solid"/>
                <a:miter lim="800000"/>
                <a:headEnd type="none" w="med" len="med"/>
                <a:tailEnd type="none" w="med" len="med"/>
              </a:ln>
            </p:spPr>
            <p:txBody>
              <a:bodyPr wrap="none" tIns="18288"/>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b="1" dirty="0">
                    <a:cs typeface="Arial" pitchFamily="34" charset="0"/>
                  </a:rPr>
                  <a:t>Image Cognition Proc.</a:t>
                </a:r>
              </a:p>
            </p:txBody>
          </p:sp>
          <p:sp>
            <p:nvSpPr>
              <p:cNvPr id="95" name="Rectangle 94"/>
              <p:cNvSpPr>
                <a:spLocks noChangeArrowheads="1"/>
              </p:cNvSpPr>
              <p:nvPr/>
            </p:nvSpPr>
            <p:spPr bwMode="auto">
              <a:xfrm>
                <a:off x="2190890" y="1700775"/>
                <a:ext cx="537670" cy="242272"/>
              </a:xfrm>
              <a:prstGeom prst="rect">
                <a:avLst/>
              </a:prstGeom>
              <a:solidFill>
                <a:schemeClr val="accent2">
                  <a:lumMod val="20000"/>
                  <a:lumOff val="80000"/>
                </a:schemeClr>
              </a:solidFill>
              <a:ln w="3175" cap="flat" cmpd="sng" algn="ctr">
                <a:solidFill>
                  <a:schemeClr val="tx1"/>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dirty="0"/>
                  <a:t>L-</a:t>
                </a:r>
                <a:r>
                  <a:rPr lang="en-US" sz="800" dirty="0" err="1"/>
                  <a:t>mem</a:t>
                </a:r>
                <a:r>
                  <a:rPr lang="en-US" sz="800" dirty="0"/>
                  <a:t> </a:t>
                </a:r>
              </a:p>
            </p:txBody>
          </p:sp>
          <p:sp>
            <p:nvSpPr>
              <p:cNvPr id="96" name="Rectangle 95"/>
              <p:cNvSpPr>
                <a:spLocks noChangeArrowheads="1"/>
              </p:cNvSpPr>
              <p:nvPr/>
            </p:nvSpPr>
            <p:spPr bwMode="auto">
              <a:xfrm>
                <a:off x="2190890" y="2265008"/>
                <a:ext cx="614480" cy="242272"/>
              </a:xfrm>
              <a:prstGeom prst="rect">
                <a:avLst/>
              </a:prstGeom>
              <a:solidFill>
                <a:schemeClr val="accent2">
                  <a:lumMod val="20000"/>
                  <a:lumOff val="80000"/>
                </a:schemeClr>
              </a:solidFill>
              <a:ln w="3175" cap="flat" cmpd="sng" algn="ctr">
                <a:solidFill>
                  <a:schemeClr val="tx1"/>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dirty="0"/>
                  <a:t>Sequencer </a:t>
                </a:r>
              </a:p>
            </p:txBody>
          </p:sp>
          <p:sp>
            <p:nvSpPr>
              <p:cNvPr id="97" name="Rectangle 96"/>
              <p:cNvSpPr>
                <a:spLocks noChangeArrowheads="1"/>
              </p:cNvSpPr>
              <p:nvPr/>
            </p:nvSpPr>
            <p:spPr bwMode="auto">
              <a:xfrm>
                <a:off x="2920585" y="1700775"/>
                <a:ext cx="537670" cy="242272"/>
              </a:xfrm>
              <a:prstGeom prst="rect">
                <a:avLst/>
              </a:prstGeom>
              <a:solidFill>
                <a:schemeClr val="accent2">
                  <a:lumMod val="20000"/>
                  <a:lumOff val="80000"/>
                </a:schemeClr>
              </a:solidFill>
              <a:ln w="3175" cap="flat" cmpd="sng" algn="ctr">
                <a:solidFill>
                  <a:schemeClr val="tx1"/>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dirty="0"/>
                  <a:t>L-</a:t>
                </a:r>
                <a:r>
                  <a:rPr lang="en-US" sz="800" dirty="0" err="1"/>
                  <a:t>mem</a:t>
                </a:r>
                <a:r>
                  <a:rPr lang="en-US" sz="800" dirty="0"/>
                  <a:t> </a:t>
                </a:r>
              </a:p>
            </p:txBody>
          </p:sp>
          <p:sp>
            <p:nvSpPr>
              <p:cNvPr id="98" name="Rectangle 97"/>
              <p:cNvSpPr>
                <a:spLocks noChangeArrowheads="1"/>
              </p:cNvSpPr>
              <p:nvPr/>
            </p:nvSpPr>
            <p:spPr bwMode="auto">
              <a:xfrm>
                <a:off x="2920585" y="1969610"/>
                <a:ext cx="537670" cy="242272"/>
              </a:xfrm>
              <a:prstGeom prst="rect">
                <a:avLst/>
              </a:prstGeom>
              <a:solidFill>
                <a:schemeClr val="accent2">
                  <a:lumMod val="20000"/>
                  <a:lumOff val="80000"/>
                </a:schemeClr>
              </a:solidFill>
              <a:ln w="3175" cap="flat" cmpd="sng" algn="ctr">
                <a:solidFill>
                  <a:schemeClr val="tx1"/>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dirty="0"/>
                  <a:t>32 CU </a:t>
                </a:r>
              </a:p>
            </p:txBody>
          </p:sp>
          <p:sp>
            <p:nvSpPr>
              <p:cNvPr id="99" name="Rectangle 98"/>
              <p:cNvSpPr>
                <a:spLocks noChangeArrowheads="1"/>
              </p:cNvSpPr>
              <p:nvPr/>
            </p:nvSpPr>
            <p:spPr bwMode="auto">
              <a:xfrm>
                <a:off x="2190890" y="1969610"/>
                <a:ext cx="537670" cy="242272"/>
              </a:xfrm>
              <a:prstGeom prst="rect">
                <a:avLst/>
              </a:prstGeom>
              <a:solidFill>
                <a:schemeClr val="accent2">
                  <a:lumMod val="20000"/>
                  <a:lumOff val="80000"/>
                </a:schemeClr>
              </a:solidFill>
              <a:ln w="3175" cap="flat" cmpd="sng" algn="ctr">
                <a:solidFill>
                  <a:schemeClr val="tx1"/>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dirty="0"/>
                  <a:t>32 CU </a:t>
                </a:r>
              </a:p>
            </p:txBody>
          </p:sp>
          <p:sp>
            <p:nvSpPr>
              <p:cNvPr id="100" name="Rectangle 99"/>
              <p:cNvSpPr>
                <a:spLocks noChangeArrowheads="1"/>
              </p:cNvSpPr>
              <p:nvPr/>
            </p:nvSpPr>
            <p:spPr bwMode="auto">
              <a:xfrm>
                <a:off x="2843775" y="2265008"/>
                <a:ext cx="614480" cy="242272"/>
              </a:xfrm>
              <a:prstGeom prst="rect">
                <a:avLst/>
              </a:prstGeom>
              <a:solidFill>
                <a:schemeClr val="accent2">
                  <a:lumMod val="20000"/>
                  <a:lumOff val="80000"/>
                </a:schemeClr>
              </a:solidFill>
              <a:ln w="3175" cap="flat" cmpd="sng" algn="ctr">
                <a:solidFill>
                  <a:schemeClr val="tx1"/>
                </a:solidFill>
                <a:prstDash val="solid"/>
                <a:miter lim="800000"/>
                <a:headEnd type="none" w="med" len="med"/>
                <a:tailEnd type="none" w="med" len="me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800" dirty="0"/>
                  <a:t>DMA</a:t>
                </a:r>
              </a:p>
            </p:txBody>
          </p:sp>
        </p:grpSp>
        <p:sp>
          <p:nvSpPr>
            <p:cNvPr id="93" name="TextBox 46"/>
            <p:cNvSpPr txBox="1"/>
            <p:nvPr/>
          </p:nvSpPr>
          <p:spPr>
            <a:xfrm>
              <a:off x="2385794" y="2468875"/>
              <a:ext cx="918841" cy="240750"/>
            </a:xfrm>
            <a:prstGeom prst="rect">
              <a:avLst/>
            </a:prstGeom>
            <a:noFill/>
            <a:ln>
              <a:noFill/>
            </a:ln>
          </p:spPr>
          <p:txBody>
            <a:bodyPr wrap="square" lIns="0" rIns="0" rtlCol="0">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1000" dirty="0"/>
                <a:t>G2-APEX-642</a:t>
              </a:r>
              <a:endParaRPr lang="en-US" sz="1200" dirty="0"/>
            </a:p>
          </p:txBody>
        </p:sp>
      </p:grpSp>
      <p:sp>
        <p:nvSpPr>
          <p:cNvPr id="91" name="TextBox 44"/>
          <p:cNvSpPr txBox="1"/>
          <p:nvPr/>
        </p:nvSpPr>
        <p:spPr>
          <a:xfrm>
            <a:off x="2541794" y="3438713"/>
            <a:ext cx="1598573" cy="220340"/>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b="1" dirty="0"/>
              <a:t>Image Proc. Platform</a:t>
            </a:r>
          </a:p>
        </p:txBody>
      </p:sp>
    </p:spTree>
    <p:extLst>
      <p:ext uri="{BB962C8B-B14F-4D97-AF65-F5344CB8AC3E}">
        <p14:creationId xmlns:p14="http://schemas.microsoft.com/office/powerpoint/2010/main" val="668684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3E9BEC91-E5D7-4EE6-A194-B69431CEA10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A3FAA237-4FF1-461A-A5C9-B737B214B2A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C2A03D79-F380-46C3-A937-5401096E08C1}"/>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187719DB-5DEA-4BA5-B2D5-AFB5F284FAC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graphicEl>
                                              <a:dgm id="{232FC659-8711-4106-8E90-2D8B50C093AA}"/>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graphicEl>
                                              <a:dgm id="{A91FE17D-F19F-43C8-B4E7-5698213ACD68}"/>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graphicEl>
                                              <a:dgm id="{3A3FD5D8-4DF1-40B9-A886-4F75F45D0628}"/>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graphicEl>
                                              <a:dgm id="{454C995E-B9F4-4370-8108-A203A82E90CD}"/>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graphicEl>
                                              <a:dgm id="{F5ADD5BE-E694-486C-9195-609BFD80E043}"/>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graphicEl>
                                              <a:dgm id="{6E4B0669-FA01-400A-B6F5-64EFD8088DAD}"/>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graphicEl>
                                              <a:dgm id="{E747F4DD-E673-4468-A8B8-0DE5BC12FA9F}"/>
                                            </p:graphic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
                                            <p:graphicEl>
                                              <a:dgm id="{2F919646-2258-4438-B834-38ABE67A9447}"/>
                                            </p:graphic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8" grpId="0" animBg="1"/>
      <p:bldP spid="9" grpId="0" animBg="1"/>
      <p:bldP spid="10" grpId="0" animBg="1"/>
      <p:bldP spid="11" grpId="0" animBg="1"/>
      <p:bldP spid="12" grpId="0" animBg="1"/>
      <p:bldP spid="13" grpId="0" animBg="1"/>
      <p:bldP spid="9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75000"/>
                    <a:lumOff val="25000"/>
                  </a:schemeClr>
                </a:solidFill>
              </a:rPr>
              <a:t>Image </a:t>
            </a:r>
            <a:r>
              <a:rPr lang="en-GB" dirty="0" smtClean="0">
                <a:solidFill>
                  <a:schemeClr val="tx1">
                    <a:lumMod val="75000"/>
                    <a:lumOff val="25000"/>
                  </a:schemeClr>
                </a:solidFill>
              </a:rPr>
              <a:t>Pipeline</a:t>
            </a:r>
            <a:endParaRPr lang="fr-FR" dirty="0">
              <a:solidFill>
                <a:schemeClr val="tx1">
                  <a:lumMod val="75000"/>
                  <a:lumOff val="25000"/>
                </a:schemeClr>
              </a:solidFill>
            </a:endParaRPr>
          </a:p>
        </p:txBody>
      </p:sp>
      <p:grpSp>
        <p:nvGrpSpPr>
          <p:cNvPr id="5" name="Group 4"/>
          <p:cNvGrpSpPr/>
          <p:nvPr/>
        </p:nvGrpSpPr>
        <p:grpSpPr>
          <a:xfrm>
            <a:off x="2018804" y="828910"/>
            <a:ext cx="8154393" cy="5200180"/>
            <a:chOff x="2018804" y="828910"/>
            <a:chExt cx="8154393" cy="5200180"/>
          </a:xfrm>
        </p:grpSpPr>
        <p:pic>
          <p:nvPicPr>
            <p:cNvPr id="3" name="Picture 2"/>
            <p:cNvPicPr>
              <a:picLocks noChangeAspect="1" noChangeArrowheads="1"/>
            </p:cNvPicPr>
            <p:nvPr/>
          </p:nvPicPr>
          <p:blipFill>
            <a:blip r:embed="rId2" cstate="print"/>
            <a:srcRect/>
            <a:stretch>
              <a:fillRect/>
            </a:stretch>
          </p:blipFill>
          <p:spPr bwMode="auto">
            <a:xfrm>
              <a:off x="2018804" y="828910"/>
              <a:ext cx="8154393" cy="5200180"/>
            </a:xfrm>
            <a:prstGeom prst="rect">
              <a:avLst/>
            </a:prstGeom>
            <a:noFill/>
            <a:ln w="9525">
              <a:noFill/>
              <a:miter lim="800000"/>
              <a:headEnd/>
              <a:tailEnd/>
            </a:ln>
          </p:spPr>
        </p:pic>
        <p:sp>
          <p:nvSpPr>
            <p:cNvPr id="4" name="Rectangle 3"/>
            <p:cNvSpPr/>
            <p:nvPr/>
          </p:nvSpPr>
          <p:spPr>
            <a:xfrm>
              <a:off x="2018804" y="828910"/>
              <a:ext cx="1356527" cy="3245272"/>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6434843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Image Pipeline</a:t>
            </a:r>
            <a:endParaRPr lang="fr-FR" dirty="0"/>
          </a:p>
        </p:txBody>
      </p:sp>
      <p:pic>
        <p:nvPicPr>
          <p:cNvPr id="3" name="Picture 2"/>
          <p:cNvPicPr>
            <a:picLocks noChangeAspect="1" noChangeArrowheads="1"/>
          </p:cNvPicPr>
          <p:nvPr/>
        </p:nvPicPr>
        <p:blipFill>
          <a:blip r:embed="rId2" cstate="print"/>
          <a:srcRect/>
          <a:stretch>
            <a:fillRect/>
          </a:stretch>
        </p:blipFill>
        <p:spPr bwMode="auto">
          <a:xfrm>
            <a:off x="2018804" y="828910"/>
            <a:ext cx="8154393" cy="5200180"/>
          </a:xfrm>
          <a:prstGeom prst="rect">
            <a:avLst/>
          </a:prstGeom>
          <a:noFill/>
          <a:ln w="9525">
            <a:noFill/>
            <a:miter lim="800000"/>
            <a:headEnd/>
            <a:tailEnd/>
          </a:ln>
        </p:spPr>
      </p:pic>
      <p:sp>
        <p:nvSpPr>
          <p:cNvPr id="4" name="Rectangle 3"/>
          <p:cNvSpPr/>
          <p:nvPr/>
        </p:nvSpPr>
        <p:spPr>
          <a:xfrm>
            <a:off x="3456633" y="828910"/>
            <a:ext cx="1356527" cy="3245272"/>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3607358" y="3684318"/>
            <a:ext cx="904352" cy="244588"/>
          </a:xfrm>
          <a:prstGeom prst="rect">
            <a:avLst/>
          </a:prstGeom>
          <a:noFill/>
          <a:ln w="1016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8039096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When to Use the ISP?</a:t>
            </a:r>
            <a:endParaRPr lang="fr-FR" dirty="0"/>
          </a:p>
        </p:txBody>
      </p:sp>
      <p:sp>
        <p:nvSpPr>
          <p:cNvPr id="3" name="Text Placeholder 2"/>
          <p:cNvSpPr>
            <a:spLocks noGrp="1"/>
          </p:cNvSpPr>
          <p:nvPr>
            <p:ph type="body" sz="quarter" idx="10"/>
          </p:nvPr>
        </p:nvSpPr>
        <p:spPr/>
        <p:txBody>
          <a:bodyPr/>
          <a:lstStyle/>
          <a:p>
            <a:r>
              <a:rPr lang="en-GB" dirty="0" smtClean="0"/>
              <a:t>Ethernet: ISP is already integrated with the camera</a:t>
            </a:r>
          </a:p>
          <a:p>
            <a:r>
              <a:rPr lang="en-GB" dirty="0" smtClean="0"/>
              <a:t>MIPI-CSI &amp; parallel interface:</a:t>
            </a:r>
          </a:p>
          <a:p>
            <a:pPr lvl="1"/>
            <a:r>
              <a:rPr lang="en-GB" dirty="0" smtClean="0"/>
              <a:t>External ISP required for more than 2Mpix (Internal ISP can be used for further processing)</a:t>
            </a:r>
            <a:endParaRPr lang="en-GB" dirty="0"/>
          </a:p>
          <a:p>
            <a:pPr lvl="1"/>
            <a:r>
              <a:rPr lang="en-GB" dirty="0" smtClean="0"/>
              <a:t>Internal ISP will save money for mono, stereo cameras and surround view</a:t>
            </a:r>
            <a:endParaRPr lang="fr-FR" dirty="0"/>
          </a:p>
        </p:txBody>
      </p:sp>
    </p:spTree>
    <p:extLst>
      <p:ext uri="{BB962C8B-B14F-4D97-AF65-F5344CB8AC3E}">
        <p14:creationId xmlns:p14="http://schemas.microsoft.com/office/powerpoint/2010/main" val="207253677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Usage of the ISP</a:t>
            </a:r>
            <a:endParaRPr lang="fr-FR" dirty="0"/>
          </a:p>
        </p:txBody>
      </p:sp>
      <p:sp>
        <p:nvSpPr>
          <p:cNvPr id="3" name="Text Placeholder 2"/>
          <p:cNvSpPr>
            <a:spLocks noGrp="1"/>
          </p:cNvSpPr>
          <p:nvPr>
            <p:ph type="body" sz="quarter" idx="10"/>
          </p:nvPr>
        </p:nvSpPr>
        <p:spPr/>
        <p:txBody>
          <a:bodyPr/>
          <a:lstStyle/>
          <a:p>
            <a:r>
              <a:rPr lang="en-GB" dirty="0" smtClean="0"/>
              <a:t>Case 1: Full processing of raw data from camera</a:t>
            </a:r>
          </a:p>
          <a:p>
            <a:r>
              <a:rPr lang="en-GB" dirty="0" smtClean="0"/>
              <a:t>Case 2: Additional processing for camera with ISP</a:t>
            </a:r>
          </a:p>
          <a:p>
            <a:r>
              <a:rPr lang="en-GB" dirty="0" smtClean="0"/>
              <a:t>Case 3: Prepare image for vision algorithm</a:t>
            </a:r>
            <a:endParaRPr lang="fr-FR" dirty="0"/>
          </a:p>
        </p:txBody>
      </p:sp>
      <p:pic>
        <p:nvPicPr>
          <p:cNvPr id="4" name="Picture 2" descr="http://docs.opencv.org/2.4/_images/Sobel_Derivatives_Tutorial_Result.jpg"/>
          <p:cNvPicPr>
            <a:picLocks noChangeAspect="1" noChangeArrowheads="1"/>
          </p:cNvPicPr>
          <p:nvPr/>
        </p:nvPicPr>
        <p:blipFill rotWithShape="1">
          <a:blip r:embed="rId2">
            <a:extLst>
              <a:ext uri="{28A0092B-C50C-407E-A947-70E740481C1C}">
                <a14:useLocalDpi xmlns:a14="http://schemas.microsoft.com/office/drawing/2010/main" val="0"/>
              </a:ext>
            </a:extLst>
          </a:blip>
          <a:srcRect t="5728"/>
          <a:stretch/>
        </p:blipFill>
        <p:spPr bwMode="auto">
          <a:xfrm>
            <a:off x="7380517" y="2952073"/>
            <a:ext cx="2835638" cy="282024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008" y="2947141"/>
            <a:ext cx="2740024" cy="2740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182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lumMod val="75000"/>
                    <a:lumOff val="25000"/>
                  </a:schemeClr>
                </a:solidFill>
              </a:rPr>
              <a:t>AGENDA</a:t>
            </a:r>
            <a:endParaRPr lang="en-US" dirty="0">
              <a:solidFill>
                <a:schemeClr val="tx1">
                  <a:lumMod val="75000"/>
                  <a:lumOff val="25000"/>
                </a:schemeClr>
              </a:solidFill>
            </a:endParaRPr>
          </a:p>
        </p:txBody>
      </p:sp>
      <p:sp>
        <p:nvSpPr>
          <p:cNvPr id="2" name="Text Placeholder 1"/>
          <p:cNvSpPr>
            <a:spLocks noGrp="1"/>
          </p:cNvSpPr>
          <p:nvPr>
            <p:ph type="body" sz="quarter" idx="10"/>
          </p:nvPr>
        </p:nvSpPr>
        <p:spPr/>
        <p:txBody>
          <a:bodyPr/>
          <a:lstStyle/>
          <a:p>
            <a:r>
              <a:rPr lang="en-US" b="1" dirty="0"/>
              <a:t>The purpose of the ISP</a:t>
            </a:r>
          </a:p>
          <a:p>
            <a:r>
              <a:rPr lang="en-US" dirty="0" smtClean="0"/>
              <a:t>Its </a:t>
            </a:r>
            <a:r>
              <a:rPr lang="en-US" dirty="0"/>
              <a:t>architecture</a:t>
            </a:r>
          </a:p>
          <a:p>
            <a:r>
              <a:rPr lang="en-US" dirty="0"/>
              <a:t>How to program it</a:t>
            </a:r>
          </a:p>
          <a:p>
            <a:endParaRPr lang="en-US" dirty="0"/>
          </a:p>
          <a:p>
            <a:endParaRPr lang="en-US" dirty="0"/>
          </a:p>
        </p:txBody>
      </p:sp>
    </p:spTree>
    <p:extLst>
      <p:ext uri="{BB962C8B-B14F-4D97-AF65-F5344CB8AC3E}">
        <p14:creationId xmlns:p14="http://schemas.microsoft.com/office/powerpoint/2010/main" val="334250542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lumMod val="75000"/>
                    <a:lumOff val="25000"/>
                  </a:schemeClr>
                </a:solidFill>
              </a:rPr>
              <a:t>AGENDA</a:t>
            </a:r>
            <a:endParaRPr lang="en-US" dirty="0">
              <a:solidFill>
                <a:schemeClr val="tx1">
                  <a:lumMod val="75000"/>
                  <a:lumOff val="25000"/>
                </a:schemeClr>
              </a:solidFill>
            </a:endParaRPr>
          </a:p>
        </p:txBody>
      </p:sp>
      <p:sp>
        <p:nvSpPr>
          <p:cNvPr id="2" name="Text Placeholder 1"/>
          <p:cNvSpPr>
            <a:spLocks noGrp="1"/>
          </p:cNvSpPr>
          <p:nvPr>
            <p:ph type="body" sz="quarter" idx="10"/>
          </p:nvPr>
        </p:nvSpPr>
        <p:spPr/>
        <p:txBody>
          <a:bodyPr/>
          <a:lstStyle/>
          <a:p>
            <a:r>
              <a:rPr lang="en-US" dirty="0"/>
              <a:t>The purpose of the ISP</a:t>
            </a:r>
          </a:p>
          <a:p>
            <a:r>
              <a:rPr lang="en-US" b="1" dirty="0" smtClean="0"/>
              <a:t>Its architecture</a:t>
            </a:r>
          </a:p>
          <a:p>
            <a:pPr lvl="1">
              <a:buClr>
                <a:srgbClr val="FFC000"/>
              </a:buClr>
              <a:buFont typeface="Wingdings" panose="05000000000000000000" pitchFamily="2" charset="2"/>
              <a:buChar char="Ø"/>
            </a:pPr>
            <a:r>
              <a:rPr lang="en-GB" dirty="0" smtClean="0"/>
              <a:t>Image </a:t>
            </a:r>
            <a:r>
              <a:rPr lang="en-GB" dirty="0"/>
              <a:t>p</a:t>
            </a:r>
            <a:r>
              <a:rPr lang="en-GB" dirty="0" smtClean="0"/>
              <a:t>rocessing and ISP kernels </a:t>
            </a:r>
          </a:p>
          <a:p>
            <a:pPr lvl="1">
              <a:buClr>
                <a:srgbClr val="FFC000"/>
              </a:buClr>
              <a:buFont typeface="Wingdings" panose="05000000000000000000" pitchFamily="2" charset="2"/>
              <a:buChar char="Ø"/>
            </a:pPr>
            <a:r>
              <a:rPr lang="en-GB" dirty="0" smtClean="0"/>
              <a:t>ISP sub-system</a:t>
            </a:r>
          </a:p>
          <a:p>
            <a:pPr lvl="1">
              <a:buClr>
                <a:srgbClr val="FFC000"/>
              </a:buClr>
              <a:buFont typeface="Wingdings" panose="05000000000000000000" pitchFamily="2" charset="2"/>
              <a:buChar char="Ø"/>
            </a:pPr>
            <a:r>
              <a:rPr lang="en-GB" dirty="0" smtClean="0"/>
              <a:t>ISP graph</a:t>
            </a:r>
            <a:endParaRPr lang="en-GB" dirty="0"/>
          </a:p>
          <a:p>
            <a:pPr lvl="1">
              <a:buClr>
                <a:srgbClr val="FFC000"/>
              </a:buClr>
              <a:buFont typeface="Wingdings" panose="05000000000000000000" pitchFamily="2" charset="2"/>
              <a:buChar char="Ø"/>
            </a:pPr>
            <a:r>
              <a:rPr lang="en-GB" dirty="0" smtClean="0"/>
              <a:t>Sequencer and processing pipeline</a:t>
            </a:r>
          </a:p>
          <a:p>
            <a:pPr lvl="1">
              <a:buClr>
                <a:srgbClr val="FFC000"/>
              </a:buClr>
              <a:buFont typeface="Wingdings" panose="05000000000000000000" pitchFamily="2" charset="2"/>
              <a:buChar char="Ø"/>
            </a:pPr>
            <a:r>
              <a:rPr lang="en-GB" dirty="0"/>
              <a:t>Memory </a:t>
            </a:r>
            <a:r>
              <a:rPr lang="en-GB" dirty="0" smtClean="0"/>
              <a:t>management</a:t>
            </a:r>
          </a:p>
          <a:p>
            <a:pPr lvl="1">
              <a:buClr>
                <a:srgbClr val="FFC000"/>
              </a:buClr>
              <a:buFont typeface="Wingdings" panose="05000000000000000000" pitchFamily="2" charset="2"/>
              <a:buChar char="Ø"/>
            </a:pPr>
            <a:r>
              <a:rPr lang="en-GB" dirty="0" smtClean="0"/>
              <a:t>IPU</a:t>
            </a:r>
            <a:endParaRPr lang="en-GB" dirty="0"/>
          </a:p>
          <a:p>
            <a:r>
              <a:rPr lang="en-US" dirty="0" smtClean="0"/>
              <a:t>How </a:t>
            </a:r>
            <a:r>
              <a:rPr lang="en-US" dirty="0"/>
              <a:t>to program it</a:t>
            </a:r>
          </a:p>
          <a:p>
            <a:endParaRPr lang="en-US" dirty="0"/>
          </a:p>
          <a:p>
            <a:endParaRPr lang="en-US" dirty="0"/>
          </a:p>
        </p:txBody>
      </p:sp>
    </p:spTree>
    <p:extLst>
      <p:ext uri="{BB962C8B-B14F-4D97-AF65-F5344CB8AC3E}">
        <p14:creationId xmlns:p14="http://schemas.microsoft.com/office/powerpoint/2010/main" val="76109011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lumMod val="75000"/>
                    <a:lumOff val="25000"/>
                  </a:schemeClr>
                </a:solidFill>
              </a:rPr>
              <a:t>AGENDA</a:t>
            </a:r>
            <a:endParaRPr lang="en-US" dirty="0">
              <a:solidFill>
                <a:schemeClr val="tx1">
                  <a:lumMod val="75000"/>
                  <a:lumOff val="25000"/>
                </a:schemeClr>
              </a:solidFill>
            </a:endParaRPr>
          </a:p>
        </p:txBody>
      </p:sp>
      <p:sp>
        <p:nvSpPr>
          <p:cNvPr id="2" name="Text Placeholder 1"/>
          <p:cNvSpPr>
            <a:spLocks noGrp="1"/>
          </p:cNvSpPr>
          <p:nvPr>
            <p:ph type="body" sz="quarter" idx="10"/>
          </p:nvPr>
        </p:nvSpPr>
        <p:spPr/>
        <p:txBody>
          <a:bodyPr/>
          <a:lstStyle/>
          <a:p>
            <a:r>
              <a:rPr lang="en-US" b="1" dirty="0"/>
              <a:t>The purpose of the ISP</a:t>
            </a:r>
          </a:p>
          <a:p>
            <a:pPr lvl="1">
              <a:buClr>
                <a:srgbClr val="FFC000"/>
              </a:buClr>
              <a:buFont typeface="Wingdings" panose="05000000000000000000" pitchFamily="2" charset="2"/>
              <a:buChar char="Ø"/>
            </a:pPr>
            <a:r>
              <a:rPr lang="en-US" dirty="0" smtClean="0"/>
              <a:t>S32V234 vision applications</a:t>
            </a:r>
          </a:p>
          <a:p>
            <a:pPr lvl="1">
              <a:buClr>
                <a:srgbClr val="FFC000"/>
              </a:buClr>
              <a:buFont typeface="Wingdings" panose="05000000000000000000" pitchFamily="2" charset="2"/>
              <a:buChar char="Ø"/>
            </a:pPr>
            <a:r>
              <a:rPr lang="en-US" dirty="0" smtClean="0"/>
              <a:t>Image </a:t>
            </a:r>
            <a:r>
              <a:rPr lang="en-US" dirty="0"/>
              <a:t>sensor </a:t>
            </a:r>
            <a:r>
              <a:rPr lang="en-US" dirty="0" smtClean="0"/>
              <a:t>processing</a:t>
            </a:r>
            <a:endParaRPr lang="en-US" dirty="0"/>
          </a:p>
          <a:p>
            <a:pPr lvl="1">
              <a:buClr>
                <a:srgbClr val="FFC000"/>
              </a:buClr>
              <a:buFont typeface="Wingdings" panose="05000000000000000000" pitchFamily="2" charset="2"/>
              <a:buChar char="Ø"/>
            </a:pPr>
            <a:r>
              <a:rPr lang="en-US" dirty="0"/>
              <a:t>Image pipeline</a:t>
            </a:r>
          </a:p>
          <a:p>
            <a:r>
              <a:rPr lang="en-US" dirty="0"/>
              <a:t>Its architecture</a:t>
            </a:r>
          </a:p>
          <a:p>
            <a:r>
              <a:rPr lang="en-US" dirty="0"/>
              <a:t>How to program it</a:t>
            </a:r>
          </a:p>
          <a:p>
            <a:endParaRPr lang="en-US" dirty="0"/>
          </a:p>
          <a:p>
            <a:endParaRPr lang="en-US" dirty="0"/>
          </a:p>
        </p:txBody>
      </p:sp>
    </p:spTree>
    <p:extLst>
      <p:ext uri="{BB962C8B-B14F-4D97-AF65-F5344CB8AC3E}">
        <p14:creationId xmlns:p14="http://schemas.microsoft.com/office/powerpoint/2010/main" val="296759841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Image processing and ISP kernels</a:t>
            </a:r>
            <a:endParaRPr lang="fr-FR" dirty="0"/>
          </a:p>
        </p:txBody>
      </p:sp>
    </p:spTree>
    <p:extLst>
      <p:ext uri="{BB962C8B-B14F-4D97-AF65-F5344CB8AC3E}">
        <p14:creationId xmlns:p14="http://schemas.microsoft.com/office/powerpoint/2010/main" val="366273347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Principle</a:t>
            </a:r>
            <a:endParaRPr lang="fr-FR" dirty="0"/>
          </a:p>
        </p:txBody>
      </p:sp>
      <p:pic>
        <p:nvPicPr>
          <p:cNvPr id="4" name="Picture 1"/>
          <p:cNvPicPr>
            <a:picLocks noChangeAspect="1" noChangeArrowheads="1"/>
          </p:cNvPicPr>
          <p:nvPr/>
        </p:nvPicPr>
        <p:blipFill>
          <a:blip r:embed="rId2" cstate="print"/>
          <a:srcRect/>
          <a:stretch>
            <a:fillRect/>
          </a:stretch>
        </p:blipFill>
        <p:spPr bwMode="auto">
          <a:xfrm>
            <a:off x="4308021" y="2510517"/>
            <a:ext cx="3314700" cy="857250"/>
          </a:xfrm>
          <a:prstGeom prst="rect">
            <a:avLst/>
          </a:prstGeom>
          <a:noFill/>
          <a:ln w="9525">
            <a:noFill/>
            <a:miter lim="800000"/>
            <a:headEnd/>
            <a:tailEnd/>
          </a:ln>
        </p:spPr>
      </p:pic>
      <p:pic>
        <p:nvPicPr>
          <p:cNvPr id="5" name="Picture 1"/>
          <p:cNvPicPr>
            <a:picLocks noChangeAspect="1" noChangeArrowheads="1"/>
          </p:cNvPicPr>
          <p:nvPr/>
        </p:nvPicPr>
        <p:blipFill>
          <a:blip r:embed="rId3" cstate="print"/>
          <a:srcRect/>
          <a:stretch>
            <a:fillRect/>
          </a:stretch>
        </p:blipFill>
        <p:spPr bwMode="auto">
          <a:xfrm>
            <a:off x="2762251" y="4225699"/>
            <a:ext cx="3314700" cy="866775"/>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3467347" y="3351849"/>
            <a:ext cx="981075" cy="723900"/>
          </a:xfrm>
          <a:prstGeom prst="rect">
            <a:avLst/>
          </a:prstGeom>
          <a:noFill/>
          <a:ln w="9525">
            <a:noFill/>
            <a:miter lim="800000"/>
            <a:headEnd/>
            <a:tailEnd/>
          </a:ln>
        </p:spPr>
      </p:pic>
      <p:cxnSp>
        <p:nvCxnSpPr>
          <p:cNvPr id="7" name="Straight Connector 6"/>
          <p:cNvCxnSpPr/>
          <p:nvPr/>
        </p:nvCxnSpPr>
        <p:spPr>
          <a:xfrm flipV="1">
            <a:off x="2819400" y="2579915"/>
            <a:ext cx="1534886" cy="169817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646716" y="3472543"/>
            <a:ext cx="696685" cy="79465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Flowchart: Process 8"/>
          <p:cNvSpPr/>
          <p:nvPr/>
        </p:nvSpPr>
        <p:spPr>
          <a:xfrm>
            <a:off x="3091544" y="4463144"/>
            <a:ext cx="272143" cy="195943"/>
          </a:xfrm>
          <a:prstGeom prst="flowChartProcess">
            <a:avLst/>
          </a:prstGeom>
          <a:solidFill>
            <a:schemeClr val="accent2">
              <a:alpha val="17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Flowchart: Process 9"/>
          <p:cNvSpPr/>
          <p:nvPr/>
        </p:nvSpPr>
        <p:spPr>
          <a:xfrm>
            <a:off x="2808516" y="4267198"/>
            <a:ext cx="794657" cy="576943"/>
          </a:xfrm>
          <a:prstGeom prst="flowChartProcess">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V="1">
            <a:off x="2862944" y="4005944"/>
            <a:ext cx="729343" cy="79465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690259" y="3995058"/>
            <a:ext cx="696685" cy="79465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Flowchart: Process 12"/>
          <p:cNvSpPr/>
          <p:nvPr/>
        </p:nvSpPr>
        <p:spPr>
          <a:xfrm>
            <a:off x="4626430" y="2732315"/>
            <a:ext cx="272143" cy="195943"/>
          </a:xfrm>
          <a:prstGeom prst="flowChartProcess">
            <a:avLst/>
          </a:prstGeom>
          <a:solidFill>
            <a:schemeClr val="accent2">
              <a:alpha val="17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TextBox 19"/>
          <p:cNvSpPr txBox="1"/>
          <p:nvPr/>
        </p:nvSpPr>
        <p:spPr>
          <a:xfrm>
            <a:off x="4561114" y="2721430"/>
            <a:ext cx="354584" cy="276999"/>
          </a:xfrm>
          <a:prstGeom prst="rect">
            <a:avLst/>
          </a:prstGeom>
          <a:noFill/>
        </p:spPr>
        <p:txBody>
          <a:bodyPr wrap="none" rtlCol="0">
            <a:spAutoFit/>
          </a:bodyPr>
          <a:lstStyle/>
          <a:p>
            <a:r>
              <a:rPr lang="en-US" sz="1200" dirty="0"/>
              <a:t>13</a:t>
            </a:r>
          </a:p>
        </p:txBody>
      </p:sp>
      <p:sp>
        <p:nvSpPr>
          <p:cNvPr id="21" name="TextBox 20"/>
          <p:cNvSpPr txBox="1"/>
          <p:nvPr/>
        </p:nvSpPr>
        <p:spPr>
          <a:xfrm>
            <a:off x="1926772" y="4887686"/>
            <a:ext cx="825867" cy="369332"/>
          </a:xfrm>
          <a:prstGeom prst="rect">
            <a:avLst/>
          </a:prstGeom>
          <a:noFill/>
        </p:spPr>
        <p:txBody>
          <a:bodyPr wrap="none" rtlCol="0">
            <a:spAutoFit/>
          </a:bodyPr>
          <a:lstStyle/>
          <a:p>
            <a:r>
              <a:rPr lang="en-US" dirty="0" smtClean="0"/>
              <a:t>Image</a:t>
            </a:r>
            <a:endParaRPr lang="en-US" dirty="0"/>
          </a:p>
        </p:txBody>
      </p:sp>
      <p:sp>
        <p:nvSpPr>
          <p:cNvPr id="22" name="TextBox 21"/>
          <p:cNvSpPr txBox="1"/>
          <p:nvPr/>
        </p:nvSpPr>
        <p:spPr>
          <a:xfrm>
            <a:off x="2166257" y="3744686"/>
            <a:ext cx="851515" cy="369332"/>
          </a:xfrm>
          <a:prstGeom prst="rect">
            <a:avLst/>
          </a:prstGeom>
          <a:noFill/>
        </p:spPr>
        <p:txBody>
          <a:bodyPr wrap="none" rtlCol="0">
            <a:spAutoFit/>
          </a:bodyPr>
          <a:lstStyle/>
          <a:p>
            <a:r>
              <a:rPr lang="en-US" dirty="0" smtClean="0"/>
              <a:t>Kernel</a:t>
            </a:r>
            <a:endParaRPr lang="en-US" dirty="0"/>
          </a:p>
        </p:txBody>
      </p:sp>
      <p:sp>
        <p:nvSpPr>
          <p:cNvPr id="23" name="TextBox 22"/>
          <p:cNvSpPr txBox="1"/>
          <p:nvPr/>
        </p:nvSpPr>
        <p:spPr>
          <a:xfrm>
            <a:off x="2841172" y="2449286"/>
            <a:ext cx="838691" cy="369332"/>
          </a:xfrm>
          <a:prstGeom prst="rect">
            <a:avLst/>
          </a:prstGeom>
          <a:noFill/>
        </p:spPr>
        <p:txBody>
          <a:bodyPr wrap="none" rtlCol="0">
            <a:spAutoFit/>
          </a:bodyPr>
          <a:lstStyle/>
          <a:p>
            <a:r>
              <a:rPr lang="en-US" dirty="0" smtClean="0"/>
              <a:t>Result</a:t>
            </a:r>
            <a:endParaRPr lang="en-US" dirty="0"/>
          </a:p>
        </p:txBody>
      </p:sp>
      <p:sp>
        <p:nvSpPr>
          <p:cNvPr id="24" name="Flowchart: Process 23"/>
          <p:cNvSpPr/>
          <p:nvPr/>
        </p:nvSpPr>
        <p:spPr>
          <a:xfrm>
            <a:off x="3091544" y="4278083"/>
            <a:ext cx="794657" cy="576943"/>
          </a:xfrm>
          <a:prstGeom prst="flowChartProcess">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Process 24"/>
          <p:cNvSpPr/>
          <p:nvPr/>
        </p:nvSpPr>
        <p:spPr>
          <a:xfrm>
            <a:off x="3352801" y="4452258"/>
            <a:ext cx="261257" cy="195943"/>
          </a:xfrm>
          <a:prstGeom prst="flowChartProcess">
            <a:avLst/>
          </a:prstGeom>
          <a:solidFill>
            <a:schemeClr val="accent2">
              <a:lumMod val="20000"/>
              <a:lumOff val="80000"/>
              <a:alpha val="1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lowchart: Process 25"/>
          <p:cNvSpPr/>
          <p:nvPr/>
        </p:nvSpPr>
        <p:spPr>
          <a:xfrm>
            <a:off x="4898573" y="2754086"/>
            <a:ext cx="261257" cy="195943"/>
          </a:xfrm>
          <a:prstGeom prst="flowChartProcess">
            <a:avLst/>
          </a:prstGeom>
          <a:solidFill>
            <a:schemeClr val="accent2">
              <a:alpha val="1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3"/>
          <p:cNvPicPr>
            <a:picLocks noChangeAspect="1" noChangeArrowheads="1"/>
          </p:cNvPicPr>
          <p:nvPr/>
        </p:nvPicPr>
        <p:blipFill>
          <a:blip r:embed="rId4" cstate="print"/>
          <a:srcRect/>
          <a:stretch>
            <a:fillRect/>
          </a:stretch>
        </p:blipFill>
        <p:spPr bwMode="auto">
          <a:xfrm>
            <a:off x="3733123" y="3339195"/>
            <a:ext cx="981075" cy="723900"/>
          </a:xfrm>
          <a:prstGeom prst="rect">
            <a:avLst/>
          </a:prstGeom>
          <a:noFill/>
          <a:ln w="9525">
            <a:noFill/>
            <a:miter lim="800000"/>
            <a:headEnd/>
            <a:tailEnd/>
          </a:ln>
        </p:spPr>
      </p:pic>
      <p:cxnSp>
        <p:nvCxnSpPr>
          <p:cNvPr id="28" name="Straight Connector 27"/>
          <p:cNvCxnSpPr/>
          <p:nvPr/>
        </p:nvCxnSpPr>
        <p:spPr>
          <a:xfrm flipV="1">
            <a:off x="3102429" y="2536373"/>
            <a:ext cx="1534886" cy="169817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3929745" y="3429001"/>
            <a:ext cx="696685" cy="79465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3145973" y="3962402"/>
            <a:ext cx="729343" cy="79465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3973288" y="3951516"/>
            <a:ext cx="696685" cy="794656"/>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305492" y="1388452"/>
            <a:ext cx="1480457" cy="3770595"/>
            <a:chOff x="6466114" y="1388451"/>
            <a:chExt cx="1480457" cy="3770595"/>
          </a:xfrm>
        </p:grpSpPr>
        <p:sp>
          <p:nvSpPr>
            <p:cNvPr id="33" name="TextBox 32"/>
            <p:cNvSpPr txBox="1"/>
            <p:nvPr/>
          </p:nvSpPr>
          <p:spPr>
            <a:xfrm>
              <a:off x="6683828" y="1458685"/>
              <a:ext cx="248786" cy="369332"/>
            </a:xfrm>
            <a:prstGeom prst="rect">
              <a:avLst/>
            </a:prstGeom>
            <a:noFill/>
          </p:spPr>
          <p:txBody>
            <a:bodyPr wrap="none" rtlCol="0">
              <a:spAutoFit/>
            </a:bodyPr>
            <a:lstStyle/>
            <a:p>
              <a:r>
                <a:rPr lang="en-US" dirty="0" smtClean="0"/>
                <a:t> </a:t>
              </a:r>
              <a:endParaRPr lang="en-US" dirty="0"/>
            </a:p>
          </p:txBody>
        </p:sp>
        <p:sp>
          <p:nvSpPr>
            <p:cNvPr id="34" name="TextBox 33"/>
            <p:cNvSpPr txBox="1"/>
            <p:nvPr/>
          </p:nvSpPr>
          <p:spPr>
            <a:xfrm>
              <a:off x="6529857" y="1388451"/>
              <a:ext cx="1338942" cy="3139321"/>
            </a:xfrm>
            <a:prstGeom prst="rect">
              <a:avLst/>
            </a:prstGeom>
            <a:noFill/>
          </p:spPr>
          <p:txBody>
            <a:bodyPr wrap="square" rtlCol="0">
              <a:spAutoFit/>
            </a:bodyPr>
            <a:lstStyle/>
            <a:p>
              <a:r>
                <a:rPr lang="en-US" dirty="0" smtClean="0"/>
                <a:t>1 x  0 +</a:t>
              </a:r>
            </a:p>
            <a:p>
              <a:r>
                <a:rPr lang="en-US" dirty="0" smtClean="0"/>
                <a:t>2 x -1 +</a:t>
              </a:r>
            </a:p>
            <a:p>
              <a:r>
                <a:rPr lang="en-US" dirty="0" smtClean="0"/>
                <a:t>3 x  0 +</a:t>
              </a:r>
            </a:p>
            <a:p>
              <a:endParaRPr lang="en-US" dirty="0" smtClean="0"/>
            </a:p>
            <a:p>
              <a:r>
                <a:rPr lang="en-US" dirty="0" smtClean="0"/>
                <a:t>13 x -1+</a:t>
              </a:r>
            </a:p>
            <a:p>
              <a:r>
                <a:rPr lang="en-US" dirty="0" smtClean="0"/>
                <a:t>14 x  5 +</a:t>
              </a:r>
            </a:p>
            <a:p>
              <a:r>
                <a:rPr lang="en-US" dirty="0" smtClean="0"/>
                <a:t>15 x -1+</a:t>
              </a:r>
            </a:p>
            <a:p>
              <a:endParaRPr lang="en-US" dirty="0" smtClean="0"/>
            </a:p>
            <a:p>
              <a:r>
                <a:rPr lang="en-US" dirty="0" smtClean="0"/>
                <a:t>25 x  0+</a:t>
              </a:r>
            </a:p>
            <a:p>
              <a:r>
                <a:rPr lang="en-US" dirty="0" smtClean="0"/>
                <a:t>26 x -1+</a:t>
              </a:r>
            </a:p>
            <a:p>
              <a:r>
                <a:rPr lang="en-US" dirty="0" smtClean="0"/>
                <a:t>27 x  0 </a:t>
              </a:r>
              <a:endParaRPr lang="en-US" dirty="0"/>
            </a:p>
          </p:txBody>
        </p:sp>
        <p:cxnSp>
          <p:nvCxnSpPr>
            <p:cNvPr id="35" name="Straight Connector 34"/>
            <p:cNvCxnSpPr/>
            <p:nvPr/>
          </p:nvCxnSpPr>
          <p:spPr>
            <a:xfrm>
              <a:off x="6466114" y="4659086"/>
              <a:ext cx="14804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596743" y="4789714"/>
              <a:ext cx="441146" cy="369332"/>
            </a:xfrm>
            <a:prstGeom prst="rect">
              <a:avLst/>
            </a:prstGeom>
            <a:noFill/>
          </p:spPr>
          <p:txBody>
            <a:bodyPr wrap="none" rtlCol="0">
              <a:spAutoFit/>
            </a:bodyPr>
            <a:lstStyle/>
            <a:p>
              <a:r>
                <a:rPr lang="en-US" dirty="0" smtClean="0"/>
                <a:t>14</a:t>
              </a:r>
              <a:endParaRPr lang="en-US" dirty="0"/>
            </a:p>
          </p:txBody>
        </p:sp>
      </p:grpSp>
      <p:cxnSp>
        <p:nvCxnSpPr>
          <p:cNvPr id="37" name="Straight Arrow Connector 36"/>
          <p:cNvCxnSpPr>
            <a:stCxn id="36" idx="1"/>
          </p:cNvCxnSpPr>
          <p:nvPr/>
        </p:nvCxnSpPr>
        <p:spPr>
          <a:xfrm flipH="1" flipV="1">
            <a:off x="5077878" y="2928258"/>
            <a:ext cx="3358242" cy="20461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851400" y="2724150"/>
            <a:ext cx="469900" cy="261610"/>
          </a:xfrm>
          <a:prstGeom prst="rect">
            <a:avLst/>
          </a:prstGeom>
          <a:noFill/>
        </p:spPr>
        <p:txBody>
          <a:bodyPr wrap="square" rtlCol="0">
            <a:spAutoFit/>
          </a:bodyPr>
          <a:lstStyle/>
          <a:p>
            <a:r>
              <a:rPr lang="en-US" sz="1100" dirty="0"/>
              <a:t>14</a:t>
            </a:r>
          </a:p>
        </p:txBody>
      </p:sp>
      <p:cxnSp>
        <p:nvCxnSpPr>
          <p:cNvPr id="17" name="Straight Connector 16"/>
          <p:cNvCxnSpPr/>
          <p:nvPr/>
        </p:nvCxnSpPr>
        <p:spPr>
          <a:xfrm>
            <a:off x="7990115" y="4659087"/>
            <a:ext cx="14804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120744" y="4789715"/>
            <a:ext cx="441146" cy="369332"/>
          </a:xfrm>
          <a:prstGeom prst="rect">
            <a:avLst/>
          </a:prstGeom>
          <a:noFill/>
        </p:spPr>
        <p:txBody>
          <a:bodyPr wrap="none" rtlCol="0">
            <a:spAutoFit/>
          </a:bodyPr>
          <a:lstStyle/>
          <a:p>
            <a:r>
              <a:rPr lang="en-US" dirty="0" smtClean="0"/>
              <a:t>13</a:t>
            </a:r>
            <a:endParaRPr lang="en-US" dirty="0"/>
          </a:p>
        </p:txBody>
      </p:sp>
      <p:cxnSp>
        <p:nvCxnSpPr>
          <p:cNvPr id="19" name="Straight Arrow Connector 18"/>
          <p:cNvCxnSpPr>
            <a:stCxn id="18" idx="1"/>
            <a:endCxn id="13" idx="2"/>
          </p:cNvCxnSpPr>
          <p:nvPr/>
        </p:nvCxnSpPr>
        <p:spPr>
          <a:xfrm flipH="1" flipV="1">
            <a:off x="4762501" y="2928258"/>
            <a:ext cx="3358242" cy="20461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983989" y="2494347"/>
            <a:ext cx="1338942" cy="923330"/>
          </a:xfrm>
          <a:prstGeom prst="rect">
            <a:avLst/>
          </a:prstGeom>
          <a:noFill/>
        </p:spPr>
        <p:txBody>
          <a:bodyPr wrap="square" rtlCol="0">
            <a:spAutoFit/>
          </a:bodyPr>
          <a:lstStyle/>
          <a:p>
            <a:r>
              <a:rPr lang="en-US" dirty="0" smtClean="0"/>
              <a:t>12 x -1+</a:t>
            </a:r>
          </a:p>
          <a:p>
            <a:r>
              <a:rPr lang="en-US" dirty="0" smtClean="0"/>
              <a:t>13 x  5 +</a:t>
            </a:r>
          </a:p>
          <a:p>
            <a:r>
              <a:rPr lang="en-US" dirty="0" smtClean="0"/>
              <a:t>14 x -1+</a:t>
            </a:r>
          </a:p>
        </p:txBody>
      </p:sp>
      <p:sp>
        <p:nvSpPr>
          <p:cNvPr id="40" name="TextBox 39"/>
          <p:cNvSpPr txBox="1"/>
          <p:nvPr/>
        </p:nvSpPr>
        <p:spPr>
          <a:xfrm>
            <a:off x="8019863" y="3501555"/>
            <a:ext cx="1338942" cy="923330"/>
          </a:xfrm>
          <a:prstGeom prst="rect">
            <a:avLst/>
          </a:prstGeom>
          <a:noFill/>
        </p:spPr>
        <p:txBody>
          <a:bodyPr wrap="square" rtlCol="0">
            <a:spAutoFit/>
          </a:bodyPr>
          <a:lstStyle/>
          <a:p>
            <a:r>
              <a:rPr lang="en-US" dirty="0" smtClean="0"/>
              <a:t>24 x 0+</a:t>
            </a:r>
          </a:p>
          <a:p>
            <a:r>
              <a:rPr lang="en-US" dirty="0" smtClean="0"/>
              <a:t>25 x -1+</a:t>
            </a:r>
          </a:p>
          <a:p>
            <a:r>
              <a:rPr lang="en-US" dirty="0" smtClean="0"/>
              <a:t>26 x  0 </a:t>
            </a:r>
            <a:endParaRPr lang="en-US" dirty="0"/>
          </a:p>
        </p:txBody>
      </p:sp>
      <p:sp>
        <p:nvSpPr>
          <p:cNvPr id="41" name="TextBox 40"/>
          <p:cNvSpPr txBox="1"/>
          <p:nvPr/>
        </p:nvSpPr>
        <p:spPr>
          <a:xfrm>
            <a:off x="7892419" y="1413483"/>
            <a:ext cx="1338942" cy="369332"/>
          </a:xfrm>
          <a:prstGeom prst="rect">
            <a:avLst/>
          </a:prstGeom>
          <a:noFill/>
        </p:spPr>
        <p:txBody>
          <a:bodyPr wrap="square" rtlCol="0">
            <a:spAutoFit/>
          </a:bodyPr>
          <a:lstStyle/>
          <a:p>
            <a:r>
              <a:rPr lang="en-US" dirty="0" smtClean="0"/>
              <a:t>  0 x  0 +</a:t>
            </a:r>
          </a:p>
        </p:txBody>
      </p:sp>
      <p:sp>
        <p:nvSpPr>
          <p:cNvPr id="42" name="TextBox 41"/>
          <p:cNvSpPr txBox="1"/>
          <p:nvPr/>
        </p:nvSpPr>
        <p:spPr>
          <a:xfrm>
            <a:off x="7892419" y="1770563"/>
            <a:ext cx="1338942" cy="646331"/>
          </a:xfrm>
          <a:prstGeom prst="rect">
            <a:avLst/>
          </a:prstGeom>
          <a:noFill/>
        </p:spPr>
        <p:txBody>
          <a:bodyPr wrap="square" rtlCol="0">
            <a:spAutoFit/>
          </a:bodyPr>
          <a:lstStyle/>
          <a:p>
            <a:r>
              <a:rPr lang="en-US" dirty="0" smtClean="0"/>
              <a:t>  1 x -1 +</a:t>
            </a:r>
          </a:p>
          <a:p>
            <a:r>
              <a:rPr lang="en-US" dirty="0" smtClean="0"/>
              <a:t>  2 x  0 +</a:t>
            </a:r>
          </a:p>
        </p:txBody>
      </p:sp>
      <p:sp>
        <p:nvSpPr>
          <p:cNvPr id="43" name="Text Placeholder 2"/>
          <p:cNvSpPr>
            <a:spLocks noGrp="1"/>
          </p:cNvSpPr>
          <p:nvPr>
            <p:ph type="body" sz="quarter" idx="10"/>
          </p:nvPr>
        </p:nvSpPr>
        <p:spPr>
          <a:xfrm>
            <a:off x="299523" y="1019916"/>
            <a:ext cx="11663021" cy="515921"/>
          </a:xfrm>
        </p:spPr>
        <p:txBody>
          <a:bodyPr/>
          <a:lstStyle/>
          <a:p>
            <a:pPr lvl="1">
              <a:buFont typeface="Arial" panose="020B0604020202020204" pitchFamily="34" charset="0"/>
              <a:buChar char="•"/>
            </a:pPr>
            <a:r>
              <a:rPr lang="en-GB" dirty="0" smtClean="0"/>
              <a:t>A </a:t>
            </a:r>
            <a:r>
              <a:rPr lang="en-GB" dirty="0"/>
              <a:t>matrix used for image </a:t>
            </a:r>
            <a:r>
              <a:rPr lang="en-GB" dirty="0" smtClean="0"/>
              <a:t>convolution for image processing</a:t>
            </a:r>
            <a:endParaRPr lang="fr-FR" dirty="0"/>
          </a:p>
        </p:txBody>
      </p:sp>
    </p:spTree>
    <p:extLst>
      <p:ext uri="{BB962C8B-B14F-4D97-AF65-F5344CB8AC3E}">
        <p14:creationId xmlns:p14="http://schemas.microsoft.com/office/powerpoint/2010/main" val="2967387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3"/>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8"/>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2"/>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7"/>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9"/>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0"/>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6"/>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41"/>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7"/>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42"/>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9"/>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40"/>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8"/>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19"/>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30"/>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3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3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37"/>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3" grpId="0" animBg="1"/>
      <p:bldP spid="13" grpId="1" animBg="1"/>
      <p:bldP spid="20" grpId="0"/>
      <p:bldP spid="21" grpId="0"/>
      <p:bldP spid="22" grpId="0"/>
      <p:bldP spid="23" grpId="0"/>
      <p:bldP spid="24" grpId="0" animBg="1"/>
      <p:bldP spid="25" grpId="0" animBg="1"/>
      <p:bldP spid="26" grpId="0" animBg="1"/>
      <p:bldP spid="38" grpId="0"/>
      <p:bldP spid="18" grpId="0"/>
      <p:bldP spid="18" grpId="1"/>
      <p:bldP spid="39" grpId="0"/>
      <p:bldP spid="39" grpId="1"/>
      <p:bldP spid="40" grpId="0"/>
      <p:bldP spid="40" grpId="1"/>
      <p:bldP spid="41" grpId="0"/>
      <p:bldP spid="41" grpId="1"/>
      <p:bldP spid="42" grpId="0"/>
      <p:bldP spid="4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Examples: </a:t>
            </a:r>
            <a:r>
              <a:rPr lang="en-GB" dirty="0"/>
              <a:t>S</a:t>
            </a:r>
            <a:r>
              <a:rPr lang="en-GB" dirty="0" smtClean="0"/>
              <a:t>obel</a:t>
            </a:r>
            <a:endParaRPr lang="fr-FR" dirty="0"/>
          </a:p>
        </p:txBody>
      </p:sp>
      <p:grpSp>
        <p:nvGrpSpPr>
          <p:cNvPr id="8" name="Group 7"/>
          <p:cNvGrpSpPr/>
          <p:nvPr/>
        </p:nvGrpSpPr>
        <p:grpSpPr>
          <a:xfrm>
            <a:off x="2594642" y="1390867"/>
            <a:ext cx="7002716" cy="4076266"/>
            <a:chOff x="2809460" y="2035776"/>
            <a:chExt cx="4891088" cy="2790371"/>
          </a:xfrm>
        </p:grpSpPr>
        <p:pic>
          <p:nvPicPr>
            <p:cNvPr id="4" name="Picture 2" descr="http://docs.opencv.org/2.4/_images/Sobel_Derivatives_Tutorial_Result.jpg"/>
            <p:cNvPicPr>
              <a:picLocks noChangeAspect="1" noChangeArrowheads="1"/>
            </p:cNvPicPr>
            <p:nvPr/>
          </p:nvPicPr>
          <p:blipFill rotWithShape="1">
            <a:blip r:embed="rId2">
              <a:extLst>
                <a:ext uri="{28A0092B-C50C-407E-A947-70E740481C1C}">
                  <a14:useLocalDpi xmlns:a14="http://schemas.microsoft.com/office/drawing/2010/main" val="0"/>
                </a:ext>
              </a:extLst>
            </a:blip>
            <a:srcRect t="5728"/>
            <a:stretch/>
          </p:blipFill>
          <p:spPr bwMode="auto">
            <a:xfrm>
              <a:off x="5615219" y="2035776"/>
              <a:ext cx="2085329" cy="2074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460" y="2674145"/>
              <a:ext cx="2648361" cy="13796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a:spLocks noChangeAspect="1"/>
            </p:cNvSpPr>
            <p:nvPr/>
          </p:nvSpPr>
          <p:spPr>
            <a:xfrm>
              <a:off x="4535638" y="4139634"/>
              <a:ext cx="1988487" cy="686513"/>
            </a:xfrm>
            <a:prstGeom prst="rect">
              <a:avLst/>
            </a:prstGeom>
            <a:noFill/>
          </p:spPr>
          <p:txBody>
            <a:bodyPr wrap="square" lIns="91440" tIns="45720" rIns="91440" rtlCol="0" anchor="t">
              <a:noAutofit/>
            </a:bodyPr>
            <a:lstStyle/>
            <a:p>
              <a:r>
                <a:rPr lang="en-GB" sz="2200" dirty="0" smtClean="0">
                  <a:solidFill>
                    <a:schemeClr val="tx1"/>
                  </a:solidFill>
                </a:rPr>
                <a:t>Sobel filtering</a:t>
              </a:r>
              <a:endParaRPr lang="fr-FR" sz="2200" dirty="0" err="1" smtClean="0">
                <a:solidFill>
                  <a:schemeClr val="tx1"/>
                </a:solidFill>
              </a:endParaRPr>
            </a:p>
          </p:txBody>
        </p:sp>
      </p:grpSp>
    </p:spTree>
    <p:extLst>
      <p:ext uri="{BB962C8B-B14F-4D97-AF65-F5344CB8AC3E}">
        <p14:creationId xmlns:p14="http://schemas.microsoft.com/office/powerpoint/2010/main" val="6250065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Examples: Mean</a:t>
            </a:r>
            <a:endParaRPr lang="fr-FR" dirty="0"/>
          </a:p>
        </p:txBody>
      </p:sp>
      <p:pic>
        <p:nvPicPr>
          <p:cNvPr id="4" name="Picture 3"/>
          <p:cNvPicPr>
            <a:picLocks noChangeAspect="1"/>
          </p:cNvPicPr>
          <p:nvPr/>
        </p:nvPicPr>
        <p:blipFill rotWithShape="1">
          <a:blip r:embed="rId2"/>
          <a:srcRect r="66797"/>
          <a:stretch/>
        </p:blipFill>
        <p:spPr>
          <a:xfrm>
            <a:off x="299525" y="2240629"/>
            <a:ext cx="2792592" cy="2790825"/>
          </a:xfrm>
          <a:prstGeom prst="rect">
            <a:avLst/>
          </a:prstGeom>
        </p:spPr>
      </p:pic>
      <p:pic>
        <p:nvPicPr>
          <p:cNvPr id="5" name="Picture 4"/>
          <p:cNvPicPr>
            <a:picLocks noChangeAspect="1"/>
          </p:cNvPicPr>
          <p:nvPr/>
        </p:nvPicPr>
        <p:blipFill rotWithShape="1">
          <a:blip r:embed="rId2"/>
          <a:srcRect l="33537" r="33561"/>
          <a:stretch/>
        </p:blipFill>
        <p:spPr>
          <a:xfrm>
            <a:off x="7688888" y="934763"/>
            <a:ext cx="2180251" cy="2198814"/>
          </a:xfrm>
          <a:prstGeom prst="rect">
            <a:avLst/>
          </a:prstGeom>
        </p:spPr>
      </p:pic>
      <p:pic>
        <p:nvPicPr>
          <p:cNvPr id="6" name="Picture 5"/>
          <p:cNvPicPr>
            <a:picLocks noChangeAspect="1"/>
          </p:cNvPicPr>
          <p:nvPr/>
        </p:nvPicPr>
        <p:blipFill rotWithShape="1">
          <a:blip r:embed="rId2"/>
          <a:srcRect l="66916"/>
          <a:stretch/>
        </p:blipFill>
        <p:spPr>
          <a:xfrm>
            <a:off x="7688887" y="3787626"/>
            <a:ext cx="2180251" cy="2186741"/>
          </a:xfrm>
          <a:prstGeom prst="rect">
            <a:avLst/>
          </a:prstGeom>
        </p:spPr>
      </p:pic>
      <p:cxnSp>
        <p:nvCxnSpPr>
          <p:cNvPr id="8" name="Straight Arrow Connector 7"/>
          <p:cNvCxnSpPr>
            <a:stCxn id="4" idx="3"/>
            <a:endCxn id="5" idx="1"/>
          </p:cNvCxnSpPr>
          <p:nvPr/>
        </p:nvCxnSpPr>
        <p:spPr>
          <a:xfrm flipV="1">
            <a:off x="3092117" y="2034170"/>
            <a:ext cx="4596771" cy="1601872"/>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Table 9"/>
          <p:cNvGraphicFramePr>
            <a:graphicFrameLocks noGrp="1"/>
          </p:cNvGraphicFramePr>
          <p:nvPr>
            <p:extLst/>
          </p:nvPr>
        </p:nvGraphicFramePr>
        <p:xfrm>
          <a:off x="4462384" y="614450"/>
          <a:ext cx="1457960" cy="1920240"/>
        </p:xfrm>
        <a:graphic>
          <a:graphicData uri="http://schemas.openxmlformats.org/drawingml/2006/table">
            <a:tbl>
              <a:tblPr firstRow="1" bandRow="1">
                <a:tableStyleId>{5940675A-B579-460E-94D1-54222C63F5DA}</a:tableStyleId>
              </a:tblPr>
              <a:tblGrid>
                <a:gridCol w="208280"/>
                <a:gridCol w="208280"/>
                <a:gridCol w="208280"/>
                <a:gridCol w="208280"/>
                <a:gridCol w="208280"/>
                <a:gridCol w="208280"/>
                <a:gridCol w="208280"/>
              </a:tblGrid>
              <a:tr h="239602">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r>
              <a:tr h="239602">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r>
              <a:tr h="239602">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r>
              <a:tr h="239602">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r>
              <a:tr h="239602">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r>
              <a:tr h="239602">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r>
              <a:tr h="239602">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r>
            </a:tbl>
          </a:graphicData>
        </a:graphic>
      </p:graphicFrame>
      <p:sp>
        <p:nvSpPr>
          <p:cNvPr id="11" name="TextBox 10"/>
          <p:cNvSpPr txBox="1"/>
          <p:nvPr/>
        </p:nvSpPr>
        <p:spPr>
          <a:xfrm>
            <a:off x="3181337" y="1450524"/>
            <a:ext cx="1101909" cy="457200"/>
          </a:xfrm>
          <a:prstGeom prst="rect">
            <a:avLst/>
          </a:prstGeom>
          <a:noFill/>
        </p:spPr>
        <p:txBody>
          <a:bodyPr wrap="none" lIns="91440" tIns="45720" rIns="91440" rtlCol="0" anchor="t">
            <a:noAutofit/>
          </a:bodyPr>
          <a:lstStyle/>
          <a:p>
            <a:r>
              <a:rPr lang="en-GB" sz="2200" dirty="0" smtClean="0">
                <a:solidFill>
                  <a:schemeClr val="tx1"/>
                </a:solidFill>
              </a:rPr>
              <a:t>1/49   *</a:t>
            </a:r>
            <a:endParaRPr lang="fr-FR" sz="2200" dirty="0" err="1" smtClean="0">
              <a:solidFill>
                <a:schemeClr val="tx1"/>
              </a:solidFill>
            </a:endParaRPr>
          </a:p>
        </p:txBody>
      </p:sp>
      <p:graphicFrame>
        <p:nvGraphicFramePr>
          <p:cNvPr id="12" name="Table 11"/>
          <p:cNvGraphicFramePr>
            <a:graphicFrameLocks noGrp="1"/>
          </p:cNvGraphicFramePr>
          <p:nvPr>
            <p:extLst/>
          </p:nvPr>
        </p:nvGraphicFramePr>
        <p:xfrm>
          <a:off x="4859431" y="4933502"/>
          <a:ext cx="1249680" cy="1097280"/>
        </p:xfrm>
        <a:graphic>
          <a:graphicData uri="http://schemas.openxmlformats.org/drawingml/2006/table">
            <a:tbl>
              <a:tblPr firstRow="1" bandRow="1">
                <a:tableStyleId>{5940675A-B579-460E-94D1-54222C63F5DA}</a:tableStyleId>
              </a:tblPr>
              <a:tblGrid>
                <a:gridCol w="208280"/>
                <a:gridCol w="208280"/>
                <a:gridCol w="208280"/>
                <a:gridCol w="208280"/>
                <a:gridCol w="208280"/>
                <a:gridCol w="208280"/>
              </a:tblGrid>
              <a:tr h="239602">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a:t>
                      </a:r>
                      <a:endParaRPr lang="fr-FR" sz="1200" dirty="0"/>
                    </a:p>
                  </a:txBody>
                  <a:tcPr anchor="ctr"/>
                </a:tc>
                <a:tc>
                  <a:txBody>
                    <a:bodyPr/>
                    <a:lstStyle/>
                    <a:p>
                      <a:pPr algn="ctr"/>
                      <a:r>
                        <a:rPr lang="en-GB" sz="1200" dirty="0" smtClean="0"/>
                        <a:t>.</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r>
              <a:tr h="239602">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a:t>
                      </a:r>
                      <a:endParaRPr lang="fr-FR" sz="1200" dirty="0"/>
                    </a:p>
                  </a:txBody>
                  <a:tcPr anchor="ctr"/>
                </a:tc>
                <a:tc>
                  <a:txBody>
                    <a:bodyPr/>
                    <a:lstStyle/>
                    <a:p>
                      <a:pPr algn="ctr"/>
                      <a:r>
                        <a:rPr lang="en-GB" sz="1200" dirty="0" smtClean="0"/>
                        <a:t>.</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r>
              <a:tr h="239602">
                <a:tc>
                  <a:txBody>
                    <a:bodyPr/>
                    <a:lstStyle/>
                    <a:p>
                      <a:pPr algn="ctr"/>
                      <a:r>
                        <a:rPr lang="en-GB" sz="1200" dirty="0" smtClean="0"/>
                        <a:t>.</a:t>
                      </a:r>
                      <a:endParaRPr lang="fr-FR" sz="1200" dirty="0"/>
                    </a:p>
                  </a:txBody>
                  <a:tcPr anchor="ctr"/>
                </a:tc>
                <a:tc>
                  <a:txBody>
                    <a:bodyPr/>
                    <a:lstStyle/>
                    <a:p>
                      <a:pPr algn="ctr"/>
                      <a:r>
                        <a:rPr lang="en-GB" sz="1200" dirty="0" smtClean="0"/>
                        <a:t>.</a:t>
                      </a:r>
                      <a:endParaRPr lang="fr-FR" sz="1200" dirty="0"/>
                    </a:p>
                  </a:txBody>
                  <a:tcPr anchor="ctr"/>
                </a:tc>
                <a:tc>
                  <a:txBody>
                    <a:bodyPr/>
                    <a:lstStyle/>
                    <a:p>
                      <a:pPr algn="ctr"/>
                      <a:r>
                        <a:rPr lang="en-GB" sz="1200" dirty="0" smtClean="0"/>
                        <a:t>.</a:t>
                      </a:r>
                      <a:endParaRPr lang="fr-FR" sz="1200" dirty="0"/>
                    </a:p>
                  </a:txBody>
                  <a:tcPr anchor="ctr"/>
                </a:tc>
                <a:tc>
                  <a:txBody>
                    <a:bodyPr/>
                    <a:lstStyle/>
                    <a:p>
                      <a:pPr algn="ctr"/>
                      <a:r>
                        <a:rPr lang="en-GB" sz="1200" dirty="0" smtClean="0"/>
                        <a:t>.</a:t>
                      </a:r>
                      <a:endParaRPr lang="fr-FR" sz="1200" dirty="0"/>
                    </a:p>
                  </a:txBody>
                  <a:tcPr anchor="ctr"/>
                </a:tc>
                <a:tc>
                  <a:txBody>
                    <a:bodyPr/>
                    <a:lstStyle/>
                    <a:p>
                      <a:pPr algn="ctr"/>
                      <a:r>
                        <a:rPr lang="en-GB" sz="1200" dirty="0" smtClean="0"/>
                        <a:t>.</a:t>
                      </a:r>
                      <a:endParaRPr lang="fr-FR" sz="1200" dirty="0"/>
                    </a:p>
                  </a:txBody>
                  <a:tcPr anchor="ctr"/>
                </a:tc>
                <a:tc>
                  <a:txBody>
                    <a:bodyPr/>
                    <a:lstStyle/>
                    <a:p>
                      <a:pPr algn="ctr"/>
                      <a:r>
                        <a:rPr lang="en-GB" sz="1200" dirty="0" smtClean="0"/>
                        <a:t>.</a:t>
                      </a:r>
                      <a:endParaRPr lang="fr-FR" sz="1200" dirty="0"/>
                    </a:p>
                  </a:txBody>
                  <a:tcPr anchor="ctr"/>
                </a:tc>
              </a:tr>
              <a:tr h="239602">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a:t>
                      </a:r>
                      <a:endParaRPr lang="fr-FR" sz="1200" dirty="0"/>
                    </a:p>
                  </a:txBody>
                  <a:tcPr anchor="ctr"/>
                </a:tc>
                <a:tc>
                  <a:txBody>
                    <a:bodyPr/>
                    <a:lstStyle/>
                    <a:p>
                      <a:pPr algn="ctr"/>
                      <a:r>
                        <a:rPr lang="en-GB" sz="1200" dirty="0" smtClean="0"/>
                        <a:t>.</a:t>
                      </a:r>
                      <a:endParaRPr lang="fr-FR" sz="1200" dirty="0"/>
                    </a:p>
                  </a:txBody>
                  <a:tcPr anchor="ctr"/>
                </a:tc>
                <a:tc>
                  <a:txBody>
                    <a:bodyPr/>
                    <a:lstStyle/>
                    <a:p>
                      <a:pPr algn="ctr"/>
                      <a:r>
                        <a:rPr lang="en-GB" sz="1200" dirty="0" smtClean="0"/>
                        <a:t>1</a:t>
                      </a:r>
                      <a:endParaRPr lang="fr-FR" sz="1200" dirty="0"/>
                    </a:p>
                  </a:txBody>
                  <a:tcPr anchor="ctr"/>
                </a:tc>
                <a:tc>
                  <a:txBody>
                    <a:bodyPr/>
                    <a:lstStyle/>
                    <a:p>
                      <a:pPr algn="ctr"/>
                      <a:r>
                        <a:rPr lang="en-GB" sz="1200" dirty="0" smtClean="0"/>
                        <a:t>1</a:t>
                      </a:r>
                      <a:endParaRPr lang="fr-FR" sz="1200" dirty="0"/>
                    </a:p>
                  </a:txBody>
                  <a:tcPr anchor="ctr"/>
                </a:tc>
              </a:tr>
            </a:tbl>
          </a:graphicData>
        </a:graphic>
      </p:graphicFrame>
      <p:cxnSp>
        <p:nvCxnSpPr>
          <p:cNvPr id="14" name="Straight Arrow Connector 13"/>
          <p:cNvCxnSpPr/>
          <p:nvPr/>
        </p:nvCxnSpPr>
        <p:spPr>
          <a:xfrm>
            <a:off x="4859431" y="4812622"/>
            <a:ext cx="1249680" cy="1"/>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680293" y="4933502"/>
            <a:ext cx="0" cy="1097280"/>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259098" y="4478317"/>
            <a:ext cx="329313" cy="334305"/>
          </a:xfrm>
          <a:prstGeom prst="rect">
            <a:avLst/>
          </a:prstGeom>
          <a:noFill/>
        </p:spPr>
        <p:txBody>
          <a:bodyPr wrap="none" lIns="91440" tIns="45720" rIns="91440" rtlCol="0" anchor="t">
            <a:noAutofit/>
          </a:bodyPr>
          <a:lstStyle/>
          <a:p>
            <a:r>
              <a:rPr lang="en-GB" sz="1600" dirty="0" smtClean="0">
                <a:solidFill>
                  <a:schemeClr val="tx1"/>
                </a:solidFill>
              </a:rPr>
              <a:t>11</a:t>
            </a:r>
            <a:endParaRPr lang="fr-FR" sz="1600" dirty="0" err="1" smtClean="0">
              <a:solidFill>
                <a:schemeClr val="tx1"/>
              </a:solidFill>
            </a:endParaRPr>
          </a:p>
        </p:txBody>
      </p:sp>
      <p:sp>
        <p:nvSpPr>
          <p:cNvPr id="20" name="TextBox 19"/>
          <p:cNvSpPr txBox="1"/>
          <p:nvPr/>
        </p:nvSpPr>
        <p:spPr>
          <a:xfrm>
            <a:off x="4312919" y="5280426"/>
            <a:ext cx="329313" cy="334305"/>
          </a:xfrm>
          <a:prstGeom prst="rect">
            <a:avLst/>
          </a:prstGeom>
          <a:noFill/>
        </p:spPr>
        <p:txBody>
          <a:bodyPr wrap="none" lIns="91440" tIns="45720" rIns="91440" rtlCol="0" anchor="t">
            <a:noAutofit/>
          </a:bodyPr>
          <a:lstStyle/>
          <a:p>
            <a:r>
              <a:rPr lang="en-GB" sz="1600" dirty="0" smtClean="0">
                <a:solidFill>
                  <a:schemeClr val="tx1"/>
                </a:solidFill>
              </a:rPr>
              <a:t>11</a:t>
            </a:r>
            <a:endParaRPr lang="fr-FR" sz="1600" dirty="0" err="1" smtClean="0">
              <a:solidFill>
                <a:schemeClr val="tx1"/>
              </a:solidFill>
            </a:endParaRPr>
          </a:p>
        </p:txBody>
      </p:sp>
      <p:cxnSp>
        <p:nvCxnSpPr>
          <p:cNvPr id="21" name="Straight Arrow Connector 20"/>
          <p:cNvCxnSpPr>
            <a:stCxn id="4" idx="3"/>
            <a:endCxn id="6" idx="1"/>
          </p:cNvCxnSpPr>
          <p:nvPr/>
        </p:nvCxnSpPr>
        <p:spPr>
          <a:xfrm>
            <a:off x="3092117" y="3636042"/>
            <a:ext cx="4596770" cy="1244955"/>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846953" y="5235178"/>
            <a:ext cx="1101909" cy="457200"/>
          </a:xfrm>
          <a:prstGeom prst="rect">
            <a:avLst/>
          </a:prstGeom>
          <a:noFill/>
        </p:spPr>
        <p:txBody>
          <a:bodyPr wrap="none" lIns="91440" tIns="45720" rIns="91440" rtlCol="0" anchor="t">
            <a:noAutofit/>
          </a:bodyPr>
          <a:lstStyle/>
          <a:p>
            <a:r>
              <a:rPr lang="en-GB" sz="2200" dirty="0" smtClean="0">
                <a:solidFill>
                  <a:schemeClr val="tx1"/>
                </a:solidFill>
              </a:rPr>
              <a:t>1/121   *</a:t>
            </a:r>
            <a:endParaRPr lang="fr-FR" sz="2200" dirty="0" err="1" smtClean="0">
              <a:solidFill>
                <a:schemeClr val="tx1"/>
              </a:solidFill>
            </a:endParaRPr>
          </a:p>
        </p:txBody>
      </p:sp>
    </p:spTree>
    <p:extLst>
      <p:ext uri="{BB962C8B-B14F-4D97-AF65-F5344CB8AC3E}">
        <p14:creationId xmlns:p14="http://schemas.microsoft.com/office/powerpoint/2010/main" val="406213448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Kernel</a:t>
            </a:r>
            <a:endParaRPr lang="fr-FR" dirty="0"/>
          </a:p>
        </p:txBody>
      </p:sp>
      <p:sp>
        <p:nvSpPr>
          <p:cNvPr id="3" name="Text Placeholder 2"/>
          <p:cNvSpPr>
            <a:spLocks noGrp="1"/>
          </p:cNvSpPr>
          <p:nvPr>
            <p:ph type="body" sz="quarter" idx="10"/>
          </p:nvPr>
        </p:nvSpPr>
        <p:spPr/>
        <p:txBody>
          <a:bodyPr/>
          <a:lstStyle/>
          <a:p>
            <a:r>
              <a:rPr lang="en-GB" dirty="0" smtClean="0"/>
              <a:t>Can do image convolution</a:t>
            </a:r>
          </a:p>
          <a:p>
            <a:endParaRPr lang="en-GB" dirty="0"/>
          </a:p>
          <a:p>
            <a:endParaRPr lang="en-GB" dirty="0" smtClean="0"/>
          </a:p>
          <a:p>
            <a:endParaRPr lang="en-GB" dirty="0"/>
          </a:p>
          <a:p>
            <a:r>
              <a:rPr lang="en-GB" dirty="0" smtClean="0"/>
              <a:t>De-</a:t>
            </a:r>
            <a:r>
              <a:rPr lang="en-GB" dirty="0" err="1"/>
              <a:t>B</a:t>
            </a:r>
            <a:r>
              <a:rPr lang="en-GB" dirty="0" err="1" smtClean="0"/>
              <a:t>ayering</a:t>
            </a:r>
            <a:endParaRPr lang="en-GB" dirty="0"/>
          </a:p>
          <a:p>
            <a:r>
              <a:rPr lang="en-GB" dirty="0" smtClean="0"/>
              <a:t>White balancing</a:t>
            </a:r>
          </a:p>
          <a:p>
            <a:r>
              <a:rPr lang="en-GB" dirty="0" smtClean="0"/>
              <a:t>RGB to YUV conversion</a:t>
            </a:r>
          </a:p>
          <a:p>
            <a:r>
              <a:rPr lang="en-GB" dirty="0" smtClean="0"/>
              <a:t>…</a:t>
            </a:r>
          </a:p>
        </p:txBody>
      </p:sp>
      <p:sp>
        <p:nvSpPr>
          <p:cNvPr id="4" name="TextBox 3"/>
          <p:cNvSpPr txBox="1"/>
          <p:nvPr/>
        </p:nvSpPr>
        <p:spPr>
          <a:xfrm>
            <a:off x="2984774" y="1988958"/>
            <a:ext cx="6292515" cy="902369"/>
          </a:xfrm>
          <a:prstGeom prst="rect">
            <a:avLst/>
          </a:prstGeom>
          <a:noFill/>
        </p:spPr>
        <p:txBody>
          <a:bodyPr wrap="square" lIns="91440" tIns="45720" rIns="91440" rtlCol="0" anchor="ctr">
            <a:noAutofit/>
          </a:bodyPr>
          <a:lstStyle/>
          <a:p>
            <a:pPr algn="ctr"/>
            <a:r>
              <a:rPr lang="en-GB" sz="2800" dirty="0" smtClean="0">
                <a:solidFill>
                  <a:srgbClr val="FF0000"/>
                </a:solidFill>
              </a:rPr>
              <a:t>But It can do much more like:</a:t>
            </a:r>
            <a:endParaRPr lang="fr-FR" sz="2800" dirty="0" err="1" smtClean="0">
              <a:solidFill>
                <a:srgbClr val="FF0000"/>
              </a:solidFill>
            </a:endParaRPr>
          </a:p>
        </p:txBody>
      </p:sp>
      <p:sp>
        <p:nvSpPr>
          <p:cNvPr id="5" name="TextBox 4"/>
          <p:cNvSpPr txBox="1"/>
          <p:nvPr/>
        </p:nvSpPr>
        <p:spPr>
          <a:xfrm>
            <a:off x="2984774" y="4653380"/>
            <a:ext cx="6292515" cy="902369"/>
          </a:xfrm>
          <a:prstGeom prst="rect">
            <a:avLst/>
          </a:prstGeom>
          <a:noFill/>
        </p:spPr>
        <p:txBody>
          <a:bodyPr wrap="square" lIns="91440" tIns="45720" rIns="91440" rtlCol="0" anchor="ctr">
            <a:noAutofit/>
          </a:bodyPr>
          <a:lstStyle/>
          <a:p>
            <a:pPr algn="ctr"/>
            <a:r>
              <a:rPr lang="en-GB" sz="2800" dirty="0" smtClean="0">
                <a:solidFill>
                  <a:srgbClr val="FF0000"/>
                </a:solidFill>
              </a:rPr>
              <a:t>ISP kernel is a function</a:t>
            </a:r>
            <a:endParaRPr lang="fr-FR" sz="2800" dirty="0" err="1" smtClean="0">
              <a:solidFill>
                <a:srgbClr val="FF0000"/>
              </a:solidFill>
            </a:endParaRPr>
          </a:p>
        </p:txBody>
      </p:sp>
    </p:spTree>
    <p:extLst>
      <p:ext uri="{BB962C8B-B14F-4D97-AF65-F5344CB8AC3E}">
        <p14:creationId xmlns:p14="http://schemas.microsoft.com/office/powerpoint/2010/main" val="69612952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kernel</a:t>
            </a:r>
            <a:endParaRPr lang="fr-FR" dirty="0"/>
          </a:p>
        </p:txBody>
      </p:sp>
      <p:sp>
        <p:nvSpPr>
          <p:cNvPr id="3" name="Text Placeholder 2"/>
          <p:cNvSpPr>
            <a:spLocks noGrp="1"/>
          </p:cNvSpPr>
          <p:nvPr>
            <p:ph type="body" sz="quarter" idx="10"/>
          </p:nvPr>
        </p:nvSpPr>
        <p:spPr/>
        <p:txBody>
          <a:bodyPr/>
          <a:lstStyle/>
          <a:p>
            <a:r>
              <a:rPr lang="en-GB" dirty="0" smtClean="0"/>
              <a:t>Serialized with other ISP kernels</a:t>
            </a:r>
          </a:p>
          <a:p>
            <a:endParaRPr lang="fr-FR" dirty="0"/>
          </a:p>
        </p:txBody>
      </p:sp>
      <p:grpSp>
        <p:nvGrpSpPr>
          <p:cNvPr id="9" name="Group 8"/>
          <p:cNvGrpSpPr/>
          <p:nvPr/>
        </p:nvGrpSpPr>
        <p:grpSpPr>
          <a:xfrm>
            <a:off x="3121913" y="3180541"/>
            <a:ext cx="6018239" cy="1539551"/>
            <a:chOff x="1660840" y="3648269"/>
            <a:chExt cx="6018239" cy="1539551"/>
          </a:xfrm>
        </p:grpSpPr>
        <p:sp>
          <p:nvSpPr>
            <p:cNvPr id="4" name="Oval 3"/>
            <p:cNvSpPr/>
            <p:nvPr/>
          </p:nvSpPr>
          <p:spPr>
            <a:xfrm>
              <a:off x="1660840" y="3648269"/>
              <a:ext cx="1595535" cy="1539551"/>
            </a:xfrm>
            <a:prstGeom prst="ellipse">
              <a:avLst/>
            </a:prstGeom>
            <a:pattFill prst="pct30">
              <a:fgClr>
                <a:srgbClr val="92D05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tx1"/>
                  </a:solidFill>
                </a:rPr>
                <a:t>Kernel1</a:t>
              </a:r>
              <a:endParaRPr lang="fr-FR" sz="2400" dirty="0">
                <a:solidFill>
                  <a:schemeClr val="tx1"/>
                </a:solidFill>
              </a:endParaRPr>
            </a:p>
          </p:txBody>
        </p:sp>
        <p:sp>
          <p:nvSpPr>
            <p:cNvPr id="5" name="Oval 4"/>
            <p:cNvSpPr/>
            <p:nvPr/>
          </p:nvSpPr>
          <p:spPr>
            <a:xfrm>
              <a:off x="3872192" y="3648269"/>
              <a:ext cx="1595535" cy="1539551"/>
            </a:xfrm>
            <a:prstGeom prst="ellipse">
              <a:avLst/>
            </a:prstGeom>
            <a:pattFill prst="pct30">
              <a:fgClr>
                <a:srgbClr val="92D05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tx1"/>
                  </a:solidFill>
                </a:rPr>
                <a:t>Kernel 2</a:t>
              </a:r>
              <a:endParaRPr lang="fr-FR" sz="2400" dirty="0">
                <a:solidFill>
                  <a:schemeClr val="tx1"/>
                </a:solidFill>
              </a:endParaRPr>
            </a:p>
          </p:txBody>
        </p:sp>
        <p:cxnSp>
          <p:nvCxnSpPr>
            <p:cNvPr id="6" name="Straight Arrow Connector 5"/>
            <p:cNvCxnSpPr>
              <a:stCxn id="4" idx="6"/>
            </p:cNvCxnSpPr>
            <p:nvPr/>
          </p:nvCxnSpPr>
          <p:spPr>
            <a:xfrm>
              <a:off x="3256375" y="4418045"/>
              <a:ext cx="61581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083544" y="3648269"/>
              <a:ext cx="1595535" cy="1539551"/>
            </a:xfrm>
            <a:prstGeom prst="ellipse">
              <a:avLst/>
            </a:prstGeom>
            <a:pattFill prst="pct30">
              <a:fgClr>
                <a:srgbClr val="92D05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tx1"/>
                  </a:solidFill>
                </a:rPr>
                <a:t>Kernel 3</a:t>
              </a:r>
              <a:endParaRPr lang="fr-FR" sz="2400" dirty="0">
                <a:solidFill>
                  <a:schemeClr val="tx1"/>
                </a:solidFill>
              </a:endParaRPr>
            </a:p>
          </p:txBody>
        </p:sp>
        <p:cxnSp>
          <p:nvCxnSpPr>
            <p:cNvPr id="8" name="Straight Arrow Connector 7"/>
            <p:cNvCxnSpPr/>
            <p:nvPr/>
          </p:nvCxnSpPr>
          <p:spPr>
            <a:xfrm>
              <a:off x="5467727" y="4418044"/>
              <a:ext cx="61581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5525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Kernel examples</a:t>
            </a:r>
            <a:endParaRPr lang="fr-FR" dirty="0"/>
          </a:p>
        </p:txBody>
      </p:sp>
      <p:pic>
        <p:nvPicPr>
          <p:cNvPr id="4" name="Picture 2"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25" y="2252663"/>
            <a:ext cx="2201080" cy="2201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fficher l'image d'orig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325" y="2252662"/>
            <a:ext cx="2201083" cy="220108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2945697" y="2583427"/>
            <a:ext cx="1595535" cy="1539551"/>
          </a:xfrm>
          <a:prstGeom prst="ellipse">
            <a:avLst/>
          </a:prstGeom>
          <a:pattFill prst="pct30">
            <a:fgClr>
              <a:srgbClr val="92D05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tx1"/>
                </a:solidFill>
              </a:rPr>
              <a:t>Kernel1</a:t>
            </a:r>
            <a:endParaRPr lang="fr-FR" sz="2400" dirty="0">
              <a:solidFill>
                <a:schemeClr val="tx1"/>
              </a:solidFill>
            </a:endParaRPr>
          </a:p>
        </p:txBody>
      </p:sp>
      <p:cxnSp>
        <p:nvCxnSpPr>
          <p:cNvPr id="7" name="Straight Arrow Connector 6"/>
          <p:cNvCxnSpPr>
            <a:stCxn id="6" idx="6"/>
            <a:endCxn id="5" idx="1"/>
          </p:cNvCxnSpPr>
          <p:nvPr/>
        </p:nvCxnSpPr>
        <p:spPr>
          <a:xfrm>
            <a:off x="4541232" y="3353203"/>
            <a:ext cx="445093"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3"/>
            <a:endCxn id="6" idx="2"/>
          </p:cNvCxnSpPr>
          <p:nvPr/>
        </p:nvCxnSpPr>
        <p:spPr>
          <a:xfrm>
            <a:off x="2500605" y="3353203"/>
            <a:ext cx="44509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7632501" y="2583426"/>
            <a:ext cx="1595535" cy="1539551"/>
          </a:xfrm>
          <a:prstGeom prst="ellipse">
            <a:avLst/>
          </a:prstGeom>
          <a:pattFill prst="pct30">
            <a:fgClr>
              <a:srgbClr val="92D05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tx1"/>
                </a:solidFill>
              </a:rPr>
              <a:t>Kernel2</a:t>
            </a:r>
            <a:endParaRPr lang="fr-FR" sz="2400" dirty="0">
              <a:solidFill>
                <a:schemeClr val="tx1"/>
              </a:solidFill>
            </a:endParaRPr>
          </a:p>
        </p:txBody>
      </p:sp>
      <p:cxnSp>
        <p:nvCxnSpPr>
          <p:cNvPr id="24" name="Straight Arrow Connector 23"/>
          <p:cNvCxnSpPr>
            <a:stCxn id="23" idx="6"/>
            <a:endCxn id="26" idx="1"/>
          </p:cNvCxnSpPr>
          <p:nvPr/>
        </p:nvCxnSpPr>
        <p:spPr>
          <a:xfrm>
            <a:off x="9228036" y="3353202"/>
            <a:ext cx="44509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3"/>
            <a:endCxn id="23" idx="2"/>
          </p:cNvCxnSpPr>
          <p:nvPr/>
        </p:nvCxnSpPr>
        <p:spPr>
          <a:xfrm flipV="1">
            <a:off x="7187408" y="3353202"/>
            <a:ext cx="445093" cy="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fficher l'image d'origi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3128" y="2705202"/>
            <a:ext cx="1296000" cy="12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868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subsystem</a:t>
            </a:r>
            <a:endParaRPr lang="fr-FR" dirty="0"/>
          </a:p>
        </p:txBody>
      </p:sp>
    </p:spTree>
    <p:extLst>
      <p:ext uri="{BB962C8B-B14F-4D97-AF65-F5344CB8AC3E}">
        <p14:creationId xmlns:p14="http://schemas.microsoft.com/office/powerpoint/2010/main" val="111085913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Sub-system</a:t>
            </a:r>
            <a:endParaRPr lang="fr-FR" dirty="0"/>
          </a:p>
        </p:txBody>
      </p:sp>
      <p:sp>
        <p:nvSpPr>
          <p:cNvPr id="3" name="TextBox 2"/>
          <p:cNvSpPr txBox="1"/>
          <p:nvPr/>
        </p:nvSpPr>
        <p:spPr>
          <a:xfrm>
            <a:off x="6973999" y="1428751"/>
            <a:ext cx="5211988" cy="1466850"/>
          </a:xfrm>
          <a:prstGeom prst="rect">
            <a:avLst/>
          </a:prstGeom>
          <a:noFill/>
        </p:spPr>
        <p:txBody>
          <a:bodyPr wrap="square" lIns="91440" tIns="45720" rIns="91440" rtlCol="0" anchor="t">
            <a:noAutofit/>
          </a:bodyPr>
          <a:lstStyle/>
          <a:p>
            <a:pPr algn="ctr"/>
            <a:r>
              <a:rPr lang="en-GB" sz="2200" dirty="0" smtClean="0">
                <a:solidFill>
                  <a:schemeClr val="tx1"/>
                </a:solidFill>
              </a:rPr>
              <a:t>IPUS </a:t>
            </a:r>
          </a:p>
          <a:p>
            <a:pPr algn="ctr"/>
            <a:r>
              <a:rPr lang="en-GB" sz="2200" dirty="0" smtClean="0">
                <a:solidFill>
                  <a:schemeClr val="tx1"/>
                </a:solidFill>
              </a:rPr>
              <a:t>= </a:t>
            </a:r>
          </a:p>
          <a:p>
            <a:pPr algn="ctr"/>
            <a:r>
              <a:rPr lang="en-GB" sz="2200" b="1" u="sng" dirty="0" smtClean="0"/>
              <a:t>Scalar</a:t>
            </a:r>
            <a:r>
              <a:rPr lang="en-GB" sz="2200" dirty="0" smtClean="0"/>
              <a:t> </a:t>
            </a:r>
            <a:r>
              <a:rPr lang="en-GB" sz="2200" dirty="0" smtClean="0">
                <a:solidFill>
                  <a:schemeClr val="tx1"/>
                </a:solidFill>
              </a:rPr>
              <a:t>Image Processing Unit</a:t>
            </a:r>
          </a:p>
          <a:p>
            <a:pPr algn="ctr"/>
            <a:r>
              <a:rPr lang="en-GB" sz="2200" dirty="0" smtClean="0"/>
              <a:t>(one result pixel at a time)</a:t>
            </a:r>
            <a:endParaRPr lang="fr-FR" sz="2200" dirty="0" err="1" smtClean="0">
              <a:solidFill>
                <a:schemeClr val="tx1"/>
              </a:solidFill>
            </a:endParaRPr>
          </a:p>
        </p:txBody>
      </p:sp>
      <p:grpSp>
        <p:nvGrpSpPr>
          <p:cNvPr id="13" name="Group 12"/>
          <p:cNvGrpSpPr/>
          <p:nvPr/>
        </p:nvGrpSpPr>
        <p:grpSpPr>
          <a:xfrm>
            <a:off x="4900320" y="1035037"/>
            <a:ext cx="2043405" cy="3556214"/>
            <a:chOff x="4247378" y="1035037"/>
            <a:chExt cx="2048460" cy="3556214"/>
          </a:xfrm>
        </p:grpSpPr>
        <p:sp>
          <p:nvSpPr>
            <p:cNvPr id="14" name="Rectangle 13"/>
            <p:cNvSpPr/>
            <p:nvPr/>
          </p:nvSpPr>
          <p:spPr>
            <a:xfrm>
              <a:off x="4247378" y="1035037"/>
              <a:ext cx="2048460" cy="3556214"/>
            </a:xfrm>
            <a:prstGeom prst="rect">
              <a:avLst/>
            </a:prstGeom>
            <a:solidFill>
              <a:schemeClr val="bg2">
                <a:lumMod val="85000"/>
              </a:schemeClr>
            </a:solidFill>
            <a:ln w="50800">
              <a:noFill/>
            </a:ln>
            <a:effectLst/>
          </p:spPr>
          <p:style>
            <a:lnRef idx="1">
              <a:schemeClr val="dk1"/>
            </a:lnRef>
            <a:fillRef idx="2">
              <a:schemeClr val="dk1"/>
            </a:fillRef>
            <a:effectRef idx="1">
              <a:schemeClr val="dk1"/>
            </a:effectRef>
            <a:fontRef idx="minor">
              <a:schemeClr val="dk1"/>
            </a:fontRef>
          </p:style>
          <p:txBody>
            <a:bodyPr rtlCol="0" anchor="t" anchorCtr="0"/>
            <a:lstStyle/>
            <a:p>
              <a:pPr algn="ctr"/>
              <a:r>
                <a:rPr lang="en-GB" sz="2400" b="1" dirty="0" smtClean="0"/>
                <a:t>IPU Modules</a:t>
              </a:r>
              <a:endParaRPr lang="fr-FR" sz="2400" b="1" dirty="0"/>
            </a:p>
          </p:txBody>
        </p:sp>
        <p:sp>
          <p:nvSpPr>
            <p:cNvPr id="15" name="Rectangle 14"/>
            <p:cNvSpPr/>
            <p:nvPr/>
          </p:nvSpPr>
          <p:spPr>
            <a:xfrm>
              <a:off x="4799289" y="1562855"/>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IPUS_0</a:t>
              </a:r>
              <a:endParaRPr lang="fr-FR" sz="1400" dirty="0"/>
            </a:p>
          </p:txBody>
        </p:sp>
        <p:sp>
          <p:nvSpPr>
            <p:cNvPr id="16" name="Rectangle 15"/>
            <p:cNvSpPr/>
            <p:nvPr/>
          </p:nvSpPr>
          <p:spPr>
            <a:xfrm>
              <a:off x="4799289" y="2012016"/>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IPUS_1</a:t>
              </a:r>
              <a:endParaRPr lang="fr-FR" sz="1400" dirty="0"/>
            </a:p>
          </p:txBody>
        </p:sp>
        <p:sp>
          <p:nvSpPr>
            <p:cNvPr id="17" name="Rectangle 16"/>
            <p:cNvSpPr/>
            <p:nvPr/>
          </p:nvSpPr>
          <p:spPr>
            <a:xfrm>
              <a:off x="4799289" y="2753350"/>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IPUS_7</a:t>
              </a:r>
              <a:endParaRPr lang="fr-FR" sz="1400" dirty="0"/>
            </a:p>
          </p:txBody>
        </p:sp>
        <p:sp>
          <p:nvSpPr>
            <p:cNvPr id="18" name="TextBox 17"/>
            <p:cNvSpPr txBox="1"/>
            <p:nvPr/>
          </p:nvSpPr>
          <p:spPr>
            <a:xfrm>
              <a:off x="4799288" y="2290280"/>
              <a:ext cx="798407" cy="382305"/>
            </a:xfrm>
            <a:prstGeom prst="rect">
              <a:avLst/>
            </a:prstGeom>
            <a:noFill/>
            <a:ln>
              <a:noFill/>
            </a:ln>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grpSp>
    </p:spTree>
    <p:extLst>
      <p:ext uri="{BB962C8B-B14F-4D97-AF65-F5344CB8AC3E}">
        <p14:creationId xmlns:p14="http://schemas.microsoft.com/office/powerpoint/2010/main" val="342673426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Sub-system</a:t>
            </a:r>
            <a:endParaRPr lang="fr-FR" dirty="0"/>
          </a:p>
        </p:txBody>
      </p:sp>
      <p:grpSp>
        <p:nvGrpSpPr>
          <p:cNvPr id="3" name="Group 2"/>
          <p:cNvGrpSpPr/>
          <p:nvPr/>
        </p:nvGrpSpPr>
        <p:grpSpPr>
          <a:xfrm>
            <a:off x="4900320" y="1035037"/>
            <a:ext cx="2043405" cy="3556214"/>
            <a:chOff x="4247378" y="1035037"/>
            <a:chExt cx="2048460" cy="3556214"/>
          </a:xfrm>
        </p:grpSpPr>
        <p:sp>
          <p:nvSpPr>
            <p:cNvPr id="7" name="Rectangle 6"/>
            <p:cNvSpPr/>
            <p:nvPr/>
          </p:nvSpPr>
          <p:spPr>
            <a:xfrm>
              <a:off x="4247378" y="1035037"/>
              <a:ext cx="2048460" cy="3556214"/>
            </a:xfrm>
            <a:prstGeom prst="rect">
              <a:avLst/>
            </a:prstGeom>
            <a:solidFill>
              <a:schemeClr val="bg2">
                <a:lumMod val="85000"/>
              </a:schemeClr>
            </a:solidFill>
            <a:ln w="50800">
              <a:noFill/>
            </a:ln>
            <a:effectLst/>
          </p:spPr>
          <p:style>
            <a:lnRef idx="1">
              <a:schemeClr val="dk1"/>
            </a:lnRef>
            <a:fillRef idx="2">
              <a:schemeClr val="dk1"/>
            </a:fillRef>
            <a:effectRef idx="1">
              <a:schemeClr val="dk1"/>
            </a:effectRef>
            <a:fontRef idx="minor">
              <a:schemeClr val="dk1"/>
            </a:fontRef>
          </p:style>
          <p:txBody>
            <a:bodyPr rtlCol="0" anchor="t" anchorCtr="0"/>
            <a:lstStyle/>
            <a:p>
              <a:pPr algn="ctr"/>
              <a:r>
                <a:rPr lang="en-GB" sz="2400" b="1" dirty="0" smtClean="0"/>
                <a:t>IPU Modules</a:t>
              </a:r>
              <a:endParaRPr lang="fr-FR" sz="2400" b="1" dirty="0"/>
            </a:p>
          </p:txBody>
        </p:sp>
        <p:sp>
          <p:nvSpPr>
            <p:cNvPr id="8" name="Rectangle 7"/>
            <p:cNvSpPr/>
            <p:nvPr/>
          </p:nvSpPr>
          <p:spPr>
            <a:xfrm>
              <a:off x="4799289" y="1562855"/>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IPUS_0</a:t>
              </a:r>
              <a:endParaRPr lang="fr-FR" sz="1400" dirty="0"/>
            </a:p>
          </p:txBody>
        </p:sp>
        <p:sp>
          <p:nvSpPr>
            <p:cNvPr id="10" name="Rectangle 9"/>
            <p:cNvSpPr/>
            <p:nvPr/>
          </p:nvSpPr>
          <p:spPr>
            <a:xfrm>
              <a:off x="4799289" y="2012016"/>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IPUS_1</a:t>
              </a:r>
              <a:endParaRPr lang="fr-FR" sz="1400" dirty="0"/>
            </a:p>
          </p:txBody>
        </p:sp>
        <p:sp>
          <p:nvSpPr>
            <p:cNvPr id="11" name="Rectangle 10"/>
            <p:cNvSpPr/>
            <p:nvPr/>
          </p:nvSpPr>
          <p:spPr>
            <a:xfrm>
              <a:off x="4799289" y="2753350"/>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IPUS_7</a:t>
              </a:r>
              <a:endParaRPr lang="fr-FR" sz="1400" dirty="0"/>
            </a:p>
          </p:txBody>
        </p:sp>
        <p:sp>
          <p:nvSpPr>
            <p:cNvPr id="12" name="TextBox 11"/>
            <p:cNvSpPr txBox="1"/>
            <p:nvPr/>
          </p:nvSpPr>
          <p:spPr>
            <a:xfrm>
              <a:off x="4799288" y="2290280"/>
              <a:ext cx="798407" cy="382305"/>
            </a:xfrm>
            <a:prstGeom prst="rect">
              <a:avLst/>
            </a:prstGeom>
            <a:noFill/>
            <a:ln>
              <a:noFill/>
            </a:ln>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sp>
          <p:nvSpPr>
            <p:cNvPr id="13" name="Rectangle 12"/>
            <p:cNvSpPr/>
            <p:nvPr/>
          </p:nvSpPr>
          <p:spPr>
            <a:xfrm>
              <a:off x="4799287" y="3445308"/>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IPUV_0</a:t>
              </a:r>
              <a:endParaRPr lang="fr-FR" sz="1400" dirty="0"/>
            </a:p>
          </p:txBody>
        </p:sp>
        <p:sp>
          <p:nvSpPr>
            <p:cNvPr id="14" name="Rectangle 13"/>
            <p:cNvSpPr/>
            <p:nvPr/>
          </p:nvSpPr>
          <p:spPr>
            <a:xfrm>
              <a:off x="4801643" y="4137268"/>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IPUV_3</a:t>
              </a:r>
              <a:endParaRPr lang="fr-FR" sz="1400" dirty="0"/>
            </a:p>
          </p:txBody>
        </p:sp>
        <p:sp>
          <p:nvSpPr>
            <p:cNvPr id="15" name="TextBox 14"/>
            <p:cNvSpPr txBox="1"/>
            <p:nvPr/>
          </p:nvSpPr>
          <p:spPr>
            <a:xfrm>
              <a:off x="4799287" y="3678635"/>
              <a:ext cx="798407" cy="382305"/>
            </a:xfrm>
            <a:prstGeom prst="rect">
              <a:avLst/>
            </a:prstGeom>
            <a:noFill/>
            <a:ln>
              <a:noFill/>
            </a:ln>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grpSp>
      <p:sp>
        <p:nvSpPr>
          <p:cNvPr id="68" name="TextBox 67"/>
          <p:cNvSpPr txBox="1"/>
          <p:nvPr/>
        </p:nvSpPr>
        <p:spPr>
          <a:xfrm>
            <a:off x="7258557" y="3445308"/>
            <a:ext cx="4110483" cy="1399183"/>
          </a:xfrm>
          <a:prstGeom prst="rect">
            <a:avLst/>
          </a:prstGeom>
          <a:noFill/>
        </p:spPr>
        <p:txBody>
          <a:bodyPr wrap="square" lIns="91440" tIns="45720" rIns="91440" rtlCol="0" anchor="t">
            <a:noAutofit/>
          </a:bodyPr>
          <a:lstStyle/>
          <a:p>
            <a:pPr algn="ctr"/>
            <a:r>
              <a:rPr lang="en-GB" sz="2200" dirty="0" smtClean="0">
                <a:solidFill>
                  <a:schemeClr val="tx1"/>
                </a:solidFill>
              </a:rPr>
              <a:t>IPUV </a:t>
            </a:r>
          </a:p>
          <a:p>
            <a:pPr algn="ctr"/>
            <a:r>
              <a:rPr lang="en-GB" sz="2200" dirty="0" smtClean="0">
                <a:solidFill>
                  <a:schemeClr val="tx1"/>
                </a:solidFill>
              </a:rPr>
              <a:t>= </a:t>
            </a:r>
          </a:p>
          <a:p>
            <a:pPr algn="ctr"/>
            <a:r>
              <a:rPr lang="en-GB" sz="2200" b="1" u="sng" dirty="0"/>
              <a:t>Vector</a:t>
            </a:r>
            <a:r>
              <a:rPr lang="en-GB" sz="2200" dirty="0"/>
              <a:t> </a:t>
            </a:r>
            <a:r>
              <a:rPr lang="en-GB" sz="2200" dirty="0" smtClean="0">
                <a:solidFill>
                  <a:schemeClr val="tx1"/>
                </a:solidFill>
              </a:rPr>
              <a:t>Image </a:t>
            </a:r>
            <a:r>
              <a:rPr lang="en-GB" sz="2200" dirty="0"/>
              <a:t>P</a:t>
            </a:r>
            <a:r>
              <a:rPr lang="en-GB" sz="2200" dirty="0" smtClean="0">
                <a:solidFill>
                  <a:schemeClr val="tx1"/>
                </a:solidFill>
              </a:rPr>
              <a:t>rocessing Unit</a:t>
            </a:r>
          </a:p>
          <a:p>
            <a:pPr algn="ctr"/>
            <a:r>
              <a:rPr lang="en-GB" sz="2200" dirty="0"/>
              <a:t>(</a:t>
            </a:r>
            <a:r>
              <a:rPr lang="en-GB" sz="2200" dirty="0" smtClean="0"/>
              <a:t>4 result pixels at a time)</a:t>
            </a:r>
            <a:endParaRPr lang="fr-FR" sz="2200" dirty="0" err="1" smtClean="0">
              <a:solidFill>
                <a:schemeClr val="tx1"/>
              </a:solidFill>
            </a:endParaRPr>
          </a:p>
        </p:txBody>
      </p:sp>
    </p:spTree>
    <p:extLst>
      <p:ext uri="{BB962C8B-B14F-4D97-AF65-F5344CB8AC3E}">
        <p14:creationId xmlns:p14="http://schemas.microsoft.com/office/powerpoint/2010/main" val="28330965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fficher l'image d'ori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845" y="951965"/>
            <a:ext cx="8822310" cy="4954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504593"/>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Sub-system</a:t>
            </a:r>
            <a:endParaRPr lang="fr-FR" dirty="0"/>
          </a:p>
        </p:txBody>
      </p:sp>
      <p:grpSp>
        <p:nvGrpSpPr>
          <p:cNvPr id="3" name="Group 2"/>
          <p:cNvGrpSpPr/>
          <p:nvPr/>
        </p:nvGrpSpPr>
        <p:grpSpPr>
          <a:xfrm>
            <a:off x="4900320" y="1035037"/>
            <a:ext cx="2043405" cy="3556214"/>
            <a:chOff x="4247378" y="1035037"/>
            <a:chExt cx="2048460" cy="3556214"/>
          </a:xfrm>
        </p:grpSpPr>
        <p:sp>
          <p:nvSpPr>
            <p:cNvPr id="7" name="Rectangle 6"/>
            <p:cNvSpPr/>
            <p:nvPr/>
          </p:nvSpPr>
          <p:spPr>
            <a:xfrm>
              <a:off x="4247378" y="1035037"/>
              <a:ext cx="2048460" cy="3556214"/>
            </a:xfrm>
            <a:prstGeom prst="rect">
              <a:avLst/>
            </a:prstGeom>
            <a:solidFill>
              <a:schemeClr val="bg2">
                <a:lumMod val="85000"/>
              </a:schemeClr>
            </a:solidFill>
            <a:ln w="50800">
              <a:noFill/>
            </a:ln>
            <a:effectLst/>
          </p:spPr>
          <p:style>
            <a:lnRef idx="1">
              <a:schemeClr val="dk1"/>
            </a:lnRef>
            <a:fillRef idx="2">
              <a:schemeClr val="dk1"/>
            </a:fillRef>
            <a:effectRef idx="1">
              <a:schemeClr val="dk1"/>
            </a:effectRef>
            <a:fontRef idx="minor">
              <a:schemeClr val="dk1"/>
            </a:fontRef>
          </p:style>
          <p:txBody>
            <a:bodyPr rtlCol="0" anchor="t" anchorCtr="0"/>
            <a:lstStyle/>
            <a:p>
              <a:pPr algn="ctr"/>
              <a:r>
                <a:rPr lang="en-GB" sz="2400" b="1" dirty="0" smtClean="0"/>
                <a:t>IPU Modules</a:t>
              </a:r>
              <a:endParaRPr lang="fr-FR" sz="2400" b="1" dirty="0"/>
            </a:p>
          </p:txBody>
        </p:sp>
        <p:sp>
          <p:nvSpPr>
            <p:cNvPr id="8" name="Rectangle 7"/>
            <p:cNvSpPr/>
            <p:nvPr/>
          </p:nvSpPr>
          <p:spPr>
            <a:xfrm>
              <a:off x="4799289" y="1562855"/>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IPUS_0</a:t>
              </a:r>
              <a:endParaRPr lang="fr-FR" sz="1400" dirty="0"/>
            </a:p>
          </p:txBody>
        </p:sp>
        <p:sp>
          <p:nvSpPr>
            <p:cNvPr id="10" name="Rectangle 9"/>
            <p:cNvSpPr/>
            <p:nvPr/>
          </p:nvSpPr>
          <p:spPr>
            <a:xfrm>
              <a:off x="4799289" y="2012016"/>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IPUS_1</a:t>
              </a:r>
              <a:endParaRPr lang="fr-FR" sz="1400" dirty="0"/>
            </a:p>
          </p:txBody>
        </p:sp>
        <p:sp>
          <p:nvSpPr>
            <p:cNvPr id="11" name="Rectangle 10"/>
            <p:cNvSpPr/>
            <p:nvPr/>
          </p:nvSpPr>
          <p:spPr>
            <a:xfrm>
              <a:off x="4799289" y="2753350"/>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IPUS_7</a:t>
              </a:r>
              <a:endParaRPr lang="fr-FR" sz="1400" dirty="0"/>
            </a:p>
          </p:txBody>
        </p:sp>
        <p:sp>
          <p:nvSpPr>
            <p:cNvPr id="12" name="TextBox 11"/>
            <p:cNvSpPr txBox="1"/>
            <p:nvPr/>
          </p:nvSpPr>
          <p:spPr>
            <a:xfrm>
              <a:off x="4799288" y="2290280"/>
              <a:ext cx="798407" cy="382305"/>
            </a:xfrm>
            <a:prstGeom prst="rect">
              <a:avLst/>
            </a:prstGeom>
            <a:noFill/>
            <a:ln>
              <a:noFill/>
            </a:ln>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sp>
          <p:nvSpPr>
            <p:cNvPr id="13" name="Rectangle 12"/>
            <p:cNvSpPr/>
            <p:nvPr/>
          </p:nvSpPr>
          <p:spPr>
            <a:xfrm>
              <a:off x="4799287" y="3445308"/>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IPUV_0</a:t>
              </a:r>
              <a:endParaRPr lang="fr-FR" sz="1400" dirty="0"/>
            </a:p>
          </p:txBody>
        </p:sp>
        <p:sp>
          <p:nvSpPr>
            <p:cNvPr id="14" name="Rectangle 13"/>
            <p:cNvSpPr/>
            <p:nvPr/>
          </p:nvSpPr>
          <p:spPr>
            <a:xfrm>
              <a:off x="4801643" y="4137268"/>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IPUV_3</a:t>
              </a:r>
              <a:endParaRPr lang="fr-FR" sz="1400" dirty="0"/>
            </a:p>
          </p:txBody>
        </p:sp>
        <p:sp>
          <p:nvSpPr>
            <p:cNvPr id="15" name="TextBox 14"/>
            <p:cNvSpPr txBox="1"/>
            <p:nvPr/>
          </p:nvSpPr>
          <p:spPr>
            <a:xfrm>
              <a:off x="4799287" y="3678635"/>
              <a:ext cx="798407" cy="382305"/>
            </a:xfrm>
            <a:prstGeom prst="rect">
              <a:avLst/>
            </a:prstGeom>
            <a:noFill/>
            <a:ln>
              <a:noFill/>
            </a:ln>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grpSp>
      <p:sp>
        <p:nvSpPr>
          <p:cNvPr id="16" name="Explosion 1 15"/>
          <p:cNvSpPr/>
          <p:nvPr/>
        </p:nvSpPr>
        <p:spPr>
          <a:xfrm>
            <a:off x="7863299" y="1598586"/>
            <a:ext cx="3915862" cy="2668555"/>
          </a:xfrm>
          <a:prstGeom prst="irregularSeal1">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t>Execute the Kernels</a:t>
            </a:r>
            <a:endParaRPr lang="fr-FR" sz="2800" b="1" dirty="0"/>
          </a:p>
        </p:txBody>
      </p:sp>
    </p:spTree>
    <p:extLst>
      <p:ext uri="{BB962C8B-B14F-4D97-AF65-F5344CB8AC3E}">
        <p14:creationId xmlns:p14="http://schemas.microsoft.com/office/powerpoint/2010/main" val="985383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Sub-system</a:t>
            </a:r>
            <a:endParaRPr lang="fr-FR" dirty="0"/>
          </a:p>
        </p:txBody>
      </p:sp>
      <p:sp>
        <p:nvSpPr>
          <p:cNvPr id="4" name="Rectangle 3"/>
          <p:cNvSpPr/>
          <p:nvPr/>
        </p:nvSpPr>
        <p:spPr>
          <a:xfrm>
            <a:off x="2213795" y="1035037"/>
            <a:ext cx="1363651" cy="3556214"/>
          </a:xfrm>
          <a:prstGeom prst="rect">
            <a:avLst/>
          </a:prstGeom>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SRAM</a:t>
            </a:r>
            <a:endParaRPr lang="fr-FR" sz="3200" dirty="0"/>
          </a:p>
        </p:txBody>
      </p:sp>
      <p:sp>
        <p:nvSpPr>
          <p:cNvPr id="6" name="Rectangle 5"/>
          <p:cNvSpPr/>
          <p:nvPr/>
        </p:nvSpPr>
        <p:spPr>
          <a:xfrm>
            <a:off x="4036707" y="1035037"/>
            <a:ext cx="445129" cy="4342571"/>
          </a:xfrm>
          <a:prstGeom prst="rect">
            <a:avLst/>
          </a:prstGeom>
          <a:ln/>
        </p:spPr>
        <p:style>
          <a:lnRef idx="2">
            <a:schemeClr val="dk1"/>
          </a:lnRef>
          <a:fillRef idx="1">
            <a:schemeClr val="lt1"/>
          </a:fillRef>
          <a:effectRef idx="0">
            <a:schemeClr val="dk1"/>
          </a:effectRef>
          <a:fontRef idx="minor">
            <a:schemeClr val="dk1"/>
          </a:fontRef>
        </p:style>
        <p:txBody>
          <a:bodyPr vert="vert270" rtlCol="0" anchor="ctr"/>
          <a:lstStyle/>
          <a:p>
            <a:pPr algn="ctr"/>
            <a:r>
              <a:rPr lang="en-GB" dirty="0" smtClean="0"/>
              <a:t>SRAM controller</a:t>
            </a:r>
            <a:endParaRPr lang="fr-FR" dirty="0"/>
          </a:p>
        </p:txBody>
      </p:sp>
      <p:sp>
        <p:nvSpPr>
          <p:cNvPr id="7" name="Rectangle 6"/>
          <p:cNvSpPr/>
          <p:nvPr/>
        </p:nvSpPr>
        <p:spPr>
          <a:xfrm>
            <a:off x="4898703" y="1035037"/>
            <a:ext cx="2048460" cy="3556214"/>
          </a:xfrm>
          <a:prstGeom prst="rect">
            <a:avLst/>
          </a:prstGeom>
          <a:solidFill>
            <a:schemeClr val="bg2">
              <a:lumMod val="85000"/>
            </a:schemeClr>
          </a:solidFill>
          <a:ln w="50800">
            <a:noFill/>
          </a:ln>
          <a:effectLst/>
        </p:spPr>
        <p:style>
          <a:lnRef idx="1">
            <a:schemeClr val="dk1"/>
          </a:lnRef>
          <a:fillRef idx="2">
            <a:schemeClr val="dk1"/>
          </a:fillRef>
          <a:effectRef idx="1">
            <a:schemeClr val="dk1"/>
          </a:effectRef>
          <a:fontRef idx="minor">
            <a:schemeClr val="dk1"/>
          </a:fontRef>
        </p:style>
        <p:txBody>
          <a:bodyPr rtlCol="0" anchor="t" anchorCtr="0"/>
          <a:lstStyle/>
          <a:p>
            <a:pPr algn="ctr"/>
            <a:r>
              <a:rPr lang="en-GB" sz="2400" b="1" dirty="0" smtClean="0"/>
              <a:t>IPU Modules</a:t>
            </a:r>
            <a:endParaRPr lang="fr-FR" sz="2400" b="1" dirty="0"/>
          </a:p>
        </p:txBody>
      </p:sp>
      <p:sp>
        <p:nvSpPr>
          <p:cNvPr id="8" name="Rectangle 7"/>
          <p:cNvSpPr/>
          <p:nvPr/>
        </p:nvSpPr>
        <p:spPr>
          <a:xfrm>
            <a:off x="5450614" y="1562855"/>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IPUS_0</a:t>
            </a:r>
            <a:endParaRPr lang="fr-FR" sz="1400" dirty="0"/>
          </a:p>
        </p:txBody>
      </p:sp>
      <p:sp>
        <p:nvSpPr>
          <p:cNvPr id="10" name="Rectangle 9"/>
          <p:cNvSpPr/>
          <p:nvPr/>
        </p:nvSpPr>
        <p:spPr>
          <a:xfrm>
            <a:off x="5450614" y="2012016"/>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IPUS_1</a:t>
            </a:r>
            <a:endParaRPr lang="fr-FR" sz="1400" dirty="0"/>
          </a:p>
        </p:txBody>
      </p:sp>
      <p:sp>
        <p:nvSpPr>
          <p:cNvPr id="11" name="Rectangle 10"/>
          <p:cNvSpPr/>
          <p:nvPr/>
        </p:nvSpPr>
        <p:spPr>
          <a:xfrm>
            <a:off x="5450614" y="2753350"/>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IPUS_7</a:t>
            </a:r>
            <a:endParaRPr lang="fr-FR" sz="1400" dirty="0"/>
          </a:p>
        </p:txBody>
      </p:sp>
      <p:sp>
        <p:nvSpPr>
          <p:cNvPr id="12" name="TextBox 11"/>
          <p:cNvSpPr txBox="1"/>
          <p:nvPr/>
        </p:nvSpPr>
        <p:spPr>
          <a:xfrm>
            <a:off x="5450613" y="2290280"/>
            <a:ext cx="798407" cy="382305"/>
          </a:xfrm>
          <a:prstGeom prst="rect">
            <a:avLst/>
          </a:prstGeom>
          <a:noFill/>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sp>
        <p:nvSpPr>
          <p:cNvPr id="13" name="Rectangle 12"/>
          <p:cNvSpPr/>
          <p:nvPr/>
        </p:nvSpPr>
        <p:spPr>
          <a:xfrm>
            <a:off x="5450612" y="3445308"/>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IPUV_0</a:t>
            </a:r>
            <a:endParaRPr lang="fr-FR" sz="1400" dirty="0"/>
          </a:p>
        </p:txBody>
      </p:sp>
      <p:sp>
        <p:nvSpPr>
          <p:cNvPr id="14" name="Rectangle 13"/>
          <p:cNvSpPr/>
          <p:nvPr/>
        </p:nvSpPr>
        <p:spPr>
          <a:xfrm>
            <a:off x="5452968" y="4137268"/>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IPUV_3</a:t>
            </a:r>
            <a:endParaRPr lang="fr-FR" sz="1400" dirty="0"/>
          </a:p>
        </p:txBody>
      </p:sp>
      <p:sp>
        <p:nvSpPr>
          <p:cNvPr id="15" name="TextBox 14"/>
          <p:cNvSpPr txBox="1"/>
          <p:nvPr/>
        </p:nvSpPr>
        <p:spPr>
          <a:xfrm>
            <a:off x="5450612" y="3678635"/>
            <a:ext cx="798407" cy="382305"/>
          </a:xfrm>
          <a:prstGeom prst="rect">
            <a:avLst/>
          </a:prstGeom>
          <a:noFill/>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cxnSp>
        <p:nvCxnSpPr>
          <p:cNvPr id="35" name="Straight Arrow Connector 34"/>
          <p:cNvCxnSpPr/>
          <p:nvPr/>
        </p:nvCxnSpPr>
        <p:spPr>
          <a:xfrm flipH="1">
            <a:off x="4481836" y="1576939"/>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4481836" y="1632853"/>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8" idx="1"/>
          </p:cNvCxnSpPr>
          <p:nvPr/>
        </p:nvCxnSpPr>
        <p:spPr>
          <a:xfrm>
            <a:off x="4481836" y="1739495"/>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481836" y="1802021"/>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481836" y="1864494"/>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4" idx="3"/>
          </p:cNvCxnSpPr>
          <p:nvPr/>
        </p:nvCxnSpPr>
        <p:spPr>
          <a:xfrm flipV="1">
            <a:off x="3577446" y="2813144"/>
            <a:ext cx="459261" cy="1"/>
          </a:xfrm>
          <a:prstGeom prst="straightConnector1">
            <a:avLst/>
          </a:prstGeom>
          <a:ln w="666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73" idx="1"/>
          </p:cNvCxnSpPr>
          <p:nvPr/>
        </p:nvCxnSpPr>
        <p:spPr>
          <a:xfrm>
            <a:off x="5033745" y="1987585"/>
            <a:ext cx="3358415" cy="1645342"/>
          </a:xfrm>
          <a:prstGeom prst="straightConnector1">
            <a:avLst/>
          </a:prstGeom>
          <a:ln w="508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8392160" y="2764015"/>
            <a:ext cx="2997200" cy="1737823"/>
          </a:xfrm>
          <a:prstGeom prst="rect">
            <a:avLst/>
          </a:prstGeom>
          <a:noFill/>
        </p:spPr>
        <p:txBody>
          <a:bodyPr wrap="square" lIns="91440" tIns="45720" rIns="91440" rtlCol="0" anchor="t">
            <a:noAutofit/>
          </a:bodyPr>
          <a:lstStyle/>
          <a:p>
            <a:pPr algn="ctr"/>
            <a:r>
              <a:rPr lang="en-GB" sz="2200" b="1" dirty="0" smtClean="0">
                <a:solidFill>
                  <a:srgbClr val="FFC000"/>
                </a:solidFill>
              </a:rPr>
              <a:t>Each input/output can fetch/output multiple data at the same time</a:t>
            </a:r>
            <a:endParaRPr lang="fr-FR" sz="2200" b="1" dirty="0" err="1" smtClean="0">
              <a:solidFill>
                <a:srgbClr val="FFC000"/>
              </a:solidFill>
            </a:endParaRPr>
          </a:p>
        </p:txBody>
      </p:sp>
    </p:spTree>
    <p:extLst>
      <p:ext uri="{BB962C8B-B14F-4D97-AF65-F5344CB8AC3E}">
        <p14:creationId xmlns:p14="http://schemas.microsoft.com/office/powerpoint/2010/main" val="2920134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Sub-system</a:t>
            </a:r>
            <a:endParaRPr lang="fr-FR" dirty="0"/>
          </a:p>
        </p:txBody>
      </p:sp>
      <p:sp>
        <p:nvSpPr>
          <p:cNvPr id="4" name="Rectangle 3"/>
          <p:cNvSpPr/>
          <p:nvPr/>
        </p:nvSpPr>
        <p:spPr>
          <a:xfrm>
            <a:off x="2213795" y="1035037"/>
            <a:ext cx="1363651" cy="3556214"/>
          </a:xfrm>
          <a:prstGeom prst="rect">
            <a:avLst/>
          </a:prstGeom>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SRAM</a:t>
            </a:r>
            <a:endParaRPr lang="fr-FR" sz="3200" dirty="0"/>
          </a:p>
        </p:txBody>
      </p:sp>
      <p:sp>
        <p:nvSpPr>
          <p:cNvPr id="6" name="Rectangle 5"/>
          <p:cNvSpPr/>
          <p:nvPr/>
        </p:nvSpPr>
        <p:spPr>
          <a:xfrm>
            <a:off x="4036707" y="1035037"/>
            <a:ext cx="445129" cy="4342571"/>
          </a:xfrm>
          <a:prstGeom prst="rect">
            <a:avLst/>
          </a:prstGeom>
          <a:ln/>
        </p:spPr>
        <p:style>
          <a:lnRef idx="2">
            <a:schemeClr val="dk1"/>
          </a:lnRef>
          <a:fillRef idx="1">
            <a:schemeClr val="lt1"/>
          </a:fillRef>
          <a:effectRef idx="0">
            <a:schemeClr val="dk1"/>
          </a:effectRef>
          <a:fontRef idx="minor">
            <a:schemeClr val="dk1"/>
          </a:fontRef>
        </p:style>
        <p:txBody>
          <a:bodyPr vert="vert270" rtlCol="0" anchor="ctr"/>
          <a:lstStyle/>
          <a:p>
            <a:pPr algn="ctr"/>
            <a:r>
              <a:rPr lang="en-GB" dirty="0" smtClean="0"/>
              <a:t>SRAM controller</a:t>
            </a:r>
            <a:endParaRPr lang="fr-FR" dirty="0"/>
          </a:p>
        </p:txBody>
      </p:sp>
      <p:sp>
        <p:nvSpPr>
          <p:cNvPr id="7" name="Rectangle 6"/>
          <p:cNvSpPr/>
          <p:nvPr/>
        </p:nvSpPr>
        <p:spPr>
          <a:xfrm>
            <a:off x="4898703" y="1035037"/>
            <a:ext cx="2048460" cy="3556214"/>
          </a:xfrm>
          <a:prstGeom prst="rect">
            <a:avLst/>
          </a:prstGeom>
          <a:solidFill>
            <a:schemeClr val="bg2">
              <a:lumMod val="85000"/>
            </a:schemeClr>
          </a:solidFill>
          <a:ln w="50800">
            <a:noFill/>
          </a:ln>
          <a:effectLst/>
        </p:spPr>
        <p:style>
          <a:lnRef idx="1">
            <a:schemeClr val="dk1"/>
          </a:lnRef>
          <a:fillRef idx="2">
            <a:schemeClr val="dk1"/>
          </a:fillRef>
          <a:effectRef idx="1">
            <a:schemeClr val="dk1"/>
          </a:effectRef>
          <a:fontRef idx="minor">
            <a:schemeClr val="dk1"/>
          </a:fontRef>
        </p:style>
        <p:txBody>
          <a:bodyPr rtlCol="0" anchor="t" anchorCtr="0"/>
          <a:lstStyle/>
          <a:p>
            <a:pPr algn="ctr"/>
            <a:r>
              <a:rPr lang="en-GB" sz="2400" b="1" dirty="0" smtClean="0"/>
              <a:t>IPU Modules</a:t>
            </a:r>
            <a:endParaRPr lang="fr-FR" sz="2400" b="1" dirty="0"/>
          </a:p>
        </p:txBody>
      </p:sp>
      <p:sp>
        <p:nvSpPr>
          <p:cNvPr id="8" name="Rectangle 7"/>
          <p:cNvSpPr/>
          <p:nvPr/>
        </p:nvSpPr>
        <p:spPr>
          <a:xfrm>
            <a:off x="5450614" y="1562855"/>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IPUS_0</a:t>
            </a:r>
            <a:endParaRPr lang="fr-FR" sz="1400" dirty="0"/>
          </a:p>
        </p:txBody>
      </p:sp>
      <p:sp>
        <p:nvSpPr>
          <p:cNvPr id="10" name="Rectangle 9"/>
          <p:cNvSpPr/>
          <p:nvPr/>
        </p:nvSpPr>
        <p:spPr>
          <a:xfrm>
            <a:off x="5450614" y="2012016"/>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IPUS_1</a:t>
            </a:r>
            <a:endParaRPr lang="fr-FR" sz="1400" dirty="0"/>
          </a:p>
        </p:txBody>
      </p:sp>
      <p:sp>
        <p:nvSpPr>
          <p:cNvPr id="11" name="Rectangle 10"/>
          <p:cNvSpPr/>
          <p:nvPr/>
        </p:nvSpPr>
        <p:spPr>
          <a:xfrm>
            <a:off x="5450614" y="2753350"/>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IPUS_7</a:t>
            </a:r>
            <a:endParaRPr lang="fr-FR" sz="1400" dirty="0"/>
          </a:p>
        </p:txBody>
      </p:sp>
      <p:sp>
        <p:nvSpPr>
          <p:cNvPr id="12" name="TextBox 11"/>
          <p:cNvSpPr txBox="1"/>
          <p:nvPr/>
        </p:nvSpPr>
        <p:spPr>
          <a:xfrm>
            <a:off x="5450613" y="2290280"/>
            <a:ext cx="798407" cy="382305"/>
          </a:xfrm>
          <a:prstGeom prst="rect">
            <a:avLst/>
          </a:prstGeom>
          <a:noFill/>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sp>
        <p:nvSpPr>
          <p:cNvPr id="13" name="Rectangle 12"/>
          <p:cNvSpPr/>
          <p:nvPr/>
        </p:nvSpPr>
        <p:spPr>
          <a:xfrm>
            <a:off x="5450612" y="3445308"/>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IPUV_0</a:t>
            </a:r>
            <a:endParaRPr lang="fr-FR" sz="1400" dirty="0"/>
          </a:p>
        </p:txBody>
      </p:sp>
      <p:sp>
        <p:nvSpPr>
          <p:cNvPr id="14" name="Rectangle 13"/>
          <p:cNvSpPr/>
          <p:nvPr/>
        </p:nvSpPr>
        <p:spPr>
          <a:xfrm>
            <a:off x="5452968" y="4137268"/>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IPUV_3</a:t>
            </a:r>
            <a:endParaRPr lang="fr-FR" sz="1400" dirty="0"/>
          </a:p>
        </p:txBody>
      </p:sp>
      <p:sp>
        <p:nvSpPr>
          <p:cNvPr id="15" name="TextBox 14"/>
          <p:cNvSpPr txBox="1"/>
          <p:nvPr/>
        </p:nvSpPr>
        <p:spPr>
          <a:xfrm>
            <a:off x="5450612" y="3678635"/>
            <a:ext cx="798407" cy="382305"/>
          </a:xfrm>
          <a:prstGeom prst="rect">
            <a:avLst/>
          </a:prstGeom>
          <a:noFill/>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cxnSp>
        <p:nvCxnSpPr>
          <p:cNvPr id="35" name="Straight Arrow Connector 34"/>
          <p:cNvCxnSpPr/>
          <p:nvPr/>
        </p:nvCxnSpPr>
        <p:spPr>
          <a:xfrm flipH="1">
            <a:off x="4489317" y="1814694"/>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4489317" y="1870608"/>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489317" y="1608903"/>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489317" y="1671429"/>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489317" y="173390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479436" y="363988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4479436" y="3581814"/>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479436" y="351641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479436" y="345906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4484516" y="3730705"/>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4484516" y="3786619"/>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4" idx="3"/>
          </p:cNvCxnSpPr>
          <p:nvPr/>
        </p:nvCxnSpPr>
        <p:spPr>
          <a:xfrm flipV="1">
            <a:off x="3577446" y="2813144"/>
            <a:ext cx="459261" cy="1"/>
          </a:xfrm>
          <a:prstGeom prst="straightConnector1">
            <a:avLst/>
          </a:prstGeom>
          <a:ln w="666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4484237" y="2283152"/>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4484237" y="2339066"/>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484237" y="2077361"/>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4484237" y="2139887"/>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4484237" y="220236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4481833" y="3024648"/>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4481833" y="3080562"/>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4481833" y="2818857"/>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4481833" y="2881383"/>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4481833" y="2943856"/>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4484516" y="434600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4484516" y="4287934"/>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4484516" y="422253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4484516" y="416518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4489596" y="4436825"/>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a:off x="4489596" y="4492739"/>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015230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Sub-system</a:t>
            </a:r>
            <a:endParaRPr lang="fr-FR" dirty="0"/>
          </a:p>
        </p:txBody>
      </p:sp>
      <p:sp>
        <p:nvSpPr>
          <p:cNvPr id="4" name="Rectangle 3"/>
          <p:cNvSpPr/>
          <p:nvPr/>
        </p:nvSpPr>
        <p:spPr>
          <a:xfrm>
            <a:off x="2213795" y="1035037"/>
            <a:ext cx="1363651" cy="3556214"/>
          </a:xfrm>
          <a:prstGeom prst="rect">
            <a:avLst/>
          </a:prstGeom>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SRAM</a:t>
            </a:r>
            <a:endParaRPr lang="fr-FR" sz="3200" dirty="0"/>
          </a:p>
        </p:txBody>
      </p:sp>
      <p:sp>
        <p:nvSpPr>
          <p:cNvPr id="6" name="Rectangle 5"/>
          <p:cNvSpPr/>
          <p:nvPr/>
        </p:nvSpPr>
        <p:spPr>
          <a:xfrm>
            <a:off x="4036707" y="1035037"/>
            <a:ext cx="445129" cy="4342571"/>
          </a:xfrm>
          <a:prstGeom prst="rect">
            <a:avLst/>
          </a:prstGeom>
          <a:ln/>
        </p:spPr>
        <p:style>
          <a:lnRef idx="2">
            <a:schemeClr val="dk1"/>
          </a:lnRef>
          <a:fillRef idx="1">
            <a:schemeClr val="lt1"/>
          </a:fillRef>
          <a:effectRef idx="0">
            <a:schemeClr val="dk1"/>
          </a:effectRef>
          <a:fontRef idx="minor">
            <a:schemeClr val="dk1"/>
          </a:fontRef>
        </p:style>
        <p:txBody>
          <a:bodyPr vert="vert270" rtlCol="0" anchor="ctr"/>
          <a:lstStyle/>
          <a:p>
            <a:pPr algn="ctr"/>
            <a:r>
              <a:rPr lang="en-GB" dirty="0" smtClean="0"/>
              <a:t>SRAM controller</a:t>
            </a:r>
            <a:endParaRPr lang="fr-FR" dirty="0"/>
          </a:p>
        </p:txBody>
      </p:sp>
      <p:sp>
        <p:nvSpPr>
          <p:cNvPr id="7" name="Rectangle 6"/>
          <p:cNvSpPr/>
          <p:nvPr/>
        </p:nvSpPr>
        <p:spPr>
          <a:xfrm>
            <a:off x="4898703" y="1035037"/>
            <a:ext cx="2048460" cy="3556214"/>
          </a:xfrm>
          <a:prstGeom prst="rect">
            <a:avLst/>
          </a:prstGeom>
          <a:solidFill>
            <a:schemeClr val="bg2">
              <a:lumMod val="85000"/>
            </a:schemeClr>
          </a:solidFill>
          <a:ln w="50800">
            <a:noFill/>
          </a:ln>
          <a:effectLst/>
        </p:spPr>
        <p:style>
          <a:lnRef idx="1">
            <a:schemeClr val="dk1"/>
          </a:lnRef>
          <a:fillRef idx="2">
            <a:schemeClr val="dk1"/>
          </a:fillRef>
          <a:effectRef idx="1">
            <a:schemeClr val="dk1"/>
          </a:effectRef>
          <a:fontRef idx="minor">
            <a:schemeClr val="dk1"/>
          </a:fontRef>
        </p:style>
        <p:txBody>
          <a:bodyPr rtlCol="0" anchor="t" anchorCtr="0"/>
          <a:lstStyle/>
          <a:p>
            <a:pPr algn="ctr"/>
            <a:r>
              <a:rPr lang="en-GB" sz="2400" b="1" dirty="0" smtClean="0"/>
              <a:t>IPU Modules</a:t>
            </a:r>
            <a:endParaRPr lang="fr-FR" sz="2400" b="1" dirty="0"/>
          </a:p>
        </p:txBody>
      </p:sp>
      <p:sp>
        <p:nvSpPr>
          <p:cNvPr id="8" name="Rectangle 7"/>
          <p:cNvSpPr/>
          <p:nvPr/>
        </p:nvSpPr>
        <p:spPr>
          <a:xfrm>
            <a:off x="5450614" y="1562855"/>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IPUS_0</a:t>
            </a:r>
            <a:endParaRPr lang="fr-FR" sz="1400" dirty="0"/>
          </a:p>
        </p:txBody>
      </p:sp>
      <p:sp>
        <p:nvSpPr>
          <p:cNvPr id="10" name="Rectangle 9"/>
          <p:cNvSpPr/>
          <p:nvPr/>
        </p:nvSpPr>
        <p:spPr>
          <a:xfrm>
            <a:off x="5450614" y="2012016"/>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IPUS_1</a:t>
            </a:r>
            <a:endParaRPr lang="fr-FR" sz="1400" dirty="0"/>
          </a:p>
        </p:txBody>
      </p:sp>
      <p:sp>
        <p:nvSpPr>
          <p:cNvPr id="11" name="Rectangle 10"/>
          <p:cNvSpPr/>
          <p:nvPr/>
        </p:nvSpPr>
        <p:spPr>
          <a:xfrm>
            <a:off x="5450614" y="2753350"/>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IPUS_7</a:t>
            </a:r>
            <a:endParaRPr lang="fr-FR" sz="1400" dirty="0"/>
          </a:p>
        </p:txBody>
      </p:sp>
      <p:sp>
        <p:nvSpPr>
          <p:cNvPr id="12" name="TextBox 11"/>
          <p:cNvSpPr txBox="1"/>
          <p:nvPr/>
        </p:nvSpPr>
        <p:spPr>
          <a:xfrm>
            <a:off x="5450613" y="2290280"/>
            <a:ext cx="798407" cy="382305"/>
          </a:xfrm>
          <a:prstGeom prst="rect">
            <a:avLst/>
          </a:prstGeom>
          <a:noFill/>
          <a:ln>
            <a:noFill/>
          </a:ln>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sp>
        <p:nvSpPr>
          <p:cNvPr id="13" name="Rectangle 12"/>
          <p:cNvSpPr/>
          <p:nvPr/>
        </p:nvSpPr>
        <p:spPr>
          <a:xfrm>
            <a:off x="5450612" y="3445308"/>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IPUV_0</a:t>
            </a:r>
            <a:endParaRPr lang="fr-FR" sz="1400" dirty="0"/>
          </a:p>
        </p:txBody>
      </p:sp>
      <p:sp>
        <p:nvSpPr>
          <p:cNvPr id="14" name="Rectangle 13"/>
          <p:cNvSpPr/>
          <p:nvPr/>
        </p:nvSpPr>
        <p:spPr>
          <a:xfrm>
            <a:off x="5452968" y="4137268"/>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IPUV_3</a:t>
            </a:r>
            <a:endParaRPr lang="fr-FR" sz="1400" dirty="0"/>
          </a:p>
        </p:txBody>
      </p:sp>
      <p:sp>
        <p:nvSpPr>
          <p:cNvPr id="15" name="TextBox 14"/>
          <p:cNvSpPr txBox="1"/>
          <p:nvPr/>
        </p:nvSpPr>
        <p:spPr>
          <a:xfrm>
            <a:off x="5450612" y="3678635"/>
            <a:ext cx="798407" cy="382305"/>
          </a:xfrm>
          <a:prstGeom prst="rect">
            <a:avLst/>
          </a:prstGeom>
          <a:noFill/>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sp>
        <p:nvSpPr>
          <p:cNvPr id="16" name="Rectangle 15"/>
          <p:cNvSpPr/>
          <p:nvPr/>
        </p:nvSpPr>
        <p:spPr>
          <a:xfrm>
            <a:off x="7851553" y="1035037"/>
            <a:ext cx="2126652" cy="3556214"/>
          </a:xfrm>
          <a:prstGeom prst="rect">
            <a:avLst/>
          </a:prstGeom>
          <a:solidFill>
            <a:schemeClr val="accent2">
              <a:lumMod val="75000"/>
            </a:schemeClr>
          </a:solidFill>
          <a:ln w="50800">
            <a:noFill/>
          </a:ln>
          <a:effectLst/>
        </p:spPr>
        <p:style>
          <a:lnRef idx="1">
            <a:schemeClr val="accent4"/>
          </a:lnRef>
          <a:fillRef idx="2">
            <a:schemeClr val="accent4"/>
          </a:fillRef>
          <a:effectRef idx="1">
            <a:schemeClr val="accent4"/>
          </a:effectRef>
          <a:fontRef idx="minor">
            <a:schemeClr val="dk1"/>
          </a:fontRef>
        </p:style>
        <p:txBody>
          <a:bodyPr rtlCol="0" anchor="t"/>
          <a:lstStyle/>
          <a:p>
            <a:pPr algn="ctr"/>
            <a:r>
              <a:rPr lang="en-GB" sz="2800" b="1" dirty="0" smtClean="0">
                <a:solidFill>
                  <a:schemeClr val="bg1"/>
                </a:solidFill>
              </a:rPr>
              <a:t>Sequencer</a:t>
            </a:r>
            <a:endParaRPr lang="fr-FR" sz="2800" b="1" dirty="0">
              <a:solidFill>
                <a:schemeClr val="bg1"/>
              </a:solidFill>
            </a:endParaRPr>
          </a:p>
        </p:txBody>
      </p:sp>
      <p:cxnSp>
        <p:nvCxnSpPr>
          <p:cNvPr id="67" name="Straight Arrow Connector 66"/>
          <p:cNvCxnSpPr>
            <a:stCxn id="4" idx="3"/>
          </p:cNvCxnSpPr>
          <p:nvPr/>
        </p:nvCxnSpPr>
        <p:spPr>
          <a:xfrm flipV="1">
            <a:off x="3577446" y="2813144"/>
            <a:ext cx="459261" cy="1"/>
          </a:xfrm>
          <a:prstGeom prst="straightConnector1">
            <a:avLst/>
          </a:prstGeom>
          <a:ln w="666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8435975" y="2501764"/>
            <a:ext cx="946077" cy="628675"/>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rPr>
              <a:t>M0 Core</a:t>
            </a:r>
            <a:endParaRPr lang="fr-FR" b="1" dirty="0">
              <a:solidFill>
                <a:schemeClr val="tx1"/>
              </a:solidFill>
            </a:endParaRPr>
          </a:p>
        </p:txBody>
      </p:sp>
      <p:cxnSp>
        <p:nvCxnSpPr>
          <p:cNvPr id="92" name="Straight Arrow Connector 91"/>
          <p:cNvCxnSpPr/>
          <p:nvPr/>
        </p:nvCxnSpPr>
        <p:spPr>
          <a:xfrm flipH="1">
            <a:off x="4489317" y="1814694"/>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4489317" y="1870608"/>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4489317" y="1608903"/>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4489317" y="1671429"/>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4489317" y="173390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4479436" y="363988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4479436" y="3581814"/>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4479436" y="351641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4479436" y="345906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H="1">
            <a:off x="4484516" y="3730705"/>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H="1">
            <a:off x="4484516" y="3786619"/>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4484237" y="2283152"/>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a:off x="4484237" y="2339066"/>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4484237" y="2077361"/>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4484237" y="2139887"/>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4484237" y="220236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a:off x="4481833" y="3024648"/>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a:off x="4481833" y="3080562"/>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4481833" y="2818857"/>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4481833" y="2881383"/>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4481833" y="2943856"/>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484516" y="434600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4484516" y="4287934"/>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4484516" y="422253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4484516" y="416518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a:off x="4489596" y="4436825"/>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a:off x="4489596" y="4492739"/>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88817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Sub-system</a:t>
            </a:r>
            <a:endParaRPr lang="fr-FR" dirty="0"/>
          </a:p>
        </p:txBody>
      </p:sp>
      <p:sp>
        <p:nvSpPr>
          <p:cNvPr id="4" name="Rectangle 3"/>
          <p:cNvSpPr/>
          <p:nvPr/>
        </p:nvSpPr>
        <p:spPr>
          <a:xfrm>
            <a:off x="2213795" y="1035037"/>
            <a:ext cx="1363651" cy="3556214"/>
          </a:xfrm>
          <a:prstGeom prst="rect">
            <a:avLst/>
          </a:prstGeom>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SRAM</a:t>
            </a:r>
            <a:endParaRPr lang="fr-FR" sz="3200" dirty="0"/>
          </a:p>
        </p:txBody>
      </p:sp>
      <p:sp>
        <p:nvSpPr>
          <p:cNvPr id="6" name="Rectangle 5"/>
          <p:cNvSpPr/>
          <p:nvPr/>
        </p:nvSpPr>
        <p:spPr>
          <a:xfrm>
            <a:off x="4036707" y="1035037"/>
            <a:ext cx="445129" cy="4342571"/>
          </a:xfrm>
          <a:prstGeom prst="rect">
            <a:avLst/>
          </a:prstGeom>
          <a:ln/>
        </p:spPr>
        <p:style>
          <a:lnRef idx="2">
            <a:schemeClr val="dk1"/>
          </a:lnRef>
          <a:fillRef idx="1">
            <a:schemeClr val="lt1"/>
          </a:fillRef>
          <a:effectRef idx="0">
            <a:schemeClr val="dk1"/>
          </a:effectRef>
          <a:fontRef idx="minor">
            <a:schemeClr val="dk1"/>
          </a:fontRef>
        </p:style>
        <p:txBody>
          <a:bodyPr vert="vert270" rtlCol="0" anchor="ctr"/>
          <a:lstStyle/>
          <a:p>
            <a:pPr algn="ctr"/>
            <a:r>
              <a:rPr lang="en-GB" dirty="0" smtClean="0"/>
              <a:t>SRAM controller</a:t>
            </a:r>
            <a:endParaRPr lang="fr-FR" dirty="0"/>
          </a:p>
        </p:txBody>
      </p:sp>
      <p:sp>
        <p:nvSpPr>
          <p:cNvPr id="7" name="Rectangle 6"/>
          <p:cNvSpPr/>
          <p:nvPr/>
        </p:nvSpPr>
        <p:spPr>
          <a:xfrm>
            <a:off x="4898703" y="1035037"/>
            <a:ext cx="2048460" cy="3556214"/>
          </a:xfrm>
          <a:prstGeom prst="rect">
            <a:avLst/>
          </a:prstGeom>
          <a:solidFill>
            <a:schemeClr val="bg2">
              <a:lumMod val="85000"/>
            </a:schemeClr>
          </a:solidFill>
          <a:ln w="50800">
            <a:noFill/>
          </a:ln>
          <a:effectLst/>
        </p:spPr>
        <p:style>
          <a:lnRef idx="1">
            <a:schemeClr val="dk1"/>
          </a:lnRef>
          <a:fillRef idx="2">
            <a:schemeClr val="dk1"/>
          </a:fillRef>
          <a:effectRef idx="1">
            <a:schemeClr val="dk1"/>
          </a:effectRef>
          <a:fontRef idx="minor">
            <a:schemeClr val="dk1"/>
          </a:fontRef>
        </p:style>
        <p:txBody>
          <a:bodyPr rtlCol="0" anchor="t" anchorCtr="0"/>
          <a:lstStyle/>
          <a:p>
            <a:pPr algn="ctr"/>
            <a:r>
              <a:rPr lang="en-GB" sz="2400" b="1" dirty="0" smtClean="0"/>
              <a:t>IPU Modules</a:t>
            </a:r>
            <a:endParaRPr lang="fr-FR" sz="2400" b="1" dirty="0"/>
          </a:p>
        </p:txBody>
      </p:sp>
      <p:sp>
        <p:nvSpPr>
          <p:cNvPr id="8" name="Rectangle 7"/>
          <p:cNvSpPr/>
          <p:nvPr/>
        </p:nvSpPr>
        <p:spPr>
          <a:xfrm>
            <a:off x="5450614" y="1562855"/>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IPUS_0</a:t>
            </a:r>
            <a:endParaRPr lang="fr-FR" sz="1400" dirty="0"/>
          </a:p>
        </p:txBody>
      </p:sp>
      <p:sp>
        <p:nvSpPr>
          <p:cNvPr id="10" name="Rectangle 9"/>
          <p:cNvSpPr/>
          <p:nvPr/>
        </p:nvSpPr>
        <p:spPr>
          <a:xfrm>
            <a:off x="5450614" y="2012016"/>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IPUS_1</a:t>
            </a:r>
            <a:endParaRPr lang="fr-FR" sz="1400" dirty="0"/>
          </a:p>
        </p:txBody>
      </p:sp>
      <p:sp>
        <p:nvSpPr>
          <p:cNvPr id="11" name="Rectangle 10"/>
          <p:cNvSpPr/>
          <p:nvPr/>
        </p:nvSpPr>
        <p:spPr>
          <a:xfrm>
            <a:off x="5450614" y="2753350"/>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IPUS_7</a:t>
            </a:r>
            <a:endParaRPr lang="fr-FR" sz="1400" dirty="0"/>
          </a:p>
        </p:txBody>
      </p:sp>
      <p:sp>
        <p:nvSpPr>
          <p:cNvPr id="12" name="TextBox 11"/>
          <p:cNvSpPr txBox="1"/>
          <p:nvPr/>
        </p:nvSpPr>
        <p:spPr>
          <a:xfrm>
            <a:off x="5450613" y="2290280"/>
            <a:ext cx="798407" cy="382305"/>
          </a:xfrm>
          <a:prstGeom prst="rect">
            <a:avLst/>
          </a:prstGeom>
          <a:noFill/>
          <a:ln>
            <a:noFill/>
          </a:ln>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sp>
        <p:nvSpPr>
          <p:cNvPr id="13" name="Rectangle 12"/>
          <p:cNvSpPr/>
          <p:nvPr/>
        </p:nvSpPr>
        <p:spPr>
          <a:xfrm>
            <a:off x="5450612" y="3445308"/>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IPUV_0</a:t>
            </a:r>
            <a:endParaRPr lang="fr-FR" sz="1400" dirty="0"/>
          </a:p>
        </p:txBody>
      </p:sp>
      <p:sp>
        <p:nvSpPr>
          <p:cNvPr id="14" name="Rectangle 13"/>
          <p:cNvSpPr/>
          <p:nvPr/>
        </p:nvSpPr>
        <p:spPr>
          <a:xfrm>
            <a:off x="5452968" y="4137268"/>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IPUV_3</a:t>
            </a:r>
            <a:endParaRPr lang="fr-FR" sz="1400" dirty="0"/>
          </a:p>
        </p:txBody>
      </p:sp>
      <p:sp>
        <p:nvSpPr>
          <p:cNvPr id="15" name="TextBox 14"/>
          <p:cNvSpPr txBox="1"/>
          <p:nvPr/>
        </p:nvSpPr>
        <p:spPr>
          <a:xfrm>
            <a:off x="5450612" y="3678635"/>
            <a:ext cx="798407" cy="382305"/>
          </a:xfrm>
          <a:prstGeom prst="rect">
            <a:avLst/>
          </a:prstGeom>
          <a:noFill/>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sp>
        <p:nvSpPr>
          <p:cNvPr id="16" name="Rectangle 15"/>
          <p:cNvSpPr/>
          <p:nvPr/>
        </p:nvSpPr>
        <p:spPr>
          <a:xfrm>
            <a:off x="7851553" y="1035037"/>
            <a:ext cx="2126652" cy="3556214"/>
          </a:xfrm>
          <a:prstGeom prst="rect">
            <a:avLst/>
          </a:prstGeom>
          <a:solidFill>
            <a:schemeClr val="accent2">
              <a:lumMod val="75000"/>
            </a:schemeClr>
          </a:solidFill>
          <a:ln w="50800">
            <a:noFill/>
          </a:ln>
          <a:effectLst/>
        </p:spPr>
        <p:style>
          <a:lnRef idx="1">
            <a:schemeClr val="accent4"/>
          </a:lnRef>
          <a:fillRef idx="2">
            <a:schemeClr val="accent4"/>
          </a:fillRef>
          <a:effectRef idx="1">
            <a:schemeClr val="accent4"/>
          </a:effectRef>
          <a:fontRef idx="minor">
            <a:schemeClr val="dk1"/>
          </a:fontRef>
        </p:style>
        <p:txBody>
          <a:bodyPr rtlCol="0" anchor="t"/>
          <a:lstStyle/>
          <a:p>
            <a:pPr algn="ctr"/>
            <a:r>
              <a:rPr lang="en-GB" sz="2800" b="1" dirty="0" smtClean="0">
                <a:solidFill>
                  <a:schemeClr val="bg1"/>
                </a:solidFill>
              </a:rPr>
              <a:t>Sequencer</a:t>
            </a:r>
            <a:endParaRPr lang="fr-FR" sz="2800" b="1" dirty="0">
              <a:solidFill>
                <a:schemeClr val="bg1"/>
              </a:solidFill>
            </a:endParaRPr>
          </a:p>
        </p:txBody>
      </p:sp>
      <p:cxnSp>
        <p:nvCxnSpPr>
          <p:cNvPr id="67" name="Straight Arrow Connector 66"/>
          <p:cNvCxnSpPr>
            <a:stCxn id="4" idx="3"/>
          </p:cNvCxnSpPr>
          <p:nvPr/>
        </p:nvCxnSpPr>
        <p:spPr>
          <a:xfrm flipV="1">
            <a:off x="3577446" y="2813144"/>
            <a:ext cx="459261" cy="1"/>
          </a:xfrm>
          <a:prstGeom prst="straightConnector1">
            <a:avLst/>
          </a:prstGeom>
          <a:ln w="666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8435975" y="2501764"/>
            <a:ext cx="946077" cy="1645493"/>
            <a:chOff x="8445405" y="3153021"/>
            <a:chExt cx="946077" cy="1645493"/>
          </a:xfrm>
        </p:grpSpPr>
        <p:sp>
          <p:nvSpPr>
            <p:cNvPr id="74" name="Rectangle 73"/>
            <p:cNvSpPr/>
            <p:nvPr/>
          </p:nvSpPr>
          <p:spPr>
            <a:xfrm>
              <a:off x="8445405" y="3153021"/>
              <a:ext cx="946077" cy="628675"/>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rPr>
                <a:t>M0 Core</a:t>
              </a:r>
              <a:endParaRPr lang="fr-FR" b="1" dirty="0">
                <a:solidFill>
                  <a:schemeClr val="tx1"/>
                </a:solidFill>
              </a:endParaRPr>
            </a:p>
          </p:txBody>
        </p:sp>
        <p:sp>
          <p:nvSpPr>
            <p:cNvPr id="75" name="Rectangle 74"/>
            <p:cNvSpPr/>
            <p:nvPr/>
          </p:nvSpPr>
          <p:spPr>
            <a:xfrm>
              <a:off x="8445405" y="3780544"/>
              <a:ext cx="946077" cy="1017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Data/ Instr. RAM</a:t>
              </a:r>
              <a:endParaRPr lang="fr-FR" dirty="0">
                <a:solidFill>
                  <a:schemeClr val="bg1"/>
                </a:solidFill>
              </a:endParaRPr>
            </a:p>
          </p:txBody>
        </p:sp>
      </p:grpSp>
      <p:cxnSp>
        <p:nvCxnSpPr>
          <p:cNvPr id="57" name="Straight Arrow Connector 56"/>
          <p:cNvCxnSpPr/>
          <p:nvPr/>
        </p:nvCxnSpPr>
        <p:spPr>
          <a:xfrm flipH="1">
            <a:off x="4489317" y="1814694"/>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4489317" y="1870608"/>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489317" y="1608903"/>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4489317" y="1671429"/>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4489317" y="173390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4479436" y="363988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4479436" y="3581814"/>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4479436" y="351641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4479436" y="345906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4484516" y="3730705"/>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4484516" y="3786619"/>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4484237" y="2283152"/>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a:off x="4484237" y="2339066"/>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4484237" y="2077361"/>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4484237" y="2139887"/>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4484237" y="220236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4481833" y="3024648"/>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a:off x="4481833" y="3080562"/>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4481833" y="2818857"/>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4481833" y="2881383"/>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4481833" y="2943856"/>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4484516" y="434600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4484516" y="4287934"/>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4484516" y="422253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4484516" y="416518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4489596" y="4436825"/>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4489596" y="4492739"/>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67186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Sub-system</a:t>
            </a:r>
            <a:endParaRPr lang="fr-FR" dirty="0"/>
          </a:p>
        </p:txBody>
      </p:sp>
      <p:sp>
        <p:nvSpPr>
          <p:cNvPr id="4" name="Rectangle 3"/>
          <p:cNvSpPr/>
          <p:nvPr/>
        </p:nvSpPr>
        <p:spPr>
          <a:xfrm>
            <a:off x="2213795" y="1035037"/>
            <a:ext cx="1363651" cy="3556214"/>
          </a:xfrm>
          <a:prstGeom prst="rect">
            <a:avLst/>
          </a:prstGeom>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SRAM</a:t>
            </a:r>
            <a:endParaRPr lang="fr-FR" sz="3200" dirty="0"/>
          </a:p>
        </p:txBody>
      </p:sp>
      <p:sp>
        <p:nvSpPr>
          <p:cNvPr id="6" name="Rectangle 5"/>
          <p:cNvSpPr/>
          <p:nvPr/>
        </p:nvSpPr>
        <p:spPr>
          <a:xfrm>
            <a:off x="4036707" y="1035037"/>
            <a:ext cx="445129" cy="4342571"/>
          </a:xfrm>
          <a:prstGeom prst="rect">
            <a:avLst/>
          </a:prstGeom>
          <a:ln/>
        </p:spPr>
        <p:style>
          <a:lnRef idx="2">
            <a:schemeClr val="dk1"/>
          </a:lnRef>
          <a:fillRef idx="1">
            <a:schemeClr val="lt1"/>
          </a:fillRef>
          <a:effectRef idx="0">
            <a:schemeClr val="dk1"/>
          </a:effectRef>
          <a:fontRef idx="minor">
            <a:schemeClr val="dk1"/>
          </a:fontRef>
        </p:style>
        <p:txBody>
          <a:bodyPr vert="vert270" rtlCol="0" anchor="ctr"/>
          <a:lstStyle/>
          <a:p>
            <a:pPr algn="ctr"/>
            <a:r>
              <a:rPr lang="en-GB" dirty="0" smtClean="0"/>
              <a:t>SRAM controller</a:t>
            </a:r>
            <a:endParaRPr lang="fr-FR" dirty="0"/>
          </a:p>
        </p:txBody>
      </p:sp>
      <p:sp>
        <p:nvSpPr>
          <p:cNvPr id="7" name="Rectangle 6"/>
          <p:cNvSpPr/>
          <p:nvPr/>
        </p:nvSpPr>
        <p:spPr>
          <a:xfrm>
            <a:off x="4898703" y="1035037"/>
            <a:ext cx="2048460" cy="3556214"/>
          </a:xfrm>
          <a:prstGeom prst="rect">
            <a:avLst/>
          </a:prstGeom>
          <a:solidFill>
            <a:schemeClr val="bg2">
              <a:lumMod val="85000"/>
            </a:schemeClr>
          </a:solidFill>
          <a:ln w="50800">
            <a:noFill/>
          </a:ln>
          <a:effectLst/>
        </p:spPr>
        <p:style>
          <a:lnRef idx="1">
            <a:schemeClr val="dk1"/>
          </a:lnRef>
          <a:fillRef idx="2">
            <a:schemeClr val="dk1"/>
          </a:fillRef>
          <a:effectRef idx="1">
            <a:schemeClr val="dk1"/>
          </a:effectRef>
          <a:fontRef idx="minor">
            <a:schemeClr val="dk1"/>
          </a:fontRef>
        </p:style>
        <p:txBody>
          <a:bodyPr rtlCol="0" anchor="t" anchorCtr="0"/>
          <a:lstStyle/>
          <a:p>
            <a:pPr algn="ctr"/>
            <a:r>
              <a:rPr lang="en-GB" sz="2400" b="1" dirty="0" smtClean="0"/>
              <a:t>IPU Modules</a:t>
            </a:r>
            <a:endParaRPr lang="fr-FR" sz="2400" b="1" dirty="0"/>
          </a:p>
        </p:txBody>
      </p:sp>
      <p:sp>
        <p:nvSpPr>
          <p:cNvPr id="8" name="Rectangle 7"/>
          <p:cNvSpPr/>
          <p:nvPr/>
        </p:nvSpPr>
        <p:spPr>
          <a:xfrm>
            <a:off x="5450614" y="1562855"/>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IPUS_0</a:t>
            </a:r>
            <a:endParaRPr lang="fr-FR" sz="1400" dirty="0"/>
          </a:p>
        </p:txBody>
      </p:sp>
      <p:sp>
        <p:nvSpPr>
          <p:cNvPr id="10" name="Rectangle 9"/>
          <p:cNvSpPr/>
          <p:nvPr/>
        </p:nvSpPr>
        <p:spPr>
          <a:xfrm>
            <a:off x="5450614" y="2012016"/>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IPUS_1</a:t>
            </a:r>
            <a:endParaRPr lang="fr-FR" sz="1400" dirty="0"/>
          </a:p>
        </p:txBody>
      </p:sp>
      <p:sp>
        <p:nvSpPr>
          <p:cNvPr id="11" name="Rectangle 10"/>
          <p:cNvSpPr/>
          <p:nvPr/>
        </p:nvSpPr>
        <p:spPr>
          <a:xfrm>
            <a:off x="5450614" y="2753350"/>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IPUS_7</a:t>
            </a:r>
            <a:endParaRPr lang="fr-FR" sz="1400" dirty="0"/>
          </a:p>
        </p:txBody>
      </p:sp>
      <p:sp>
        <p:nvSpPr>
          <p:cNvPr id="12" name="TextBox 11"/>
          <p:cNvSpPr txBox="1"/>
          <p:nvPr/>
        </p:nvSpPr>
        <p:spPr>
          <a:xfrm>
            <a:off x="5450613" y="2290280"/>
            <a:ext cx="798407" cy="382305"/>
          </a:xfrm>
          <a:prstGeom prst="rect">
            <a:avLst/>
          </a:prstGeom>
          <a:noFill/>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sp>
        <p:nvSpPr>
          <p:cNvPr id="13" name="Rectangle 12"/>
          <p:cNvSpPr/>
          <p:nvPr/>
        </p:nvSpPr>
        <p:spPr>
          <a:xfrm>
            <a:off x="5450612" y="3445308"/>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IPUV_0</a:t>
            </a:r>
            <a:endParaRPr lang="fr-FR" sz="1400" dirty="0"/>
          </a:p>
        </p:txBody>
      </p:sp>
      <p:sp>
        <p:nvSpPr>
          <p:cNvPr id="14" name="Rectangle 13"/>
          <p:cNvSpPr/>
          <p:nvPr/>
        </p:nvSpPr>
        <p:spPr>
          <a:xfrm>
            <a:off x="5452968" y="4137268"/>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IPUV_3</a:t>
            </a:r>
            <a:endParaRPr lang="fr-FR" sz="1400" dirty="0"/>
          </a:p>
        </p:txBody>
      </p:sp>
      <p:sp>
        <p:nvSpPr>
          <p:cNvPr id="15" name="TextBox 14"/>
          <p:cNvSpPr txBox="1"/>
          <p:nvPr/>
        </p:nvSpPr>
        <p:spPr>
          <a:xfrm>
            <a:off x="5450612" y="3678635"/>
            <a:ext cx="798407" cy="382305"/>
          </a:xfrm>
          <a:prstGeom prst="rect">
            <a:avLst/>
          </a:prstGeom>
          <a:noFill/>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sp>
        <p:nvSpPr>
          <p:cNvPr id="16" name="Rectangle 15"/>
          <p:cNvSpPr/>
          <p:nvPr/>
        </p:nvSpPr>
        <p:spPr>
          <a:xfrm>
            <a:off x="7851553" y="1035037"/>
            <a:ext cx="2126652" cy="3556214"/>
          </a:xfrm>
          <a:prstGeom prst="rect">
            <a:avLst/>
          </a:prstGeom>
          <a:solidFill>
            <a:schemeClr val="accent2">
              <a:lumMod val="75000"/>
            </a:schemeClr>
          </a:solidFill>
          <a:ln w="50800">
            <a:noFill/>
          </a:ln>
          <a:effectLst/>
        </p:spPr>
        <p:style>
          <a:lnRef idx="1">
            <a:schemeClr val="accent4"/>
          </a:lnRef>
          <a:fillRef idx="2">
            <a:schemeClr val="accent4"/>
          </a:fillRef>
          <a:effectRef idx="1">
            <a:schemeClr val="accent4"/>
          </a:effectRef>
          <a:fontRef idx="minor">
            <a:schemeClr val="dk1"/>
          </a:fontRef>
        </p:style>
        <p:txBody>
          <a:bodyPr rtlCol="0" anchor="t"/>
          <a:lstStyle/>
          <a:p>
            <a:pPr algn="ctr"/>
            <a:r>
              <a:rPr lang="en-GB" sz="2800" b="1" dirty="0" smtClean="0">
                <a:solidFill>
                  <a:schemeClr val="bg1"/>
                </a:solidFill>
              </a:rPr>
              <a:t>Sequencer</a:t>
            </a:r>
            <a:endParaRPr lang="fr-FR" sz="2800" b="1" dirty="0">
              <a:solidFill>
                <a:schemeClr val="bg1"/>
              </a:solidFill>
            </a:endParaRPr>
          </a:p>
        </p:txBody>
      </p:sp>
      <p:cxnSp>
        <p:nvCxnSpPr>
          <p:cNvPr id="67" name="Straight Arrow Connector 66"/>
          <p:cNvCxnSpPr>
            <a:stCxn id="4" idx="3"/>
          </p:cNvCxnSpPr>
          <p:nvPr/>
        </p:nvCxnSpPr>
        <p:spPr>
          <a:xfrm flipV="1">
            <a:off x="3577446" y="2813144"/>
            <a:ext cx="459261" cy="1"/>
          </a:xfrm>
          <a:prstGeom prst="straightConnector1">
            <a:avLst/>
          </a:prstGeom>
          <a:ln w="666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69" idx="3"/>
          </p:cNvCxnSpPr>
          <p:nvPr/>
        </p:nvCxnSpPr>
        <p:spPr>
          <a:xfrm flipV="1">
            <a:off x="9382052" y="1632854"/>
            <a:ext cx="854148" cy="555052"/>
          </a:xfrm>
          <a:prstGeom prst="straightConnector1">
            <a:avLst/>
          </a:prstGeom>
          <a:ln w="508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0216745" y="1188110"/>
            <a:ext cx="1576795" cy="749490"/>
          </a:xfrm>
          <a:prstGeom prst="rect">
            <a:avLst/>
          </a:prstGeom>
          <a:noFill/>
        </p:spPr>
        <p:txBody>
          <a:bodyPr wrap="square" lIns="91440" tIns="45720" rIns="91440" rtlCol="0" anchor="t">
            <a:noAutofit/>
          </a:bodyPr>
          <a:lstStyle/>
          <a:p>
            <a:pPr algn="ctr"/>
            <a:r>
              <a:rPr lang="en-GB" sz="2200" b="1" dirty="0" smtClean="0">
                <a:solidFill>
                  <a:srgbClr val="FFC000"/>
                </a:solidFill>
              </a:rPr>
              <a:t>Crypto protected</a:t>
            </a:r>
            <a:endParaRPr lang="fr-FR" sz="2200" b="1" dirty="0" err="1" smtClean="0">
              <a:solidFill>
                <a:srgbClr val="FFC000"/>
              </a:solidFill>
            </a:endParaRPr>
          </a:p>
        </p:txBody>
      </p:sp>
      <p:grpSp>
        <p:nvGrpSpPr>
          <p:cNvPr id="68" name="Group 67"/>
          <p:cNvGrpSpPr/>
          <p:nvPr/>
        </p:nvGrpSpPr>
        <p:grpSpPr>
          <a:xfrm>
            <a:off x="8435975" y="1873568"/>
            <a:ext cx="946077" cy="2273628"/>
            <a:chOff x="8445405" y="2524886"/>
            <a:chExt cx="946077" cy="2273628"/>
          </a:xfrm>
        </p:grpSpPr>
        <p:sp>
          <p:nvSpPr>
            <p:cNvPr id="69" name="Rectangle 68"/>
            <p:cNvSpPr/>
            <p:nvPr/>
          </p:nvSpPr>
          <p:spPr>
            <a:xfrm>
              <a:off x="8445405" y="2524886"/>
              <a:ext cx="946077" cy="628675"/>
            </a:xfrm>
            <a:prstGeom prst="rect">
              <a:avLst/>
            </a:prstGeom>
            <a:solidFill>
              <a:srgbClr val="F67B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RAM</a:t>
              </a:r>
              <a:endParaRPr lang="fr-FR" dirty="0"/>
            </a:p>
          </p:txBody>
        </p:sp>
        <p:sp>
          <p:nvSpPr>
            <p:cNvPr id="70" name="Rectangle 69"/>
            <p:cNvSpPr/>
            <p:nvPr/>
          </p:nvSpPr>
          <p:spPr>
            <a:xfrm>
              <a:off x="8445405" y="3153021"/>
              <a:ext cx="946077" cy="628675"/>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rPr>
                <a:t>M0 Core</a:t>
              </a:r>
              <a:endParaRPr lang="fr-FR" b="1" dirty="0">
                <a:solidFill>
                  <a:schemeClr val="tx1"/>
                </a:solidFill>
              </a:endParaRPr>
            </a:p>
          </p:txBody>
        </p:sp>
        <p:sp>
          <p:nvSpPr>
            <p:cNvPr id="71" name="Rectangle 70"/>
            <p:cNvSpPr/>
            <p:nvPr/>
          </p:nvSpPr>
          <p:spPr>
            <a:xfrm>
              <a:off x="8445405" y="3780544"/>
              <a:ext cx="946077" cy="1017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Data/ Instr. RAM</a:t>
              </a:r>
              <a:endParaRPr lang="fr-FR" dirty="0">
                <a:solidFill>
                  <a:schemeClr val="bg1"/>
                </a:solidFill>
              </a:endParaRPr>
            </a:p>
          </p:txBody>
        </p:sp>
      </p:grpSp>
      <p:cxnSp>
        <p:nvCxnSpPr>
          <p:cNvPr id="57" name="Straight Arrow Connector 56"/>
          <p:cNvCxnSpPr/>
          <p:nvPr/>
        </p:nvCxnSpPr>
        <p:spPr>
          <a:xfrm flipH="1">
            <a:off x="4489317" y="1814694"/>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4489317" y="1870608"/>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489317" y="1608903"/>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4489317" y="1671429"/>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4489317" y="173390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4479436" y="363988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4479436" y="3581814"/>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4479436" y="351641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4479436" y="345906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4484516" y="3730705"/>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4484516" y="3786619"/>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a:off x="4484237" y="2283152"/>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4484237" y="2339066"/>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4484237" y="2077361"/>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4484237" y="2139887"/>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4484237" y="220236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a:off x="4481833" y="3024648"/>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a:off x="4481833" y="3080562"/>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4481833" y="2818857"/>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4481833" y="2881383"/>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4481833" y="2943856"/>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4484516" y="434600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4484516" y="4287934"/>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4484516" y="422253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4484516" y="416518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4489596" y="4436825"/>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4489596" y="4492739"/>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443888"/>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Sub-system</a:t>
            </a:r>
            <a:endParaRPr lang="fr-FR" dirty="0"/>
          </a:p>
        </p:txBody>
      </p:sp>
      <p:sp>
        <p:nvSpPr>
          <p:cNvPr id="4" name="Rectangle 3"/>
          <p:cNvSpPr/>
          <p:nvPr/>
        </p:nvSpPr>
        <p:spPr>
          <a:xfrm>
            <a:off x="2213795" y="1035037"/>
            <a:ext cx="1363651" cy="3556214"/>
          </a:xfrm>
          <a:prstGeom prst="rect">
            <a:avLst/>
          </a:prstGeom>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SRAM</a:t>
            </a:r>
            <a:endParaRPr lang="fr-FR" sz="3200" dirty="0"/>
          </a:p>
        </p:txBody>
      </p:sp>
      <p:sp>
        <p:nvSpPr>
          <p:cNvPr id="6" name="Rectangle 5"/>
          <p:cNvSpPr/>
          <p:nvPr/>
        </p:nvSpPr>
        <p:spPr>
          <a:xfrm>
            <a:off x="4036707" y="1035037"/>
            <a:ext cx="445129" cy="4342571"/>
          </a:xfrm>
          <a:prstGeom prst="rect">
            <a:avLst/>
          </a:prstGeom>
          <a:ln/>
        </p:spPr>
        <p:style>
          <a:lnRef idx="2">
            <a:schemeClr val="dk1"/>
          </a:lnRef>
          <a:fillRef idx="1">
            <a:schemeClr val="lt1"/>
          </a:fillRef>
          <a:effectRef idx="0">
            <a:schemeClr val="dk1"/>
          </a:effectRef>
          <a:fontRef idx="minor">
            <a:schemeClr val="dk1"/>
          </a:fontRef>
        </p:style>
        <p:txBody>
          <a:bodyPr vert="vert270" rtlCol="0" anchor="ctr"/>
          <a:lstStyle/>
          <a:p>
            <a:pPr algn="ctr"/>
            <a:r>
              <a:rPr lang="en-GB" dirty="0" smtClean="0"/>
              <a:t>SRAM controller</a:t>
            </a:r>
            <a:endParaRPr lang="fr-FR" dirty="0"/>
          </a:p>
        </p:txBody>
      </p:sp>
      <p:sp>
        <p:nvSpPr>
          <p:cNvPr id="7" name="Rectangle 6"/>
          <p:cNvSpPr/>
          <p:nvPr/>
        </p:nvSpPr>
        <p:spPr>
          <a:xfrm>
            <a:off x="4898703" y="1035037"/>
            <a:ext cx="2048460" cy="3556214"/>
          </a:xfrm>
          <a:prstGeom prst="rect">
            <a:avLst/>
          </a:prstGeom>
          <a:solidFill>
            <a:schemeClr val="bg2">
              <a:lumMod val="85000"/>
            </a:schemeClr>
          </a:solidFill>
          <a:ln w="50800">
            <a:noFill/>
          </a:ln>
          <a:effectLst/>
        </p:spPr>
        <p:style>
          <a:lnRef idx="1">
            <a:schemeClr val="dk1"/>
          </a:lnRef>
          <a:fillRef idx="2">
            <a:schemeClr val="dk1"/>
          </a:fillRef>
          <a:effectRef idx="1">
            <a:schemeClr val="dk1"/>
          </a:effectRef>
          <a:fontRef idx="minor">
            <a:schemeClr val="dk1"/>
          </a:fontRef>
        </p:style>
        <p:txBody>
          <a:bodyPr rtlCol="0" anchor="t" anchorCtr="0"/>
          <a:lstStyle/>
          <a:p>
            <a:pPr algn="ctr"/>
            <a:r>
              <a:rPr lang="en-GB" sz="2400" b="1" dirty="0" smtClean="0"/>
              <a:t>IPU Modules</a:t>
            </a:r>
            <a:endParaRPr lang="fr-FR" sz="2400" b="1" dirty="0"/>
          </a:p>
        </p:txBody>
      </p:sp>
      <p:sp>
        <p:nvSpPr>
          <p:cNvPr id="8" name="Rectangle 7"/>
          <p:cNvSpPr/>
          <p:nvPr/>
        </p:nvSpPr>
        <p:spPr>
          <a:xfrm>
            <a:off x="5450614" y="1562855"/>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IPUS_0</a:t>
            </a:r>
            <a:endParaRPr lang="fr-FR" sz="1400" dirty="0"/>
          </a:p>
        </p:txBody>
      </p:sp>
      <p:sp>
        <p:nvSpPr>
          <p:cNvPr id="10" name="Rectangle 9"/>
          <p:cNvSpPr/>
          <p:nvPr/>
        </p:nvSpPr>
        <p:spPr>
          <a:xfrm>
            <a:off x="5450614" y="2012016"/>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IPUS_1</a:t>
            </a:r>
            <a:endParaRPr lang="fr-FR" sz="1400" dirty="0"/>
          </a:p>
        </p:txBody>
      </p:sp>
      <p:sp>
        <p:nvSpPr>
          <p:cNvPr id="11" name="Rectangle 10"/>
          <p:cNvSpPr/>
          <p:nvPr/>
        </p:nvSpPr>
        <p:spPr>
          <a:xfrm>
            <a:off x="5450614" y="2753350"/>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IPUS_7</a:t>
            </a:r>
            <a:endParaRPr lang="fr-FR" sz="1400" dirty="0"/>
          </a:p>
        </p:txBody>
      </p:sp>
      <p:sp>
        <p:nvSpPr>
          <p:cNvPr id="12" name="TextBox 11"/>
          <p:cNvSpPr txBox="1"/>
          <p:nvPr/>
        </p:nvSpPr>
        <p:spPr>
          <a:xfrm>
            <a:off x="5450613" y="2290280"/>
            <a:ext cx="798407" cy="382305"/>
          </a:xfrm>
          <a:prstGeom prst="rect">
            <a:avLst/>
          </a:prstGeom>
          <a:noFill/>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sp>
        <p:nvSpPr>
          <p:cNvPr id="13" name="Rectangle 12"/>
          <p:cNvSpPr/>
          <p:nvPr/>
        </p:nvSpPr>
        <p:spPr>
          <a:xfrm>
            <a:off x="5450612" y="3445308"/>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IPUV_0</a:t>
            </a:r>
            <a:endParaRPr lang="fr-FR" sz="1400" dirty="0"/>
          </a:p>
        </p:txBody>
      </p:sp>
      <p:sp>
        <p:nvSpPr>
          <p:cNvPr id="14" name="Rectangle 13"/>
          <p:cNvSpPr/>
          <p:nvPr/>
        </p:nvSpPr>
        <p:spPr>
          <a:xfrm>
            <a:off x="5452968" y="4137268"/>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IPUV_3</a:t>
            </a:r>
            <a:endParaRPr lang="fr-FR" sz="1400" dirty="0"/>
          </a:p>
        </p:txBody>
      </p:sp>
      <p:sp>
        <p:nvSpPr>
          <p:cNvPr id="15" name="TextBox 14"/>
          <p:cNvSpPr txBox="1"/>
          <p:nvPr/>
        </p:nvSpPr>
        <p:spPr>
          <a:xfrm>
            <a:off x="5450612" y="3678635"/>
            <a:ext cx="798407" cy="382305"/>
          </a:xfrm>
          <a:prstGeom prst="rect">
            <a:avLst/>
          </a:prstGeom>
          <a:noFill/>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sp>
        <p:nvSpPr>
          <p:cNvPr id="16" name="Rectangle 15"/>
          <p:cNvSpPr/>
          <p:nvPr/>
        </p:nvSpPr>
        <p:spPr>
          <a:xfrm>
            <a:off x="7851553" y="1035037"/>
            <a:ext cx="2126652" cy="3556214"/>
          </a:xfrm>
          <a:prstGeom prst="rect">
            <a:avLst/>
          </a:prstGeom>
          <a:solidFill>
            <a:schemeClr val="accent2">
              <a:lumMod val="75000"/>
            </a:schemeClr>
          </a:solidFill>
          <a:ln w="50800">
            <a:noFill/>
          </a:ln>
          <a:effectLst/>
        </p:spPr>
        <p:style>
          <a:lnRef idx="1">
            <a:schemeClr val="accent4"/>
          </a:lnRef>
          <a:fillRef idx="2">
            <a:schemeClr val="accent4"/>
          </a:fillRef>
          <a:effectRef idx="1">
            <a:schemeClr val="accent4"/>
          </a:effectRef>
          <a:fontRef idx="minor">
            <a:schemeClr val="dk1"/>
          </a:fontRef>
        </p:style>
        <p:txBody>
          <a:bodyPr rtlCol="0" anchor="t"/>
          <a:lstStyle/>
          <a:p>
            <a:pPr algn="ctr"/>
            <a:r>
              <a:rPr lang="en-GB" sz="2800" b="1" dirty="0" smtClean="0">
                <a:solidFill>
                  <a:schemeClr val="bg1"/>
                </a:solidFill>
              </a:rPr>
              <a:t>Sequencer</a:t>
            </a:r>
            <a:endParaRPr lang="fr-FR" sz="2800" b="1" dirty="0">
              <a:solidFill>
                <a:schemeClr val="bg1"/>
              </a:solidFill>
            </a:endParaRPr>
          </a:p>
        </p:txBody>
      </p:sp>
      <p:cxnSp>
        <p:nvCxnSpPr>
          <p:cNvPr id="22" name="Straight Arrow Connector 21"/>
          <p:cNvCxnSpPr/>
          <p:nvPr/>
        </p:nvCxnSpPr>
        <p:spPr>
          <a:xfrm>
            <a:off x="6249019" y="1626249"/>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019" y="1804896"/>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249019" y="2111632"/>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249019" y="2290280"/>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249019" y="2830551"/>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249019" y="3009199"/>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249019" y="3499987"/>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249019" y="3678635"/>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249019" y="4225571"/>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49019" y="4404218"/>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975294" y="1264625"/>
            <a:ext cx="650842" cy="312313"/>
          </a:xfrm>
          <a:prstGeom prst="rect">
            <a:avLst/>
          </a:prstGeom>
          <a:noFill/>
        </p:spPr>
        <p:txBody>
          <a:bodyPr wrap="square" lIns="91440" tIns="45720" rIns="91440" rtlCol="0" anchor="t">
            <a:noAutofit/>
          </a:bodyPr>
          <a:lstStyle/>
          <a:p>
            <a:pPr algn="ctr"/>
            <a:r>
              <a:rPr lang="en-GB" sz="1600" i="1" dirty="0"/>
              <a:t>d</a:t>
            </a:r>
            <a:r>
              <a:rPr lang="en-GB" sz="1600" i="1" dirty="0" smtClean="0">
                <a:solidFill>
                  <a:schemeClr val="tx1"/>
                </a:solidFill>
              </a:rPr>
              <a:t>one</a:t>
            </a:r>
            <a:endParaRPr lang="fr-FR" sz="1600" i="1" dirty="0" err="1" smtClean="0">
              <a:solidFill>
                <a:schemeClr val="tx1"/>
              </a:solidFill>
            </a:endParaRPr>
          </a:p>
        </p:txBody>
      </p:sp>
      <p:sp>
        <p:nvSpPr>
          <p:cNvPr id="33" name="TextBox 32"/>
          <p:cNvSpPr txBox="1"/>
          <p:nvPr/>
        </p:nvSpPr>
        <p:spPr>
          <a:xfrm>
            <a:off x="6972337" y="1739495"/>
            <a:ext cx="650842" cy="312313"/>
          </a:xfrm>
          <a:prstGeom prst="rect">
            <a:avLst/>
          </a:prstGeom>
          <a:noFill/>
        </p:spPr>
        <p:txBody>
          <a:bodyPr wrap="square" lIns="91440" tIns="45720" rIns="91440" rtlCol="0" anchor="t">
            <a:noAutofit/>
          </a:bodyPr>
          <a:lstStyle/>
          <a:p>
            <a:pPr algn="ctr"/>
            <a:r>
              <a:rPr lang="en-GB" sz="1600" i="1" dirty="0" smtClean="0"/>
              <a:t>start</a:t>
            </a:r>
            <a:endParaRPr lang="fr-FR" sz="1600" i="1" dirty="0" err="1" smtClean="0">
              <a:solidFill>
                <a:schemeClr val="tx1"/>
              </a:solidFill>
            </a:endParaRPr>
          </a:p>
        </p:txBody>
      </p:sp>
      <p:cxnSp>
        <p:nvCxnSpPr>
          <p:cNvPr id="67" name="Straight Arrow Connector 66"/>
          <p:cNvCxnSpPr>
            <a:stCxn id="4" idx="3"/>
          </p:cNvCxnSpPr>
          <p:nvPr/>
        </p:nvCxnSpPr>
        <p:spPr>
          <a:xfrm flipV="1">
            <a:off x="3577446" y="2813144"/>
            <a:ext cx="459261" cy="1"/>
          </a:xfrm>
          <a:prstGeom prst="straightConnector1">
            <a:avLst/>
          </a:prstGeom>
          <a:ln w="666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69" idx="0"/>
          </p:cNvCxnSpPr>
          <p:nvPr/>
        </p:nvCxnSpPr>
        <p:spPr>
          <a:xfrm>
            <a:off x="7398327" y="4509969"/>
            <a:ext cx="310491" cy="621552"/>
          </a:xfrm>
          <a:prstGeom prst="straightConnector1">
            <a:avLst/>
          </a:prstGeom>
          <a:ln w="508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5922933" y="5131521"/>
            <a:ext cx="3571770" cy="749490"/>
          </a:xfrm>
          <a:prstGeom prst="rect">
            <a:avLst/>
          </a:prstGeom>
          <a:noFill/>
        </p:spPr>
        <p:txBody>
          <a:bodyPr wrap="square" lIns="91440" tIns="45720" rIns="91440" rtlCol="0" anchor="t">
            <a:noAutofit/>
          </a:bodyPr>
          <a:lstStyle/>
          <a:p>
            <a:pPr algn="ctr"/>
            <a:r>
              <a:rPr lang="en-GB" sz="2200" b="1" dirty="0" smtClean="0">
                <a:solidFill>
                  <a:srgbClr val="FFC000"/>
                </a:solidFill>
              </a:rPr>
              <a:t>Configuration and synchronization signals</a:t>
            </a:r>
            <a:endParaRPr lang="fr-FR" sz="2200" b="1" dirty="0" err="1" smtClean="0">
              <a:solidFill>
                <a:srgbClr val="FFC000"/>
              </a:solidFill>
            </a:endParaRPr>
          </a:p>
        </p:txBody>
      </p:sp>
      <p:grpSp>
        <p:nvGrpSpPr>
          <p:cNvPr id="66" name="Group 65"/>
          <p:cNvGrpSpPr/>
          <p:nvPr/>
        </p:nvGrpSpPr>
        <p:grpSpPr>
          <a:xfrm>
            <a:off x="8435975" y="1873629"/>
            <a:ext cx="946077" cy="2273628"/>
            <a:chOff x="8445405" y="2524886"/>
            <a:chExt cx="946077" cy="2273628"/>
          </a:xfrm>
        </p:grpSpPr>
        <p:sp>
          <p:nvSpPr>
            <p:cNvPr id="70" name="Rectangle 69"/>
            <p:cNvSpPr/>
            <p:nvPr/>
          </p:nvSpPr>
          <p:spPr>
            <a:xfrm>
              <a:off x="8445405" y="2524886"/>
              <a:ext cx="946077" cy="628675"/>
            </a:xfrm>
            <a:prstGeom prst="rect">
              <a:avLst/>
            </a:prstGeom>
            <a:solidFill>
              <a:srgbClr val="F67B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RAM</a:t>
              </a:r>
              <a:endParaRPr lang="fr-FR" dirty="0"/>
            </a:p>
          </p:txBody>
        </p:sp>
        <p:sp>
          <p:nvSpPr>
            <p:cNvPr id="71" name="Rectangle 70"/>
            <p:cNvSpPr/>
            <p:nvPr/>
          </p:nvSpPr>
          <p:spPr>
            <a:xfrm>
              <a:off x="8445405" y="3153021"/>
              <a:ext cx="946077" cy="628675"/>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rPr>
                <a:t>M0 Core</a:t>
              </a:r>
              <a:endParaRPr lang="fr-FR" b="1" dirty="0">
                <a:solidFill>
                  <a:schemeClr val="tx1"/>
                </a:solidFill>
              </a:endParaRPr>
            </a:p>
          </p:txBody>
        </p:sp>
        <p:sp>
          <p:nvSpPr>
            <p:cNvPr id="72" name="Rectangle 71"/>
            <p:cNvSpPr/>
            <p:nvPr/>
          </p:nvSpPr>
          <p:spPr>
            <a:xfrm>
              <a:off x="8445405" y="3780544"/>
              <a:ext cx="946077" cy="1017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Data/ Instr. RAM</a:t>
              </a:r>
              <a:endParaRPr lang="fr-FR" dirty="0">
                <a:solidFill>
                  <a:schemeClr val="bg1"/>
                </a:solidFill>
              </a:endParaRPr>
            </a:p>
          </p:txBody>
        </p:sp>
      </p:grpSp>
      <p:cxnSp>
        <p:nvCxnSpPr>
          <p:cNvPr id="73" name="Straight Arrow Connector 72"/>
          <p:cNvCxnSpPr/>
          <p:nvPr/>
        </p:nvCxnSpPr>
        <p:spPr>
          <a:xfrm flipH="1">
            <a:off x="4489317" y="1814694"/>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4489317" y="1870608"/>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4489317" y="1608903"/>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4489317" y="1671429"/>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4489317" y="173390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4479436" y="363988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4479436" y="3581814"/>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4479436" y="351641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4479436" y="345906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4484516" y="3730705"/>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4484516" y="3786619"/>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a:off x="4484237" y="2283152"/>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a:off x="4484237" y="2339066"/>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4484237" y="2077361"/>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4484237" y="2139887"/>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4484237" y="220236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a:off x="4481833" y="3024648"/>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a:off x="4481833" y="3080562"/>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4481833" y="2818857"/>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4481833" y="2881383"/>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4481833" y="2943856"/>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4484516" y="434600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4484516" y="4287934"/>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4484516" y="422253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4484516" y="416518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H="1">
            <a:off x="4489596" y="4436825"/>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a:off x="4489596" y="4492739"/>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27983"/>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Sub-system</a:t>
            </a:r>
            <a:endParaRPr lang="fr-FR" dirty="0"/>
          </a:p>
        </p:txBody>
      </p:sp>
      <p:sp>
        <p:nvSpPr>
          <p:cNvPr id="4" name="Rectangle 3"/>
          <p:cNvSpPr/>
          <p:nvPr/>
        </p:nvSpPr>
        <p:spPr>
          <a:xfrm>
            <a:off x="2213795" y="1035037"/>
            <a:ext cx="1363651" cy="3556214"/>
          </a:xfrm>
          <a:prstGeom prst="rect">
            <a:avLst/>
          </a:prstGeom>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SRAM</a:t>
            </a:r>
            <a:endParaRPr lang="fr-FR" sz="3200" dirty="0"/>
          </a:p>
        </p:txBody>
      </p:sp>
      <p:sp>
        <p:nvSpPr>
          <p:cNvPr id="6" name="Rectangle 5"/>
          <p:cNvSpPr/>
          <p:nvPr/>
        </p:nvSpPr>
        <p:spPr>
          <a:xfrm>
            <a:off x="4036707" y="1035037"/>
            <a:ext cx="445129" cy="4342571"/>
          </a:xfrm>
          <a:prstGeom prst="rect">
            <a:avLst/>
          </a:prstGeom>
          <a:ln/>
        </p:spPr>
        <p:style>
          <a:lnRef idx="2">
            <a:schemeClr val="dk1"/>
          </a:lnRef>
          <a:fillRef idx="1">
            <a:schemeClr val="lt1"/>
          </a:fillRef>
          <a:effectRef idx="0">
            <a:schemeClr val="dk1"/>
          </a:effectRef>
          <a:fontRef idx="minor">
            <a:schemeClr val="dk1"/>
          </a:fontRef>
        </p:style>
        <p:txBody>
          <a:bodyPr vert="vert270" rtlCol="0" anchor="ctr"/>
          <a:lstStyle/>
          <a:p>
            <a:pPr algn="ctr"/>
            <a:r>
              <a:rPr lang="en-GB" dirty="0" smtClean="0"/>
              <a:t>SRAM controller</a:t>
            </a:r>
            <a:endParaRPr lang="fr-FR" dirty="0"/>
          </a:p>
        </p:txBody>
      </p:sp>
      <p:sp>
        <p:nvSpPr>
          <p:cNvPr id="7" name="Rectangle 6"/>
          <p:cNvSpPr/>
          <p:nvPr/>
        </p:nvSpPr>
        <p:spPr>
          <a:xfrm>
            <a:off x="4898703" y="1035037"/>
            <a:ext cx="2048460" cy="3556214"/>
          </a:xfrm>
          <a:prstGeom prst="rect">
            <a:avLst/>
          </a:prstGeom>
          <a:solidFill>
            <a:schemeClr val="bg2">
              <a:lumMod val="85000"/>
            </a:schemeClr>
          </a:solidFill>
          <a:ln w="50800">
            <a:noFill/>
          </a:ln>
          <a:effectLst/>
        </p:spPr>
        <p:style>
          <a:lnRef idx="1">
            <a:schemeClr val="dk1"/>
          </a:lnRef>
          <a:fillRef idx="2">
            <a:schemeClr val="dk1"/>
          </a:fillRef>
          <a:effectRef idx="1">
            <a:schemeClr val="dk1"/>
          </a:effectRef>
          <a:fontRef idx="minor">
            <a:schemeClr val="dk1"/>
          </a:fontRef>
        </p:style>
        <p:txBody>
          <a:bodyPr rtlCol="0" anchor="t" anchorCtr="0"/>
          <a:lstStyle/>
          <a:p>
            <a:pPr algn="ctr"/>
            <a:r>
              <a:rPr lang="en-GB" sz="2400" b="1" dirty="0" smtClean="0"/>
              <a:t>IPU Modules</a:t>
            </a:r>
            <a:endParaRPr lang="fr-FR" sz="2400" b="1" dirty="0"/>
          </a:p>
        </p:txBody>
      </p:sp>
      <p:sp>
        <p:nvSpPr>
          <p:cNvPr id="8" name="Rectangle 7"/>
          <p:cNvSpPr/>
          <p:nvPr/>
        </p:nvSpPr>
        <p:spPr>
          <a:xfrm>
            <a:off x="5450614" y="1562855"/>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IPUS_0</a:t>
            </a:r>
            <a:endParaRPr lang="fr-FR" sz="1400" dirty="0"/>
          </a:p>
        </p:txBody>
      </p:sp>
      <p:sp>
        <p:nvSpPr>
          <p:cNvPr id="10" name="Rectangle 9"/>
          <p:cNvSpPr/>
          <p:nvPr/>
        </p:nvSpPr>
        <p:spPr>
          <a:xfrm>
            <a:off x="5450614" y="2012016"/>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IPUS_1</a:t>
            </a:r>
            <a:endParaRPr lang="fr-FR" sz="1400" dirty="0"/>
          </a:p>
        </p:txBody>
      </p:sp>
      <p:sp>
        <p:nvSpPr>
          <p:cNvPr id="11" name="Rectangle 10"/>
          <p:cNvSpPr/>
          <p:nvPr/>
        </p:nvSpPr>
        <p:spPr>
          <a:xfrm>
            <a:off x="5450614" y="2753350"/>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IPUS_7</a:t>
            </a:r>
            <a:endParaRPr lang="fr-FR" sz="1400" dirty="0"/>
          </a:p>
        </p:txBody>
      </p:sp>
      <p:sp>
        <p:nvSpPr>
          <p:cNvPr id="12" name="TextBox 11"/>
          <p:cNvSpPr txBox="1"/>
          <p:nvPr/>
        </p:nvSpPr>
        <p:spPr>
          <a:xfrm>
            <a:off x="5450613" y="2290280"/>
            <a:ext cx="798407" cy="382305"/>
          </a:xfrm>
          <a:prstGeom prst="rect">
            <a:avLst/>
          </a:prstGeom>
          <a:noFill/>
          <a:ln>
            <a:noFill/>
          </a:ln>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sp>
        <p:nvSpPr>
          <p:cNvPr id="13" name="Rectangle 12"/>
          <p:cNvSpPr/>
          <p:nvPr/>
        </p:nvSpPr>
        <p:spPr>
          <a:xfrm>
            <a:off x="5450612" y="3445308"/>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IPUV_0</a:t>
            </a:r>
            <a:endParaRPr lang="fr-FR" sz="1400" dirty="0"/>
          </a:p>
        </p:txBody>
      </p:sp>
      <p:sp>
        <p:nvSpPr>
          <p:cNvPr id="14" name="Rectangle 13"/>
          <p:cNvSpPr/>
          <p:nvPr/>
        </p:nvSpPr>
        <p:spPr>
          <a:xfrm>
            <a:off x="5452968" y="4137268"/>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IPUV_3</a:t>
            </a:r>
            <a:endParaRPr lang="fr-FR" sz="1400" dirty="0"/>
          </a:p>
        </p:txBody>
      </p:sp>
      <p:sp>
        <p:nvSpPr>
          <p:cNvPr id="15" name="TextBox 14"/>
          <p:cNvSpPr txBox="1"/>
          <p:nvPr/>
        </p:nvSpPr>
        <p:spPr>
          <a:xfrm>
            <a:off x="5450612" y="3678635"/>
            <a:ext cx="798407" cy="382305"/>
          </a:xfrm>
          <a:prstGeom prst="rect">
            <a:avLst/>
          </a:prstGeom>
          <a:noFill/>
          <a:ln>
            <a:noFill/>
          </a:ln>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sp>
        <p:nvSpPr>
          <p:cNvPr id="16" name="Rectangle 15"/>
          <p:cNvSpPr/>
          <p:nvPr/>
        </p:nvSpPr>
        <p:spPr>
          <a:xfrm>
            <a:off x="7851553" y="1035037"/>
            <a:ext cx="2126652" cy="3556214"/>
          </a:xfrm>
          <a:prstGeom prst="rect">
            <a:avLst/>
          </a:prstGeom>
          <a:solidFill>
            <a:schemeClr val="accent2">
              <a:lumMod val="75000"/>
            </a:schemeClr>
          </a:solidFill>
          <a:ln w="50800">
            <a:noFill/>
          </a:ln>
          <a:effectLst/>
        </p:spPr>
        <p:style>
          <a:lnRef idx="1">
            <a:schemeClr val="accent4"/>
          </a:lnRef>
          <a:fillRef idx="2">
            <a:schemeClr val="accent4"/>
          </a:fillRef>
          <a:effectRef idx="1">
            <a:schemeClr val="accent4"/>
          </a:effectRef>
          <a:fontRef idx="minor">
            <a:schemeClr val="dk1"/>
          </a:fontRef>
        </p:style>
        <p:txBody>
          <a:bodyPr rtlCol="0" anchor="t"/>
          <a:lstStyle/>
          <a:p>
            <a:pPr algn="ctr"/>
            <a:r>
              <a:rPr lang="en-GB" sz="2800" b="1" dirty="0" smtClean="0">
                <a:solidFill>
                  <a:schemeClr val="bg1"/>
                </a:solidFill>
              </a:rPr>
              <a:t>Sequencer</a:t>
            </a:r>
            <a:endParaRPr lang="fr-FR" sz="2800" b="1" dirty="0">
              <a:solidFill>
                <a:schemeClr val="bg1"/>
              </a:solidFill>
            </a:endParaRPr>
          </a:p>
        </p:txBody>
      </p:sp>
      <p:cxnSp>
        <p:nvCxnSpPr>
          <p:cNvPr id="22" name="Straight Arrow Connector 21"/>
          <p:cNvCxnSpPr/>
          <p:nvPr/>
        </p:nvCxnSpPr>
        <p:spPr>
          <a:xfrm>
            <a:off x="6249019" y="1626249"/>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019" y="1804896"/>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249019" y="2111632"/>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249019" y="2290280"/>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249019" y="2830551"/>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249019" y="3009199"/>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249019" y="3499987"/>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249019" y="3678635"/>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249019" y="4225571"/>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49019" y="4404218"/>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975294" y="1264625"/>
            <a:ext cx="650842" cy="312313"/>
          </a:xfrm>
          <a:prstGeom prst="rect">
            <a:avLst/>
          </a:prstGeom>
          <a:noFill/>
        </p:spPr>
        <p:txBody>
          <a:bodyPr wrap="square" lIns="91440" tIns="45720" rIns="91440" rtlCol="0" anchor="t">
            <a:noAutofit/>
          </a:bodyPr>
          <a:lstStyle/>
          <a:p>
            <a:pPr algn="ctr"/>
            <a:r>
              <a:rPr lang="en-GB" sz="1600" i="1" dirty="0"/>
              <a:t>d</a:t>
            </a:r>
            <a:r>
              <a:rPr lang="en-GB" sz="1600" i="1" dirty="0" smtClean="0">
                <a:solidFill>
                  <a:schemeClr val="tx1"/>
                </a:solidFill>
              </a:rPr>
              <a:t>one</a:t>
            </a:r>
            <a:endParaRPr lang="fr-FR" sz="1600" i="1" dirty="0" err="1" smtClean="0">
              <a:solidFill>
                <a:schemeClr val="tx1"/>
              </a:solidFill>
            </a:endParaRPr>
          </a:p>
        </p:txBody>
      </p:sp>
      <p:sp>
        <p:nvSpPr>
          <p:cNvPr id="33" name="TextBox 32"/>
          <p:cNvSpPr txBox="1"/>
          <p:nvPr/>
        </p:nvSpPr>
        <p:spPr>
          <a:xfrm>
            <a:off x="6972337" y="1739495"/>
            <a:ext cx="650842" cy="312313"/>
          </a:xfrm>
          <a:prstGeom prst="rect">
            <a:avLst/>
          </a:prstGeom>
          <a:noFill/>
        </p:spPr>
        <p:txBody>
          <a:bodyPr wrap="square" lIns="91440" tIns="45720" rIns="91440" rtlCol="0" anchor="t">
            <a:noAutofit/>
          </a:bodyPr>
          <a:lstStyle/>
          <a:p>
            <a:pPr algn="ctr"/>
            <a:r>
              <a:rPr lang="en-GB" sz="1600" i="1" dirty="0" smtClean="0"/>
              <a:t>start</a:t>
            </a:r>
            <a:endParaRPr lang="fr-FR" sz="1600" i="1" dirty="0" err="1" smtClean="0">
              <a:solidFill>
                <a:schemeClr val="tx1"/>
              </a:solidFill>
            </a:endParaRPr>
          </a:p>
        </p:txBody>
      </p:sp>
      <p:cxnSp>
        <p:nvCxnSpPr>
          <p:cNvPr id="67" name="Straight Arrow Connector 66"/>
          <p:cNvCxnSpPr>
            <a:stCxn id="4" idx="3"/>
          </p:cNvCxnSpPr>
          <p:nvPr/>
        </p:nvCxnSpPr>
        <p:spPr>
          <a:xfrm flipV="1">
            <a:off x="3577446" y="2813144"/>
            <a:ext cx="459261" cy="1"/>
          </a:xfrm>
          <a:prstGeom prst="straightConnector1">
            <a:avLst/>
          </a:prstGeom>
          <a:ln w="666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4891833" y="4714182"/>
            <a:ext cx="1851174" cy="43108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000" b="1" dirty="0" smtClean="0"/>
              <a:t>Fast DMA</a:t>
            </a:r>
            <a:endParaRPr lang="fr-FR" sz="2000" b="1" dirty="0"/>
          </a:p>
        </p:txBody>
      </p:sp>
      <p:cxnSp>
        <p:nvCxnSpPr>
          <p:cNvPr id="82" name="Straight Arrow Connector 81"/>
          <p:cNvCxnSpPr/>
          <p:nvPr/>
        </p:nvCxnSpPr>
        <p:spPr>
          <a:xfrm flipV="1">
            <a:off x="4488706" y="4919084"/>
            <a:ext cx="409997" cy="6136"/>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a:xfrm>
            <a:off x="5145644" y="5487659"/>
            <a:ext cx="1343553" cy="425461"/>
          </a:xfrm>
          <a:prstGeom prst="rect">
            <a:avLst/>
          </a:prstGeom>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t>DRAM</a:t>
            </a:r>
            <a:endParaRPr lang="fr-FR" sz="2800" dirty="0"/>
          </a:p>
        </p:txBody>
      </p:sp>
      <p:cxnSp>
        <p:nvCxnSpPr>
          <p:cNvPr id="124" name="Straight Arrow Connector 123"/>
          <p:cNvCxnSpPr>
            <a:endCxn id="70" idx="2"/>
          </p:cNvCxnSpPr>
          <p:nvPr/>
        </p:nvCxnSpPr>
        <p:spPr>
          <a:xfrm flipV="1">
            <a:off x="5816600" y="5145266"/>
            <a:ext cx="820" cy="341134"/>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8435975" y="1873568"/>
            <a:ext cx="946077" cy="2273628"/>
            <a:chOff x="8445405" y="2524886"/>
            <a:chExt cx="946077" cy="2273628"/>
          </a:xfrm>
        </p:grpSpPr>
        <p:sp>
          <p:nvSpPr>
            <p:cNvPr id="68" name="Rectangle 67"/>
            <p:cNvSpPr/>
            <p:nvPr/>
          </p:nvSpPr>
          <p:spPr>
            <a:xfrm>
              <a:off x="8445405" y="2524886"/>
              <a:ext cx="946077" cy="628675"/>
            </a:xfrm>
            <a:prstGeom prst="rect">
              <a:avLst/>
            </a:prstGeom>
            <a:solidFill>
              <a:srgbClr val="F67B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RAM</a:t>
              </a:r>
              <a:endParaRPr lang="fr-FR" dirty="0"/>
            </a:p>
          </p:txBody>
        </p:sp>
        <p:sp>
          <p:nvSpPr>
            <p:cNvPr id="69" name="Rectangle 68"/>
            <p:cNvSpPr/>
            <p:nvPr/>
          </p:nvSpPr>
          <p:spPr>
            <a:xfrm>
              <a:off x="8445405" y="3153021"/>
              <a:ext cx="946077" cy="628675"/>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rPr>
                <a:t>M0 Core</a:t>
              </a:r>
              <a:endParaRPr lang="fr-FR" b="1" dirty="0">
                <a:solidFill>
                  <a:schemeClr val="tx1"/>
                </a:solidFill>
              </a:endParaRPr>
            </a:p>
          </p:txBody>
        </p:sp>
        <p:sp>
          <p:nvSpPr>
            <p:cNvPr id="71" name="Rectangle 70"/>
            <p:cNvSpPr/>
            <p:nvPr/>
          </p:nvSpPr>
          <p:spPr>
            <a:xfrm>
              <a:off x="8445405" y="3780544"/>
              <a:ext cx="946077" cy="1017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Data/ Instr. RAM</a:t>
              </a:r>
              <a:endParaRPr lang="fr-FR" dirty="0">
                <a:solidFill>
                  <a:schemeClr val="bg1"/>
                </a:solidFill>
              </a:endParaRPr>
            </a:p>
          </p:txBody>
        </p:sp>
      </p:grpSp>
      <p:cxnSp>
        <p:nvCxnSpPr>
          <p:cNvPr id="100" name="Straight Arrow Connector 99"/>
          <p:cNvCxnSpPr/>
          <p:nvPr/>
        </p:nvCxnSpPr>
        <p:spPr>
          <a:xfrm flipH="1">
            <a:off x="4489317" y="1814694"/>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H="1">
            <a:off x="4489317" y="1870608"/>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4489317" y="1608903"/>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4489317" y="1671429"/>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4489317" y="173390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4479436" y="363988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4479436" y="3581814"/>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4479436" y="351641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4479436" y="345906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a:off x="4484516" y="3730705"/>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4484516" y="3786619"/>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H="1">
            <a:off x="4484237" y="2283152"/>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a:off x="4484237" y="2339066"/>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484237" y="2077361"/>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4484237" y="2139887"/>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4484237" y="220236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H="1">
            <a:off x="4481833" y="3024648"/>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a:off x="4481833" y="3080562"/>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4481833" y="2818857"/>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481833" y="2881383"/>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4481833" y="2943856"/>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484516" y="434600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484516" y="4287934"/>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4484516" y="422253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4484516" y="416518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4489596" y="4436825"/>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H="1">
            <a:off x="4489596" y="4492739"/>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0641103"/>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Sub-system</a:t>
            </a:r>
            <a:endParaRPr lang="fr-FR" dirty="0"/>
          </a:p>
        </p:txBody>
      </p:sp>
      <p:sp>
        <p:nvSpPr>
          <p:cNvPr id="4" name="Rectangle 3"/>
          <p:cNvSpPr/>
          <p:nvPr/>
        </p:nvSpPr>
        <p:spPr>
          <a:xfrm>
            <a:off x="2213795" y="1035037"/>
            <a:ext cx="1363651" cy="3556214"/>
          </a:xfrm>
          <a:prstGeom prst="rect">
            <a:avLst/>
          </a:prstGeom>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SRAM</a:t>
            </a:r>
            <a:endParaRPr lang="fr-FR" sz="3200" dirty="0"/>
          </a:p>
        </p:txBody>
      </p:sp>
      <p:sp>
        <p:nvSpPr>
          <p:cNvPr id="6" name="Rectangle 5"/>
          <p:cNvSpPr/>
          <p:nvPr/>
        </p:nvSpPr>
        <p:spPr>
          <a:xfrm>
            <a:off x="4036707" y="1035037"/>
            <a:ext cx="445129" cy="4342571"/>
          </a:xfrm>
          <a:prstGeom prst="rect">
            <a:avLst/>
          </a:prstGeom>
          <a:ln/>
        </p:spPr>
        <p:style>
          <a:lnRef idx="2">
            <a:schemeClr val="dk1"/>
          </a:lnRef>
          <a:fillRef idx="1">
            <a:schemeClr val="lt1"/>
          </a:fillRef>
          <a:effectRef idx="0">
            <a:schemeClr val="dk1"/>
          </a:effectRef>
          <a:fontRef idx="minor">
            <a:schemeClr val="dk1"/>
          </a:fontRef>
        </p:style>
        <p:txBody>
          <a:bodyPr vert="vert270" rtlCol="0" anchor="ctr"/>
          <a:lstStyle/>
          <a:p>
            <a:pPr algn="ctr"/>
            <a:r>
              <a:rPr lang="en-GB" dirty="0" smtClean="0"/>
              <a:t>SRAM controller</a:t>
            </a:r>
            <a:endParaRPr lang="fr-FR" dirty="0"/>
          </a:p>
        </p:txBody>
      </p:sp>
      <p:sp>
        <p:nvSpPr>
          <p:cNvPr id="7" name="Rectangle 6"/>
          <p:cNvSpPr/>
          <p:nvPr/>
        </p:nvSpPr>
        <p:spPr>
          <a:xfrm>
            <a:off x="4898703" y="1035037"/>
            <a:ext cx="2048460" cy="3556214"/>
          </a:xfrm>
          <a:prstGeom prst="rect">
            <a:avLst/>
          </a:prstGeom>
          <a:solidFill>
            <a:schemeClr val="bg2">
              <a:lumMod val="85000"/>
            </a:schemeClr>
          </a:solidFill>
          <a:ln w="50800">
            <a:noFill/>
          </a:ln>
          <a:effectLst/>
        </p:spPr>
        <p:style>
          <a:lnRef idx="1">
            <a:schemeClr val="dk1"/>
          </a:lnRef>
          <a:fillRef idx="2">
            <a:schemeClr val="dk1"/>
          </a:fillRef>
          <a:effectRef idx="1">
            <a:schemeClr val="dk1"/>
          </a:effectRef>
          <a:fontRef idx="minor">
            <a:schemeClr val="dk1"/>
          </a:fontRef>
        </p:style>
        <p:txBody>
          <a:bodyPr rtlCol="0" anchor="t" anchorCtr="0"/>
          <a:lstStyle/>
          <a:p>
            <a:pPr algn="ctr"/>
            <a:r>
              <a:rPr lang="en-GB" sz="2400" b="1" dirty="0" smtClean="0"/>
              <a:t>IPU Modules</a:t>
            </a:r>
            <a:endParaRPr lang="fr-FR" sz="2400" b="1" dirty="0"/>
          </a:p>
        </p:txBody>
      </p:sp>
      <p:sp>
        <p:nvSpPr>
          <p:cNvPr id="8" name="Rectangle 7"/>
          <p:cNvSpPr/>
          <p:nvPr/>
        </p:nvSpPr>
        <p:spPr>
          <a:xfrm>
            <a:off x="5450614" y="1562855"/>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IPUS_0</a:t>
            </a:r>
            <a:endParaRPr lang="fr-FR" sz="1400" dirty="0"/>
          </a:p>
        </p:txBody>
      </p:sp>
      <p:sp>
        <p:nvSpPr>
          <p:cNvPr id="10" name="Rectangle 9"/>
          <p:cNvSpPr/>
          <p:nvPr/>
        </p:nvSpPr>
        <p:spPr>
          <a:xfrm>
            <a:off x="5450614" y="2012016"/>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IPUS_1</a:t>
            </a:r>
            <a:endParaRPr lang="fr-FR" sz="1400" dirty="0"/>
          </a:p>
        </p:txBody>
      </p:sp>
      <p:sp>
        <p:nvSpPr>
          <p:cNvPr id="11" name="Rectangle 10"/>
          <p:cNvSpPr/>
          <p:nvPr/>
        </p:nvSpPr>
        <p:spPr>
          <a:xfrm>
            <a:off x="5450614" y="2753350"/>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IPUS_7</a:t>
            </a:r>
            <a:endParaRPr lang="fr-FR" sz="1400" dirty="0"/>
          </a:p>
        </p:txBody>
      </p:sp>
      <p:sp>
        <p:nvSpPr>
          <p:cNvPr id="12" name="TextBox 11"/>
          <p:cNvSpPr txBox="1"/>
          <p:nvPr/>
        </p:nvSpPr>
        <p:spPr>
          <a:xfrm>
            <a:off x="5450613" y="2290280"/>
            <a:ext cx="798407" cy="382305"/>
          </a:xfrm>
          <a:prstGeom prst="rect">
            <a:avLst/>
          </a:prstGeom>
          <a:noFill/>
          <a:ln>
            <a:noFill/>
          </a:ln>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sp>
        <p:nvSpPr>
          <p:cNvPr id="13" name="Rectangle 12"/>
          <p:cNvSpPr/>
          <p:nvPr/>
        </p:nvSpPr>
        <p:spPr>
          <a:xfrm>
            <a:off x="5450612" y="3445308"/>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IPUV_0</a:t>
            </a:r>
            <a:endParaRPr lang="fr-FR" sz="1400" dirty="0"/>
          </a:p>
        </p:txBody>
      </p:sp>
      <p:sp>
        <p:nvSpPr>
          <p:cNvPr id="14" name="Rectangle 13"/>
          <p:cNvSpPr/>
          <p:nvPr/>
        </p:nvSpPr>
        <p:spPr>
          <a:xfrm>
            <a:off x="5452968" y="4137268"/>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IPUV_3</a:t>
            </a:r>
            <a:endParaRPr lang="fr-FR" sz="1400" dirty="0"/>
          </a:p>
        </p:txBody>
      </p:sp>
      <p:sp>
        <p:nvSpPr>
          <p:cNvPr id="15" name="TextBox 14"/>
          <p:cNvSpPr txBox="1"/>
          <p:nvPr/>
        </p:nvSpPr>
        <p:spPr>
          <a:xfrm>
            <a:off x="5450612" y="3678635"/>
            <a:ext cx="798407" cy="382305"/>
          </a:xfrm>
          <a:prstGeom prst="rect">
            <a:avLst/>
          </a:prstGeom>
          <a:noFill/>
          <a:ln>
            <a:noFill/>
          </a:ln>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sp>
        <p:nvSpPr>
          <p:cNvPr id="16" name="Rectangle 15"/>
          <p:cNvSpPr/>
          <p:nvPr/>
        </p:nvSpPr>
        <p:spPr>
          <a:xfrm>
            <a:off x="7851553" y="1035037"/>
            <a:ext cx="2126652" cy="3556214"/>
          </a:xfrm>
          <a:prstGeom prst="rect">
            <a:avLst/>
          </a:prstGeom>
          <a:solidFill>
            <a:schemeClr val="accent2">
              <a:lumMod val="75000"/>
            </a:schemeClr>
          </a:solidFill>
          <a:ln w="50800">
            <a:noFill/>
          </a:ln>
          <a:effectLst/>
        </p:spPr>
        <p:style>
          <a:lnRef idx="1">
            <a:schemeClr val="accent4"/>
          </a:lnRef>
          <a:fillRef idx="2">
            <a:schemeClr val="accent4"/>
          </a:fillRef>
          <a:effectRef idx="1">
            <a:schemeClr val="accent4"/>
          </a:effectRef>
          <a:fontRef idx="minor">
            <a:schemeClr val="dk1"/>
          </a:fontRef>
        </p:style>
        <p:txBody>
          <a:bodyPr rtlCol="0" anchor="t"/>
          <a:lstStyle/>
          <a:p>
            <a:pPr algn="ctr"/>
            <a:r>
              <a:rPr lang="en-GB" sz="2800" b="1" dirty="0" smtClean="0">
                <a:solidFill>
                  <a:schemeClr val="bg1"/>
                </a:solidFill>
              </a:rPr>
              <a:t>Sequencer</a:t>
            </a:r>
            <a:endParaRPr lang="fr-FR" sz="2800" b="1" dirty="0">
              <a:solidFill>
                <a:schemeClr val="bg1"/>
              </a:solidFill>
            </a:endParaRPr>
          </a:p>
        </p:txBody>
      </p:sp>
      <p:cxnSp>
        <p:nvCxnSpPr>
          <p:cNvPr id="22" name="Straight Arrow Connector 21"/>
          <p:cNvCxnSpPr/>
          <p:nvPr/>
        </p:nvCxnSpPr>
        <p:spPr>
          <a:xfrm>
            <a:off x="6249019" y="1626249"/>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019" y="1804896"/>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249019" y="2111632"/>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249019" y="2290280"/>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249019" y="2830551"/>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249019" y="3009199"/>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249019" y="3499987"/>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249019" y="3678635"/>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249019" y="4225571"/>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49019" y="4404218"/>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975294" y="1264625"/>
            <a:ext cx="650842" cy="312313"/>
          </a:xfrm>
          <a:prstGeom prst="rect">
            <a:avLst/>
          </a:prstGeom>
          <a:noFill/>
        </p:spPr>
        <p:txBody>
          <a:bodyPr wrap="square" lIns="91440" tIns="45720" rIns="91440" rtlCol="0" anchor="t">
            <a:noAutofit/>
          </a:bodyPr>
          <a:lstStyle/>
          <a:p>
            <a:pPr algn="ctr"/>
            <a:r>
              <a:rPr lang="en-GB" sz="1600" i="1" dirty="0"/>
              <a:t>d</a:t>
            </a:r>
            <a:r>
              <a:rPr lang="en-GB" sz="1600" i="1" dirty="0" smtClean="0">
                <a:solidFill>
                  <a:schemeClr val="tx1"/>
                </a:solidFill>
              </a:rPr>
              <a:t>one</a:t>
            </a:r>
            <a:endParaRPr lang="fr-FR" sz="1600" i="1" dirty="0" err="1" smtClean="0">
              <a:solidFill>
                <a:schemeClr val="tx1"/>
              </a:solidFill>
            </a:endParaRPr>
          </a:p>
        </p:txBody>
      </p:sp>
      <p:sp>
        <p:nvSpPr>
          <p:cNvPr id="33" name="TextBox 32"/>
          <p:cNvSpPr txBox="1"/>
          <p:nvPr/>
        </p:nvSpPr>
        <p:spPr>
          <a:xfrm>
            <a:off x="6972337" y="1739495"/>
            <a:ext cx="650842" cy="312313"/>
          </a:xfrm>
          <a:prstGeom prst="rect">
            <a:avLst/>
          </a:prstGeom>
          <a:noFill/>
        </p:spPr>
        <p:txBody>
          <a:bodyPr wrap="square" lIns="91440" tIns="45720" rIns="91440" rtlCol="0" anchor="t">
            <a:noAutofit/>
          </a:bodyPr>
          <a:lstStyle/>
          <a:p>
            <a:pPr algn="ctr"/>
            <a:r>
              <a:rPr lang="en-GB" sz="1600" i="1" dirty="0" smtClean="0"/>
              <a:t>start</a:t>
            </a:r>
            <a:endParaRPr lang="fr-FR" sz="1600" i="1" dirty="0" err="1" smtClean="0">
              <a:solidFill>
                <a:schemeClr val="tx1"/>
              </a:solidFill>
            </a:endParaRPr>
          </a:p>
        </p:txBody>
      </p:sp>
      <p:cxnSp>
        <p:nvCxnSpPr>
          <p:cNvPr id="67" name="Straight Arrow Connector 66"/>
          <p:cNvCxnSpPr>
            <a:stCxn id="4" idx="3"/>
          </p:cNvCxnSpPr>
          <p:nvPr/>
        </p:nvCxnSpPr>
        <p:spPr>
          <a:xfrm flipV="1">
            <a:off x="3577446" y="2813144"/>
            <a:ext cx="459261" cy="1"/>
          </a:xfrm>
          <a:prstGeom prst="straightConnector1">
            <a:avLst/>
          </a:prstGeom>
          <a:ln w="666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4891833" y="4714182"/>
            <a:ext cx="1851174" cy="43108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000" b="1" dirty="0" smtClean="0"/>
              <a:t>Fast DMA</a:t>
            </a:r>
            <a:endParaRPr lang="fr-FR" sz="2000" b="1" dirty="0"/>
          </a:p>
        </p:txBody>
      </p:sp>
      <p:cxnSp>
        <p:nvCxnSpPr>
          <p:cNvPr id="82" name="Straight Arrow Connector 81"/>
          <p:cNvCxnSpPr/>
          <p:nvPr/>
        </p:nvCxnSpPr>
        <p:spPr>
          <a:xfrm flipV="1">
            <a:off x="4488706" y="4919084"/>
            <a:ext cx="409997" cy="6136"/>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endCxn id="70" idx="2"/>
          </p:cNvCxnSpPr>
          <p:nvPr/>
        </p:nvCxnSpPr>
        <p:spPr>
          <a:xfrm flipV="1">
            <a:off x="5816600" y="5145266"/>
            <a:ext cx="820" cy="341134"/>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8482271" y="5174932"/>
            <a:ext cx="388021" cy="311468"/>
          </a:xfrm>
          <a:prstGeom prst="straightConnector1">
            <a:avLst/>
          </a:prstGeom>
          <a:ln w="508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8366175" y="5145266"/>
            <a:ext cx="3580250" cy="749490"/>
          </a:xfrm>
          <a:prstGeom prst="rect">
            <a:avLst/>
          </a:prstGeom>
          <a:noFill/>
        </p:spPr>
        <p:txBody>
          <a:bodyPr wrap="square" lIns="91440" tIns="45720" rIns="91440" rtlCol="0" anchor="t">
            <a:noAutofit/>
          </a:bodyPr>
          <a:lstStyle/>
          <a:p>
            <a:pPr algn="ctr"/>
            <a:r>
              <a:rPr lang="en-GB" sz="2200" b="1" dirty="0">
                <a:solidFill>
                  <a:srgbClr val="FFC000"/>
                </a:solidFill>
              </a:rPr>
              <a:t>Configuration and </a:t>
            </a:r>
            <a:r>
              <a:rPr lang="en-GB" sz="2200" b="1" dirty="0" smtClean="0">
                <a:solidFill>
                  <a:srgbClr val="FFC000"/>
                </a:solidFill>
              </a:rPr>
              <a:t>synchronization signals</a:t>
            </a:r>
            <a:endParaRPr lang="fr-FR" sz="2200" b="1" dirty="0" err="1" smtClean="0">
              <a:solidFill>
                <a:srgbClr val="FFC000"/>
              </a:solidFill>
            </a:endParaRPr>
          </a:p>
        </p:txBody>
      </p:sp>
      <p:cxnSp>
        <p:nvCxnSpPr>
          <p:cNvPr id="69" name="Elbow Connector 68"/>
          <p:cNvCxnSpPr>
            <a:endCxn id="16" idx="2"/>
          </p:cNvCxnSpPr>
          <p:nvPr/>
        </p:nvCxnSpPr>
        <p:spPr>
          <a:xfrm flipV="1">
            <a:off x="6743007" y="4591251"/>
            <a:ext cx="2171872" cy="249574"/>
          </a:xfrm>
          <a:prstGeom prst="bentConnector2">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968424" y="4496940"/>
            <a:ext cx="650842" cy="312313"/>
          </a:xfrm>
          <a:prstGeom prst="rect">
            <a:avLst/>
          </a:prstGeom>
          <a:noFill/>
        </p:spPr>
        <p:txBody>
          <a:bodyPr wrap="square" lIns="91440" tIns="45720" rIns="91440" rtlCol="0" anchor="t">
            <a:noAutofit/>
          </a:bodyPr>
          <a:lstStyle/>
          <a:p>
            <a:pPr algn="ctr"/>
            <a:r>
              <a:rPr lang="en-GB" sz="1600" i="1" dirty="0"/>
              <a:t>d</a:t>
            </a:r>
            <a:r>
              <a:rPr lang="en-GB" sz="1600" i="1" dirty="0" smtClean="0">
                <a:solidFill>
                  <a:schemeClr val="tx1"/>
                </a:solidFill>
              </a:rPr>
              <a:t>one</a:t>
            </a:r>
            <a:endParaRPr lang="fr-FR" sz="1600" i="1" dirty="0" err="1" smtClean="0">
              <a:solidFill>
                <a:schemeClr val="tx1"/>
              </a:solidFill>
            </a:endParaRPr>
          </a:p>
        </p:txBody>
      </p:sp>
      <p:cxnSp>
        <p:nvCxnSpPr>
          <p:cNvPr id="72" name="Elbow Connector 71"/>
          <p:cNvCxnSpPr/>
          <p:nvPr/>
        </p:nvCxnSpPr>
        <p:spPr>
          <a:xfrm flipV="1">
            <a:off x="6763617" y="4598331"/>
            <a:ext cx="2664731" cy="414805"/>
          </a:xfrm>
          <a:prstGeom prst="bentConnector3">
            <a:avLst>
              <a:gd name="adj1" fmla="val 100519"/>
            </a:avLst>
          </a:prstGeom>
          <a:ln w="317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968423" y="5076635"/>
            <a:ext cx="650842" cy="312313"/>
          </a:xfrm>
          <a:prstGeom prst="rect">
            <a:avLst/>
          </a:prstGeom>
          <a:noFill/>
        </p:spPr>
        <p:txBody>
          <a:bodyPr wrap="square" lIns="91440" tIns="45720" rIns="91440" rtlCol="0" anchor="t">
            <a:noAutofit/>
          </a:bodyPr>
          <a:lstStyle/>
          <a:p>
            <a:pPr algn="ctr"/>
            <a:r>
              <a:rPr lang="en-GB" sz="1600" i="1" dirty="0" smtClean="0"/>
              <a:t>start</a:t>
            </a:r>
            <a:endParaRPr lang="fr-FR" sz="1600" i="1" dirty="0" err="1" smtClean="0">
              <a:solidFill>
                <a:schemeClr val="tx1"/>
              </a:solidFill>
            </a:endParaRPr>
          </a:p>
        </p:txBody>
      </p:sp>
      <p:grpSp>
        <p:nvGrpSpPr>
          <p:cNvPr id="74" name="Group 73"/>
          <p:cNvGrpSpPr/>
          <p:nvPr/>
        </p:nvGrpSpPr>
        <p:grpSpPr>
          <a:xfrm>
            <a:off x="8435975" y="1873629"/>
            <a:ext cx="946077" cy="2273628"/>
            <a:chOff x="8445405" y="2524886"/>
            <a:chExt cx="946077" cy="2273628"/>
          </a:xfrm>
        </p:grpSpPr>
        <p:sp>
          <p:nvSpPr>
            <p:cNvPr id="75" name="Rectangle 74"/>
            <p:cNvSpPr/>
            <p:nvPr/>
          </p:nvSpPr>
          <p:spPr>
            <a:xfrm>
              <a:off x="8445405" y="2524886"/>
              <a:ext cx="946077" cy="628675"/>
            </a:xfrm>
            <a:prstGeom prst="rect">
              <a:avLst/>
            </a:prstGeom>
            <a:solidFill>
              <a:srgbClr val="F67B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RAM</a:t>
              </a:r>
              <a:endParaRPr lang="fr-FR" dirty="0"/>
            </a:p>
          </p:txBody>
        </p:sp>
        <p:sp>
          <p:nvSpPr>
            <p:cNvPr id="76" name="Rectangle 75"/>
            <p:cNvSpPr/>
            <p:nvPr/>
          </p:nvSpPr>
          <p:spPr>
            <a:xfrm>
              <a:off x="8445405" y="3153021"/>
              <a:ext cx="946077" cy="628675"/>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rPr>
                <a:t>M0 Core</a:t>
              </a:r>
              <a:endParaRPr lang="fr-FR" b="1" dirty="0">
                <a:solidFill>
                  <a:schemeClr val="tx1"/>
                </a:solidFill>
              </a:endParaRPr>
            </a:p>
          </p:txBody>
        </p:sp>
        <p:sp>
          <p:nvSpPr>
            <p:cNvPr id="77" name="Rectangle 76"/>
            <p:cNvSpPr/>
            <p:nvPr/>
          </p:nvSpPr>
          <p:spPr>
            <a:xfrm>
              <a:off x="8445405" y="3780544"/>
              <a:ext cx="946077" cy="1017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Data/ Instr. RAM</a:t>
              </a:r>
              <a:endParaRPr lang="fr-FR" dirty="0">
                <a:solidFill>
                  <a:schemeClr val="bg1"/>
                </a:solidFill>
              </a:endParaRPr>
            </a:p>
          </p:txBody>
        </p:sp>
      </p:grpSp>
      <p:cxnSp>
        <p:nvCxnSpPr>
          <p:cNvPr id="78" name="Straight Arrow Connector 77"/>
          <p:cNvCxnSpPr/>
          <p:nvPr/>
        </p:nvCxnSpPr>
        <p:spPr>
          <a:xfrm flipH="1">
            <a:off x="4489317" y="1814694"/>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a:off x="4489317" y="1870608"/>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4489317" y="1608903"/>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4489317" y="1671429"/>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4489317" y="173390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4479436" y="363988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4479436" y="3581814"/>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4479436" y="351641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4479436" y="345906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a:off x="4484516" y="3730705"/>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a:off x="4484516" y="3786619"/>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a:off x="4484237" y="2283152"/>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4484237" y="2339066"/>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4484237" y="2077361"/>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4484237" y="2139887"/>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4484237" y="220236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4481833" y="3024648"/>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H="1">
            <a:off x="4481833" y="3080562"/>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4481833" y="2818857"/>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4481833" y="2881383"/>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4481833" y="2943856"/>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4484516" y="434600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4484516" y="4287934"/>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4484516" y="422253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4484516" y="416518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a:off x="4489596" y="4436825"/>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4489596" y="4492739"/>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5145644" y="5487659"/>
            <a:ext cx="1343553" cy="425461"/>
          </a:xfrm>
          <a:prstGeom prst="rect">
            <a:avLst/>
          </a:prstGeom>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t>DRAM</a:t>
            </a:r>
            <a:endParaRPr lang="fr-FR" sz="2800" dirty="0"/>
          </a:p>
        </p:txBody>
      </p:sp>
    </p:spTree>
    <p:extLst>
      <p:ext uri="{BB962C8B-B14F-4D97-AF65-F5344CB8AC3E}">
        <p14:creationId xmlns:p14="http://schemas.microsoft.com/office/powerpoint/2010/main" val="336239034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Sub-system</a:t>
            </a:r>
            <a:endParaRPr lang="fr-FR" dirty="0"/>
          </a:p>
        </p:txBody>
      </p:sp>
      <p:sp>
        <p:nvSpPr>
          <p:cNvPr id="4" name="Rectangle 3"/>
          <p:cNvSpPr/>
          <p:nvPr/>
        </p:nvSpPr>
        <p:spPr>
          <a:xfrm>
            <a:off x="2213795" y="1035037"/>
            <a:ext cx="1363651" cy="3556214"/>
          </a:xfrm>
          <a:prstGeom prst="rect">
            <a:avLst/>
          </a:prstGeom>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SRAM</a:t>
            </a:r>
            <a:endParaRPr lang="fr-FR" sz="3200" dirty="0"/>
          </a:p>
        </p:txBody>
      </p:sp>
      <p:sp>
        <p:nvSpPr>
          <p:cNvPr id="6" name="Rectangle 5"/>
          <p:cNvSpPr/>
          <p:nvPr/>
        </p:nvSpPr>
        <p:spPr>
          <a:xfrm>
            <a:off x="4036707" y="1035037"/>
            <a:ext cx="445129" cy="4342571"/>
          </a:xfrm>
          <a:prstGeom prst="rect">
            <a:avLst/>
          </a:prstGeom>
          <a:ln/>
        </p:spPr>
        <p:style>
          <a:lnRef idx="2">
            <a:schemeClr val="dk1"/>
          </a:lnRef>
          <a:fillRef idx="1">
            <a:schemeClr val="lt1"/>
          </a:fillRef>
          <a:effectRef idx="0">
            <a:schemeClr val="dk1"/>
          </a:effectRef>
          <a:fontRef idx="minor">
            <a:schemeClr val="dk1"/>
          </a:fontRef>
        </p:style>
        <p:txBody>
          <a:bodyPr vert="vert270" rtlCol="0" anchor="ctr"/>
          <a:lstStyle/>
          <a:p>
            <a:pPr algn="ctr"/>
            <a:r>
              <a:rPr lang="en-GB" dirty="0" smtClean="0"/>
              <a:t>SRAM controller</a:t>
            </a:r>
            <a:endParaRPr lang="fr-FR" dirty="0"/>
          </a:p>
        </p:txBody>
      </p:sp>
      <p:sp>
        <p:nvSpPr>
          <p:cNvPr id="7" name="Rectangle 6"/>
          <p:cNvSpPr/>
          <p:nvPr/>
        </p:nvSpPr>
        <p:spPr>
          <a:xfrm>
            <a:off x="4898703" y="1035037"/>
            <a:ext cx="2048460" cy="3556214"/>
          </a:xfrm>
          <a:prstGeom prst="rect">
            <a:avLst/>
          </a:prstGeom>
          <a:solidFill>
            <a:schemeClr val="bg2">
              <a:lumMod val="85000"/>
            </a:schemeClr>
          </a:solidFill>
          <a:ln w="50800">
            <a:noFill/>
          </a:ln>
          <a:effectLst/>
        </p:spPr>
        <p:style>
          <a:lnRef idx="1">
            <a:schemeClr val="dk1"/>
          </a:lnRef>
          <a:fillRef idx="2">
            <a:schemeClr val="dk1"/>
          </a:fillRef>
          <a:effectRef idx="1">
            <a:schemeClr val="dk1"/>
          </a:effectRef>
          <a:fontRef idx="minor">
            <a:schemeClr val="dk1"/>
          </a:fontRef>
        </p:style>
        <p:txBody>
          <a:bodyPr rtlCol="0" anchor="t" anchorCtr="0"/>
          <a:lstStyle/>
          <a:p>
            <a:pPr algn="ctr"/>
            <a:r>
              <a:rPr lang="en-GB" sz="2400" b="1" dirty="0" smtClean="0"/>
              <a:t>IPU Modules</a:t>
            </a:r>
            <a:endParaRPr lang="fr-FR" sz="2400" b="1" dirty="0"/>
          </a:p>
        </p:txBody>
      </p:sp>
      <p:sp>
        <p:nvSpPr>
          <p:cNvPr id="8" name="Rectangle 7"/>
          <p:cNvSpPr/>
          <p:nvPr/>
        </p:nvSpPr>
        <p:spPr>
          <a:xfrm>
            <a:off x="5450614" y="1562855"/>
            <a:ext cx="798407" cy="359029"/>
          </a:xfrm>
          <a:prstGeom prst="rect">
            <a:avLst/>
          </a:prstGeom>
          <a:ln w="762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IPUS_0</a:t>
            </a:r>
            <a:endParaRPr lang="fr-FR" sz="1400" dirty="0"/>
          </a:p>
        </p:txBody>
      </p:sp>
      <p:sp>
        <p:nvSpPr>
          <p:cNvPr id="10" name="Rectangle 9"/>
          <p:cNvSpPr/>
          <p:nvPr/>
        </p:nvSpPr>
        <p:spPr>
          <a:xfrm>
            <a:off x="5450614" y="2012016"/>
            <a:ext cx="798407" cy="359029"/>
          </a:xfrm>
          <a:prstGeom prst="rect">
            <a:avLst/>
          </a:prstGeom>
          <a:ln w="508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IPUS_1</a:t>
            </a:r>
            <a:endParaRPr lang="fr-FR" sz="1400" dirty="0"/>
          </a:p>
        </p:txBody>
      </p:sp>
      <p:sp>
        <p:nvSpPr>
          <p:cNvPr id="11" name="Rectangle 10"/>
          <p:cNvSpPr/>
          <p:nvPr/>
        </p:nvSpPr>
        <p:spPr>
          <a:xfrm>
            <a:off x="5450614" y="2753350"/>
            <a:ext cx="798407" cy="359029"/>
          </a:xfrm>
          <a:prstGeom prst="rect">
            <a:avLst/>
          </a:prstGeom>
          <a:ln w="762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IPUS_7</a:t>
            </a:r>
            <a:endParaRPr lang="fr-FR" sz="1400" dirty="0"/>
          </a:p>
        </p:txBody>
      </p:sp>
      <p:sp>
        <p:nvSpPr>
          <p:cNvPr id="12" name="TextBox 11"/>
          <p:cNvSpPr txBox="1"/>
          <p:nvPr/>
        </p:nvSpPr>
        <p:spPr>
          <a:xfrm>
            <a:off x="5450613" y="2290280"/>
            <a:ext cx="798407" cy="382305"/>
          </a:xfrm>
          <a:prstGeom prst="rect">
            <a:avLst/>
          </a:prstGeom>
          <a:noFill/>
          <a:ln w="76200">
            <a:noFill/>
          </a:ln>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sp>
        <p:nvSpPr>
          <p:cNvPr id="13" name="Rectangle 12"/>
          <p:cNvSpPr/>
          <p:nvPr/>
        </p:nvSpPr>
        <p:spPr>
          <a:xfrm>
            <a:off x="5450612" y="3445308"/>
            <a:ext cx="798407" cy="359029"/>
          </a:xfrm>
          <a:prstGeom prst="rect">
            <a:avLst/>
          </a:prstGeom>
          <a:ln w="762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IPUV_0</a:t>
            </a:r>
            <a:endParaRPr lang="fr-FR" sz="1400" dirty="0"/>
          </a:p>
        </p:txBody>
      </p:sp>
      <p:sp>
        <p:nvSpPr>
          <p:cNvPr id="14" name="Rectangle 13"/>
          <p:cNvSpPr/>
          <p:nvPr/>
        </p:nvSpPr>
        <p:spPr>
          <a:xfrm>
            <a:off x="5452968" y="4137268"/>
            <a:ext cx="798407" cy="359029"/>
          </a:xfrm>
          <a:prstGeom prst="rect">
            <a:avLst/>
          </a:prstGeom>
          <a:ln w="762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IPUV_3</a:t>
            </a:r>
            <a:endParaRPr lang="fr-FR" sz="1400" dirty="0"/>
          </a:p>
        </p:txBody>
      </p:sp>
      <p:sp>
        <p:nvSpPr>
          <p:cNvPr id="15" name="TextBox 14"/>
          <p:cNvSpPr txBox="1"/>
          <p:nvPr/>
        </p:nvSpPr>
        <p:spPr>
          <a:xfrm>
            <a:off x="5450612" y="3678635"/>
            <a:ext cx="798407" cy="382305"/>
          </a:xfrm>
          <a:prstGeom prst="rect">
            <a:avLst/>
          </a:prstGeom>
          <a:noFill/>
          <a:ln w="50800">
            <a:noFill/>
          </a:ln>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sp>
        <p:nvSpPr>
          <p:cNvPr id="16" name="Rectangle 15"/>
          <p:cNvSpPr/>
          <p:nvPr/>
        </p:nvSpPr>
        <p:spPr>
          <a:xfrm>
            <a:off x="7851553" y="1035037"/>
            <a:ext cx="2126652" cy="3556214"/>
          </a:xfrm>
          <a:prstGeom prst="rect">
            <a:avLst/>
          </a:prstGeom>
          <a:solidFill>
            <a:schemeClr val="accent2">
              <a:lumMod val="75000"/>
            </a:schemeClr>
          </a:solidFill>
          <a:ln w="50800">
            <a:noFill/>
          </a:ln>
          <a:effectLst/>
        </p:spPr>
        <p:style>
          <a:lnRef idx="1">
            <a:schemeClr val="accent4"/>
          </a:lnRef>
          <a:fillRef idx="2">
            <a:schemeClr val="accent4"/>
          </a:fillRef>
          <a:effectRef idx="1">
            <a:schemeClr val="accent4"/>
          </a:effectRef>
          <a:fontRef idx="minor">
            <a:schemeClr val="dk1"/>
          </a:fontRef>
        </p:style>
        <p:txBody>
          <a:bodyPr rtlCol="0" anchor="t"/>
          <a:lstStyle/>
          <a:p>
            <a:pPr algn="ctr"/>
            <a:r>
              <a:rPr lang="en-GB" sz="2800" b="1" dirty="0" smtClean="0">
                <a:solidFill>
                  <a:schemeClr val="bg1"/>
                </a:solidFill>
              </a:rPr>
              <a:t>Sequencer</a:t>
            </a:r>
            <a:endParaRPr lang="fr-FR" sz="2800" b="1" dirty="0">
              <a:solidFill>
                <a:schemeClr val="bg1"/>
              </a:solidFill>
            </a:endParaRPr>
          </a:p>
        </p:txBody>
      </p:sp>
      <p:cxnSp>
        <p:nvCxnSpPr>
          <p:cNvPr id="22" name="Straight Arrow Connector 21"/>
          <p:cNvCxnSpPr/>
          <p:nvPr/>
        </p:nvCxnSpPr>
        <p:spPr>
          <a:xfrm>
            <a:off x="6249019" y="1626249"/>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019" y="1804896"/>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249019" y="2111632"/>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249019" y="2290280"/>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249019" y="2830551"/>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249019" y="3009199"/>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249019" y="3499987"/>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249019" y="3678635"/>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249019" y="4225571"/>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49019" y="4404218"/>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975294" y="1264625"/>
            <a:ext cx="650842" cy="312313"/>
          </a:xfrm>
          <a:prstGeom prst="rect">
            <a:avLst/>
          </a:prstGeom>
          <a:noFill/>
        </p:spPr>
        <p:txBody>
          <a:bodyPr wrap="square" lIns="91440" tIns="45720" rIns="91440" rtlCol="0" anchor="t">
            <a:noAutofit/>
          </a:bodyPr>
          <a:lstStyle/>
          <a:p>
            <a:pPr algn="ctr"/>
            <a:r>
              <a:rPr lang="en-GB" sz="1600" i="1" dirty="0"/>
              <a:t>d</a:t>
            </a:r>
            <a:r>
              <a:rPr lang="en-GB" sz="1600" i="1" dirty="0" smtClean="0">
                <a:solidFill>
                  <a:schemeClr val="tx1"/>
                </a:solidFill>
              </a:rPr>
              <a:t>one</a:t>
            </a:r>
            <a:endParaRPr lang="fr-FR" sz="1600" i="1" dirty="0" err="1" smtClean="0">
              <a:solidFill>
                <a:schemeClr val="tx1"/>
              </a:solidFill>
            </a:endParaRPr>
          </a:p>
        </p:txBody>
      </p:sp>
      <p:sp>
        <p:nvSpPr>
          <p:cNvPr id="33" name="TextBox 32"/>
          <p:cNvSpPr txBox="1"/>
          <p:nvPr/>
        </p:nvSpPr>
        <p:spPr>
          <a:xfrm>
            <a:off x="6972337" y="1739495"/>
            <a:ext cx="650842" cy="312313"/>
          </a:xfrm>
          <a:prstGeom prst="rect">
            <a:avLst/>
          </a:prstGeom>
          <a:noFill/>
        </p:spPr>
        <p:txBody>
          <a:bodyPr wrap="square" lIns="91440" tIns="45720" rIns="91440" rtlCol="0" anchor="t">
            <a:noAutofit/>
          </a:bodyPr>
          <a:lstStyle/>
          <a:p>
            <a:pPr algn="ctr"/>
            <a:r>
              <a:rPr lang="en-GB" sz="1600" i="1" dirty="0" smtClean="0"/>
              <a:t>start</a:t>
            </a:r>
            <a:endParaRPr lang="fr-FR" sz="1600" i="1" dirty="0" err="1" smtClean="0">
              <a:solidFill>
                <a:schemeClr val="tx1"/>
              </a:solidFill>
            </a:endParaRPr>
          </a:p>
        </p:txBody>
      </p:sp>
      <p:cxnSp>
        <p:nvCxnSpPr>
          <p:cNvPr id="67" name="Straight Arrow Connector 66"/>
          <p:cNvCxnSpPr>
            <a:stCxn id="4" idx="3"/>
          </p:cNvCxnSpPr>
          <p:nvPr/>
        </p:nvCxnSpPr>
        <p:spPr>
          <a:xfrm flipV="1">
            <a:off x="3577446" y="2813144"/>
            <a:ext cx="459261" cy="1"/>
          </a:xfrm>
          <a:prstGeom prst="straightConnector1">
            <a:avLst/>
          </a:prstGeom>
          <a:ln w="666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68587" y="4968463"/>
            <a:ext cx="2209974" cy="939940"/>
          </a:xfrm>
          <a:prstGeom prst="rect">
            <a:avLst/>
          </a:prstGeom>
          <a:ln w="635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GB" sz="2000" dirty="0" smtClean="0"/>
              <a:t>Programmable Engines</a:t>
            </a:r>
            <a:endParaRPr lang="fr-FR" sz="2000" dirty="0"/>
          </a:p>
        </p:txBody>
      </p:sp>
      <p:cxnSp>
        <p:nvCxnSpPr>
          <p:cNvPr id="9" name="Straight Arrow Connector 8"/>
          <p:cNvCxnSpPr/>
          <p:nvPr/>
        </p:nvCxnSpPr>
        <p:spPr>
          <a:xfrm flipV="1">
            <a:off x="2678561" y="2481432"/>
            <a:ext cx="2666068" cy="251003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2685431" y="3902396"/>
            <a:ext cx="2625574" cy="130291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 idx="3"/>
          </p:cNvCxnSpPr>
          <p:nvPr/>
        </p:nvCxnSpPr>
        <p:spPr>
          <a:xfrm flipV="1">
            <a:off x="2678561" y="2802129"/>
            <a:ext cx="5757414" cy="263630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4891833" y="4714182"/>
            <a:ext cx="1851174" cy="43108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000" b="1" dirty="0" smtClean="0"/>
              <a:t>Fast DMA</a:t>
            </a:r>
            <a:endParaRPr lang="fr-FR" sz="2000" b="1" dirty="0"/>
          </a:p>
        </p:txBody>
      </p:sp>
      <p:cxnSp>
        <p:nvCxnSpPr>
          <p:cNvPr id="73" name="Straight Arrow Connector 72"/>
          <p:cNvCxnSpPr/>
          <p:nvPr/>
        </p:nvCxnSpPr>
        <p:spPr>
          <a:xfrm flipV="1">
            <a:off x="4488706" y="4919084"/>
            <a:ext cx="409997" cy="6136"/>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71" idx="2"/>
          </p:cNvCxnSpPr>
          <p:nvPr/>
        </p:nvCxnSpPr>
        <p:spPr>
          <a:xfrm flipV="1">
            <a:off x="5816600" y="5145266"/>
            <a:ext cx="820" cy="341134"/>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flipV="1">
            <a:off x="6743007" y="4591251"/>
            <a:ext cx="2171872" cy="249574"/>
          </a:xfrm>
          <a:prstGeom prst="bentConnector2">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6968424" y="4496940"/>
            <a:ext cx="650842" cy="312313"/>
          </a:xfrm>
          <a:prstGeom prst="rect">
            <a:avLst/>
          </a:prstGeom>
          <a:noFill/>
        </p:spPr>
        <p:txBody>
          <a:bodyPr wrap="square" lIns="91440" tIns="45720" rIns="91440" rtlCol="0" anchor="t">
            <a:noAutofit/>
          </a:bodyPr>
          <a:lstStyle/>
          <a:p>
            <a:pPr algn="ctr"/>
            <a:r>
              <a:rPr lang="en-GB" sz="1600" i="1" dirty="0"/>
              <a:t>d</a:t>
            </a:r>
            <a:r>
              <a:rPr lang="en-GB" sz="1600" i="1" dirty="0" smtClean="0">
                <a:solidFill>
                  <a:schemeClr val="tx1"/>
                </a:solidFill>
              </a:rPr>
              <a:t>one</a:t>
            </a:r>
            <a:endParaRPr lang="fr-FR" sz="1600" i="1" dirty="0" err="1" smtClean="0">
              <a:solidFill>
                <a:schemeClr val="tx1"/>
              </a:solidFill>
            </a:endParaRPr>
          </a:p>
        </p:txBody>
      </p:sp>
      <p:cxnSp>
        <p:nvCxnSpPr>
          <p:cNvPr id="84" name="Elbow Connector 83"/>
          <p:cNvCxnSpPr/>
          <p:nvPr/>
        </p:nvCxnSpPr>
        <p:spPr>
          <a:xfrm flipV="1">
            <a:off x="6763617" y="4598331"/>
            <a:ext cx="2664731" cy="414805"/>
          </a:xfrm>
          <a:prstGeom prst="bentConnector3">
            <a:avLst>
              <a:gd name="adj1" fmla="val 100519"/>
            </a:avLst>
          </a:prstGeom>
          <a:ln w="317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968423" y="5076635"/>
            <a:ext cx="650842" cy="312313"/>
          </a:xfrm>
          <a:prstGeom prst="rect">
            <a:avLst/>
          </a:prstGeom>
          <a:noFill/>
        </p:spPr>
        <p:txBody>
          <a:bodyPr wrap="square" lIns="91440" tIns="45720" rIns="91440" rtlCol="0" anchor="t">
            <a:noAutofit/>
          </a:bodyPr>
          <a:lstStyle/>
          <a:p>
            <a:pPr algn="ctr"/>
            <a:r>
              <a:rPr lang="en-GB" sz="1600" i="1" dirty="0" smtClean="0"/>
              <a:t>start</a:t>
            </a:r>
            <a:endParaRPr lang="fr-FR" sz="1600" i="1" dirty="0" err="1" smtClean="0">
              <a:solidFill>
                <a:schemeClr val="tx1"/>
              </a:solidFill>
            </a:endParaRPr>
          </a:p>
        </p:txBody>
      </p:sp>
      <p:grpSp>
        <p:nvGrpSpPr>
          <p:cNvPr id="75" name="Group 74"/>
          <p:cNvGrpSpPr/>
          <p:nvPr/>
        </p:nvGrpSpPr>
        <p:grpSpPr>
          <a:xfrm>
            <a:off x="8435975" y="1874696"/>
            <a:ext cx="946077" cy="2273628"/>
            <a:chOff x="8445405" y="2524886"/>
            <a:chExt cx="946077" cy="2273628"/>
          </a:xfrm>
        </p:grpSpPr>
        <p:sp>
          <p:nvSpPr>
            <p:cNvPr id="81" name="Rectangle 80"/>
            <p:cNvSpPr/>
            <p:nvPr/>
          </p:nvSpPr>
          <p:spPr>
            <a:xfrm>
              <a:off x="8445405" y="2524886"/>
              <a:ext cx="946077" cy="628675"/>
            </a:xfrm>
            <a:prstGeom prst="rect">
              <a:avLst/>
            </a:prstGeom>
            <a:solidFill>
              <a:srgbClr val="F67B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RAM</a:t>
              </a:r>
              <a:endParaRPr lang="fr-FR" dirty="0"/>
            </a:p>
          </p:txBody>
        </p:sp>
        <p:sp>
          <p:nvSpPr>
            <p:cNvPr id="86" name="Rectangle 85"/>
            <p:cNvSpPr/>
            <p:nvPr/>
          </p:nvSpPr>
          <p:spPr>
            <a:xfrm>
              <a:off x="8445405" y="3780544"/>
              <a:ext cx="946077" cy="1017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Data/ Instr. RAM</a:t>
              </a:r>
              <a:endParaRPr lang="fr-FR" dirty="0">
                <a:solidFill>
                  <a:schemeClr val="bg1"/>
                </a:solidFill>
              </a:endParaRPr>
            </a:p>
          </p:txBody>
        </p:sp>
        <p:sp>
          <p:nvSpPr>
            <p:cNvPr id="82" name="Rectangle 81"/>
            <p:cNvSpPr/>
            <p:nvPr/>
          </p:nvSpPr>
          <p:spPr>
            <a:xfrm>
              <a:off x="8445405" y="3153021"/>
              <a:ext cx="946077" cy="628675"/>
            </a:xfrm>
            <a:prstGeom prst="rect">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rPr>
                <a:t>M0 Core</a:t>
              </a:r>
              <a:endParaRPr lang="fr-FR" b="1" dirty="0">
                <a:solidFill>
                  <a:schemeClr val="tx1"/>
                </a:solidFill>
              </a:endParaRPr>
            </a:p>
          </p:txBody>
        </p:sp>
      </p:grpSp>
      <p:cxnSp>
        <p:nvCxnSpPr>
          <p:cNvPr id="70" name="Straight Arrow Connector 69"/>
          <p:cNvCxnSpPr/>
          <p:nvPr/>
        </p:nvCxnSpPr>
        <p:spPr>
          <a:xfrm flipH="1">
            <a:off x="4489317" y="1814694"/>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4489317" y="1870608"/>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4489317" y="1608903"/>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4489317" y="1671429"/>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4489317" y="173390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4479436" y="363988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4479436" y="3581814"/>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4479436" y="351641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4479436" y="345906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4484516" y="3730705"/>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4484516" y="3786619"/>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4484237" y="2283152"/>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H="1">
            <a:off x="4484237" y="2339066"/>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4484237" y="2077361"/>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4484237" y="2139887"/>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4484237" y="220236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H="1">
            <a:off x="4481833" y="3024648"/>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H="1">
            <a:off x="4481833" y="3080562"/>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4481833" y="2818857"/>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4481833" y="2881383"/>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4481833" y="2943856"/>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4484516" y="434600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4484516" y="4287934"/>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4484516" y="422253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4484516" y="416518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a:off x="4489596" y="4436825"/>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4489596" y="4492739"/>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5145644" y="5487659"/>
            <a:ext cx="1343553" cy="425461"/>
          </a:xfrm>
          <a:prstGeom prst="rect">
            <a:avLst/>
          </a:prstGeom>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t>DRAM</a:t>
            </a:r>
            <a:endParaRPr lang="fr-FR" sz="2800" dirty="0"/>
          </a:p>
        </p:txBody>
      </p:sp>
    </p:spTree>
    <p:extLst>
      <p:ext uri="{BB962C8B-B14F-4D97-AF65-F5344CB8AC3E}">
        <p14:creationId xmlns:p14="http://schemas.microsoft.com/office/powerpoint/2010/main" val="5047028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758043" y="605713"/>
            <a:ext cx="8675914" cy="5646574"/>
          </a:xfrm>
          <a:prstGeom prst="rect">
            <a:avLst/>
          </a:prstGeom>
        </p:spPr>
      </p:pic>
    </p:spTree>
    <p:extLst>
      <p:ext uri="{BB962C8B-B14F-4D97-AF65-F5344CB8AC3E}">
        <p14:creationId xmlns:p14="http://schemas.microsoft.com/office/powerpoint/2010/main" val="3336434978"/>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Sub-system</a:t>
            </a:r>
            <a:endParaRPr lang="fr-FR" dirty="0"/>
          </a:p>
        </p:txBody>
      </p:sp>
      <p:sp>
        <p:nvSpPr>
          <p:cNvPr id="4" name="Rectangle 3"/>
          <p:cNvSpPr/>
          <p:nvPr/>
        </p:nvSpPr>
        <p:spPr>
          <a:xfrm>
            <a:off x="2213795" y="934763"/>
            <a:ext cx="1363651" cy="4141680"/>
          </a:xfrm>
          <a:prstGeom prst="rect">
            <a:avLst/>
          </a:prstGeom>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SRAM</a:t>
            </a:r>
            <a:endParaRPr lang="fr-FR" sz="3200" dirty="0"/>
          </a:p>
        </p:txBody>
      </p:sp>
      <p:sp>
        <p:nvSpPr>
          <p:cNvPr id="6" name="Rectangle 5"/>
          <p:cNvSpPr/>
          <p:nvPr/>
        </p:nvSpPr>
        <p:spPr>
          <a:xfrm>
            <a:off x="4036707" y="934763"/>
            <a:ext cx="445129" cy="4928038"/>
          </a:xfrm>
          <a:prstGeom prst="rect">
            <a:avLst/>
          </a:prstGeom>
          <a:ln/>
        </p:spPr>
        <p:style>
          <a:lnRef idx="2">
            <a:schemeClr val="dk1"/>
          </a:lnRef>
          <a:fillRef idx="1">
            <a:schemeClr val="lt1"/>
          </a:fillRef>
          <a:effectRef idx="0">
            <a:schemeClr val="dk1"/>
          </a:effectRef>
          <a:fontRef idx="minor">
            <a:schemeClr val="dk1"/>
          </a:fontRef>
        </p:style>
        <p:txBody>
          <a:bodyPr vert="vert270" rtlCol="0" anchor="ctr"/>
          <a:lstStyle/>
          <a:p>
            <a:pPr algn="ctr"/>
            <a:r>
              <a:rPr lang="en-GB" dirty="0" smtClean="0"/>
              <a:t>SRAM controller</a:t>
            </a:r>
            <a:endParaRPr lang="fr-FR" dirty="0"/>
          </a:p>
        </p:txBody>
      </p:sp>
      <p:sp>
        <p:nvSpPr>
          <p:cNvPr id="7" name="Rectangle 6"/>
          <p:cNvSpPr/>
          <p:nvPr/>
        </p:nvSpPr>
        <p:spPr>
          <a:xfrm>
            <a:off x="4898703" y="1520229"/>
            <a:ext cx="2048460" cy="3556214"/>
          </a:xfrm>
          <a:prstGeom prst="rect">
            <a:avLst/>
          </a:prstGeom>
          <a:solidFill>
            <a:schemeClr val="bg2">
              <a:lumMod val="85000"/>
            </a:schemeClr>
          </a:solidFill>
          <a:ln w="50800">
            <a:noFill/>
          </a:ln>
          <a:effectLst/>
        </p:spPr>
        <p:style>
          <a:lnRef idx="1">
            <a:schemeClr val="dk1"/>
          </a:lnRef>
          <a:fillRef idx="2">
            <a:schemeClr val="dk1"/>
          </a:fillRef>
          <a:effectRef idx="1">
            <a:schemeClr val="dk1"/>
          </a:effectRef>
          <a:fontRef idx="minor">
            <a:schemeClr val="dk1"/>
          </a:fontRef>
        </p:style>
        <p:txBody>
          <a:bodyPr rtlCol="0" anchor="t" anchorCtr="0"/>
          <a:lstStyle/>
          <a:p>
            <a:pPr algn="ctr"/>
            <a:r>
              <a:rPr lang="en-GB" sz="2400" b="1" dirty="0" smtClean="0"/>
              <a:t>IPU Modules</a:t>
            </a:r>
            <a:endParaRPr lang="fr-FR" sz="2400" b="1" dirty="0"/>
          </a:p>
        </p:txBody>
      </p:sp>
      <p:sp>
        <p:nvSpPr>
          <p:cNvPr id="8" name="Rectangle 7"/>
          <p:cNvSpPr/>
          <p:nvPr/>
        </p:nvSpPr>
        <p:spPr>
          <a:xfrm>
            <a:off x="5450614" y="2048047"/>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IPUS_0</a:t>
            </a:r>
            <a:endParaRPr lang="fr-FR" sz="1400" dirty="0"/>
          </a:p>
        </p:txBody>
      </p:sp>
      <p:sp>
        <p:nvSpPr>
          <p:cNvPr id="10" name="Rectangle 9"/>
          <p:cNvSpPr/>
          <p:nvPr/>
        </p:nvSpPr>
        <p:spPr>
          <a:xfrm>
            <a:off x="5450614" y="2497208"/>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IPUS_1</a:t>
            </a:r>
            <a:endParaRPr lang="fr-FR" sz="1400" dirty="0"/>
          </a:p>
        </p:txBody>
      </p:sp>
      <p:sp>
        <p:nvSpPr>
          <p:cNvPr id="11" name="Rectangle 10"/>
          <p:cNvSpPr/>
          <p:nvPr/>
        </p:nvSpPr>
        <p:spPr>
          <a:xfrm>
            <a:off x="5450614" y="3238542"/>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IPUS_7</a:t>
            </a:r>
            <a:endParaRPr lang="fr-FR" sz="1400" dirty="0"/>
          </a:p>
        </p:txBody>
      </p:sp>
      <p:sp>
        <p:nvSpPr>
          <p:cNvPr id="12" name="TextBox 11"/>
          <p:cNvSpPr txBox="1"/>
          <p:nvPr/>
        </p:nvSpPr>
        <p:spPr>
          <a:xfrm>
            <a:off x="5450613" y="2775472"/>
            <a:ext cx="798407" cy="382305"/>
          </a:xfrm>
          <a:prstGeom prst="rect">
            <a:avLst/>
          </a:prstGeom>
          <a:noFill/>
          <a:ln>
            <a:noFill/>
          </a:ln>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sp>
        <p:nvSpPr>
          <p:cNvPr id="13" name="Rectangle 12"/>
          <p:cNvSpPr/>
          <p:nvPr/>
        </p:nvSpPr>
        <p:spPr>
          <a:xfrm>
            <a:off x="5450612" y="3930500"/>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IPUV_0</a:t>
            </a:r>
            <a:endParaRPr lang="fr-FR" sz="1400" dirty="0"/>
          </a:p>
        </p:txBody>
      </p:sp>
      <p:sp>
        <p:nvSpPr>
          <p:cNvPr id="14" name="Rectangle 13"/>
          <p:cNvSpPr/>
          <p:nvPr/>
        </p:nvSpPr>
        <p:spPr>
          <a:xfrm>
            <a:off x="5452968" y="4622460"/>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IPUV_3</a:t>
            </a:r>
            <a:endParaRPr lang="fr-FR" sz="1400" dirty="0"/>
          </a:p>
        </p:txBody>
      </p:sp>
      <p:sp>
        <p:nvSpPr>
          <p:cNvPr id="15" name="TextBox 14"/>
          <p:cNvSpPr txBox="1"/>
          <p:nvPr/>
        </p:nvSpPr>
        <p:spPr>
          <a:xfrm>
            <a:off x="5450612" y="4163827"/>
            <a:ext cx="798407" cy="382305"/>
          </a:xfrm>
          <a:prstGeom prst="rect">
            <a:avLst/>
          </a:prstGeom>
          <a:noFill/>
          <a:ln>
            <a:noFill/>
          </a:ln>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sp>
        <p:nvSpPr>
          <p:cNvPr id="16" name="Rectangle 15"/>
          <p:cNvSpPr/>
          <p:nvPr/>
        </p:nvSpPr>
        <p:spPr>
          <a:xfrm>
            <a:off x="7851553" y="1520229"/>
            <a:ext cx="2126652" cy="3556214"/>
          </a:xfrm>
          <a:prstGeom prst="rect">
            <a:avLst/>
          </a:prstGeom>
          <a:solidFill>
            <a:schemeClr val="accent2">
              <a:lumMod val="75000"/>
            </a:schemeClr>
          </a:solidFill>
          <a:ln w="50800">
            <a:noFill/>
          </a:ln>
          <a:effectLst/>
        </p:spPr>
        <p:style>
          <a:lnRef idx="1">
            <a:schemeClr val="accent4"/>
          </a:lnRef>
          <a:fillRef idx="2">
            <a:schemeClr val="accent4"/>
          </a:fillRef>
          <a:effectRef idx="1">
            <a:schemeClr val="accent4"/>
          </a:effectRef>
          <a:fontRef idx="minor">
            <a:schemeClr val="dk1"/>
          </a:fontRef>
        </p:style>
        <p:txBody>
          <a:bodyPr rtlCol="0" anchor="t"/>
          <a:lstStyle/>
          <a:p>
            <a:pPr algn="ctr"/>
            <a:r>
              <a:rPr lang="en-GB" sz="2800" b="1" dirty="0" smtClean="0">
                <a:solidFill>
                  <a:schemeClr val="bg1"/>
                </a:solidFill>
              </a:rPr>
              <a:t>Sequencer</a:t>
            </a:r>
            <a:endParaRPr lang="fr-FR" sz="2800" b="1" dirty="0">
              <a:solidFill>
                <a:schemeClr val="bg1"/>
              </a:solidFill>
            </a:endParaRPr>
          </a:p>
        </p:txBody>
      </p:sp>
      <p:grpSp>
        <p:nvGrpSpPr>
          <p:cNvPr id="9" name="Group 8"/>
          <p:cNvGrpSpPr/>
          <p:nvPr/>
        </p:nvGrpSpPr>
        <p:grpSpPr>
          <a:xfrm>
            <a:off x="8441840" y="2327820"/>
            <a:ext cx="946077" cy="2273628"/>
            <a:chOff x="8445405" y="2524886"/>
            <a:chExt cx="946077" cy="2273628"/>
          </a:xfrm>
        </p:grpSpPr>
        <p:sp>
          <p:nvSpPr>
            <p:cNvPr id="17" name="Rectangle 16"/>
            <p:cNvSpPr/>
            <p:nvPr/>
          </p:nvSpPr>
          <p:spPr>
            <a:xfrm>
              <a:off x="8445405" y="2524886"/>
              <a:ext cx="946077" cy="628675"/>
            </a:xfrm>
            <a:prstGeom prst="rect">
              <a:avLst/>
            </a:prstGeom>
            <a:solidFill>
              <a:srgbClr val="F67B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RAM</a:t>
              </a:r>
              <a:endParaRPr lang="fr-FR" dirty="0"/>
            </a:p>
          </p:txBody>
        </p:sp>
        <p:sp>
          <p:nvSpPr>
            <p:cNvPr id="19" name="Rectangle 18"/>
            <p:cNvSpPr/>
            <p:nvPr/>
          </p:nvSpPr>
          <p:spPr>
            <a:xfrm>
              <a:off x="8445405" y="3153021"/>
              <a:ext cx="946077" cy="628675"/>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rPr>
                <a:t>M0 Core</a:t>
              </a:r>
              <a:endParaRPr lang="fr-FR" b="1" dirty="0">
                <a:solidFill>
                  <a:schemeClr val="tx1"/>
                </a:solidFill>
              </a:endParaRPr>
            </a:p>
          </p:txBody>
        </p:sp>
        <p:sp>
          <p:nvSpPr>
            <p:cNvPr id="20" name="Rectangle 19"/>
            <p:cNvSpPr/>
            <p:nvPr/>
          </p:nvSpPr>
          <p:spPr>
            <a:xfrm>
              <a:off x="8445405" y="3780544"/>
              <a:ext cx="946077" cy="1017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Data/ Instr. RAM</a:t>
              </a:r>
              <a:endParaRPr lang="fr-FR" dirty="0">
                <a:solidFill>
                  <a:schemeClr val="bg1"/>
                </a:solidFill>
              </a:endParaRPr>
            </a:p>
          </p:txBody>
        </p:sp>
      </p:grpSp>
      <p:cxnSp>
        <p:nvCxnSpPr>
          <p:cNvPr id="22" name="Straight Arrow Connector 21"/>
          <p:cNvCxnSpPr/>
          <p:nvPr/>
        </p:nvCxnSpPr>
        <p:spPr>
          <a:xfrm>
            <a:off x="6249019" y="2111441"/>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019" y="2290088"/>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249019" y="2596824"/>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249019" y="2775472"/>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249019" y="3315743"/>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249019" y="3494391"/>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249019" y="3985179"/>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249019" y="4163827"/>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249019" y="4710763"/>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49019" y="4889410"/>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975294" y="1749817"/>
            <a:ext cx="650842" cy="312313"/>
          </a:xfrm>
          <a:prstGeom prst="rect">
            <a:avLst/>
          </a:prstGeom>
          <a:noFill/>
        </p:spPr>
        <p:txBody>
          <a:bodyPr wrap="square" lIns="91440" tIns="45720" rIns="91440" rtlCol="0" anchor="t">
            <a:noAutofit/>
          </a:bodyPr>
          <a:lstStyle/>
          <a:p>
            <a:pPr algn="ctr"/>
            <a:r>
              <a:rPr lang="en-GB" sz="1600" i="1" dirty="0"/>
              <a:t>d</a:t>
            </a:r>
            <a:r>
              <a:rPr lang="en-GB" sz="1600" i="1" dirty="0" smtClean="0">
                <a:solidFill>
                  <a:schemeClr val="tx1"/>
                </a:solidFill>
              </a:rPr>
              <a:t>one</a:t>
            </a:r>
            <a:endParaRPr lang="fr-FR" sz="1600" i="1" dirty="0" err="1" smtClean="0">
              <a:solidFill>
                <a:schemeClr val="tx1"/>
              </a:solidFill>
            </a:endParaRPr>
          </a:p>
        </p:txBody>
      </p:sp>
      <p:sp>
        <p:nvSpPr>
          <p:cNvPr id="33" name="TextBox 32"/>
          <p:cNvSpPr txBox="1"/>
          <p:nvPr/>
        </p:nvSpPr>
        <p:spPr>
          <a:xfrm>
            <a:off x="6972337" y="2224687"/>
            <a:ext cx="650842" cy="312313"/>
          </a:xfrm>
          <a:prstGeom prst="rect">
            <a:avLst/>
          </a:prstGeom>
          <a:noFill/>
        </p:spPr>
        <p:txBody>
          <a:bodyPr wrap="square" lIns="91440" tIns="45720" rIns="91440" rtlCol="0" anchor="t">
            <a:noAutofit/>
          </a:bodyPr>
          <a:lstStyle/>
          <a:p>
            <a:pPr algn="ctr"/>
            <a:r>
              <a:rPr lang="en-GB" sz="1600" i="1" dirty="0" smtClean="0"/>
              <a:t>start</a:t>
            </a:r>
            <a:endParaRPr lang="fr-FR" sz="1600" i="1" dirty="0" err="1" smtClean="0">
              <a:solidFill>
                <a:schemeClr val="tx1"/>
              </a:solidFill>
            </a:endParaRPr>
          </a:p>
        </p:txBody>
      </p:sp>
      <p:cxnSp>
        <p:nvCxnSpPr>
          <p:cNvPr id="67" name="Straight Arrow Connector 66"/>
          <p:cNvCxnSpPr>
            <a:stCxn id="4" idx="3"/>
          </p:cNvCxnSpPr>
          <p:nvPr/>
        </p:nvCxnSpPr>
        <p:spPr>
          <a:xfrm flipV="1">
            <a:off x="3577446" y="2998619"/>
            <a:ext cx="458848" cy="6984"/>
          </a:xfrm>
          <a:prstGeom prst="straightConnector1">
            <a:avLst/>
          </a:prstGeom>
          <a:ln w="666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4891833" y="5199374"/>
            <a:ext cx="1851174" cy="43108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000" b="1" dirty="0" smtClean="0"/>
              <a:t>Fast DMA</a:t>
            </a:r>
            <a:endParaRPr lang="fr-FR" sz="2000" b="1" dirty="0"/>
          </a:p>
        </p:txBody>
      </p:sp>
      <p:cxnSp>
        <p:nvCxnSpPr>
          <p:cNvPr id="82" name="Straight Arrow Connector 81"/>
          <p:cNvCxnSpPr/>
          <p:nvPr/>
        </p:nvCxnSpPr>
        <p:spPr>
          <a:xfrm flipV="1">
            <a:off x="4488706" y="5404276"/>
            <a:ext cx="409997" cy="6136"/>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endCxn id="70" idx="2"/>
          </p:cNvCxnSpPr>
          <p:nvPr/>
        </p:nvCxnSpPr>
        <p:spPr>
          <a:xfrm flipV="1">
            <a:off x="5816600" y="5630458"/>
            <a:ext cx="820" cy="341134"/>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p:cNvCxnSpPr>
            <a:endCxn id="16" idx="2"/>
          </p:cNvCxnSpPr>
          <p:nvPr/>
        </p:nvCxnSpPr>
        <p:spPr>
          <a:xfrm flipV="1">
            <a:off x="6743007" y="5076443"/>
            <a:ext cx="2171872" cy="249574"/>
          </a:xfrm>
          <a:prstGeom prst="bentConnector2">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968424" y="4982132"/>
            <a:ext cx="650842" cy="312313"/>
          </a:xfrm>
          <a:prstGeom prst="rect">
            <a:avLst/>
          </a:prstGeom>
          <a:noFill/>
        </p:spPr>
        <p:txBody>
          <a:bodyPr wrap="square" lIns="91440" tIns="45720" rIns="91440" rtlCol="0" anchor="t">
            <a:noAutofit/>
          </a:bodyPr>
          <a:lstStyle/>
          <a:p>
            <a:pPr algn="ctr"/>
            <a:r>
              <a:rPr lang="en-GB" sz="1600" i="1" dirty="0"/>
              <a:t>d</a:t>
            </a:r>
            <a:r>
              <a:rPr lang="en-GB" sz="1600" i="1" dirty="0" smtClean="0">
                <a:solidFill>
                  <a:schemeClr val="tx1"/>
                </a:solidFill>
              </a:rPr>
              <a:t>one</a:t>
            </a:r>
            <a:endParaRPr lang="fr-FR" sz="1600" i="1" dirty="0" err="1" smtClean="0">
              <a:solidFill>
                <a:schemeClr val="tx1"/>
              </a:solidFill>
            </a:endParaRPr>
          </a:p>
        </p:txBody>
      </p:sp>
      <p:cxnSp>
        <p:nvCxnSpPr>
          <p:cNvPr id="72" name="Elbow Connector 71"/>
          <p:cNvCxnSpPr/>
          <p:nvPr/>
        </p:nvCxnSpPr>
        <p:spPr>
          <a:xfrm flipV="1">
            <a:off x="6763617" y="5083523"/>
            <a:ext cx="2664731" cy="414805"/>
          </a:xfrm>
          <a:prstGeom prst="bentConnector3">
            <a:avLst>
              <a:gd name="adj1" fmla="val 100519"/>
            </a:avLst>
          </a:prstGeom>
          <a:ln w="317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968423" y="5561827"/>
            <a:ext cx="650842" cy="312313"/>
          </a:xfrm>
          <a:prstGeom prst="rect">
            <a:avLst/>
          </a:prstGeom>
          <a:noFill/>
        </p:spPr>
        <p:txBody>
          <a:bodyPr wrap="square" lIns="91440" tIns="45720" rIns="91440" rtlCol="0" anchor="t">
            <a:noAutofit/>
          </a:bodyPr>
          <a:lstStyle/>
          <a:p>
            <a:pPr algn="ctr"/>
            <a:r>
              <a:rPr lang="en-GB" sz="1600" i="1" dirty="0" smtClean="0"/>
              <a:t>start</a:t>
            </a:r>
            <a:endParaRPr lang="fr-FR" sz="1600" i="1" dirty="0" err="1" smtClean="0">
              <a:solidFill>
                <a:schemeClr val="tx1"/>
              </a:solidFill>
            </a:endParaRPr>
          </a:p>
        </p:txBody>
      </p:sp>
      <p:sp>
        <p:nvSpPr>
          <p:cNvPr id="75" name="Rectangle 74"/>
          <p:cNvSpPr/>
          <p:nvPr/>
        </p:nvSpPr>
        <p:spPr>
          <a:xfrm>
            <a:off x="5180143" y="923963"/>
            <a:ext cx="1216143" cy="48825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MIPI-CSI</a:t>
            </a:r>
            <a:endParaRPr lang="fr-FR" dirty="0"/>
          </a:p>
        </p:txBody>
      </p:sp>
      <p:cxnSp>
        <p:nvCxnSpPr>
          <p:cNvPr id="77" name="Straight Connector 76"/>
          <p:cNvCxnSpPr>
            <a:stCxn id="109" idx="1"/>
            <a:endCxn id="75" idx="3"/>
          </p:cNvCxnSpPr>
          <p:nvPr/>
        </p:nvCxnSpPr>
        <p:spPr>
          <a:xfrm flipH="1">
            <a:off x="6396286" y="1160463"/>
            <a:ext cx="1262406" cy="7627"/>
          </a:xfrm>
          <a:prstGeom prst="line">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Elbow Connector 84"/>
          <p:cNvCxnSpPr>
            <a:stCxn id="75" idx="1"/>
          </p:cNvCxnSpPr>
          <p:nvPr/>
        </p:nvCxnSpPr>
        <p:spPr>
          <a:xfrm flipH="1" flipV="1">
            <a:off x="3004796" y="1160463"/>
            <a:ext cx="2175347" cy="7627"/>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0800000">
            <a:off x="3014322" y="1168090"/>
            <a:ext cx="2480905" cy="959934"/>
          </a:xfrm>
          <a:prstGeom prst="bentConnector3">
            <a:avLst>
              <a:gd name="adj1" fmla="val 100065"/>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93"/>
          <p:cNvCxnSpPr/>
          <p:nvPr/>
        </p:nvCxnSpPr>
        <p:spPr>
          <a:xfrm rot="10800000" flipV="1">
            <a:off x="3004796" y="2124014"/>
            <a:ext cx="2490430" cy="203805"/>
          </a:xfrm>
          <a:prstGeom prst="bentConnector3">
            <a:avLst>
              <a:gd name="adj1" fmla="val -103"/>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004796" y="2327820"/>
            <a:ext cx="2488078" cy="2572232"/>
            <a:chOff x="3004796" y="1842628"/>
            <a:chExt cx="2488078" cy="2572232"/>
          </a:xfrm>
        </p:grpSpPr>
        <p:cxnSp>
          <p:nvCxnSpPr>
            <p:cNvPr id="143" name="Straight Connector 142"/>
            <p:cNvCxnSpPr/>
            <p:nvPr/>
          </p:nvCxnSpPr>
          <p:spPr>
            <a:xfrm>
              <a:off x="3004796" y="1842628"/>
              <a:ext cx="0" cy="25697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flipV="1">
              <a:off x="3004796" y="2088100"/>
              <a:ext cx="2486612" cy="44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5475861" y="2088100"/>
              <a:ext cx="460" cy="22976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H="1" flipV="1">
              <a:off x="3004796" y="2289879"/>
              <a:ext cx="2486612" cy="1802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3004796" y="2289879"/>
              <a:ext cx="0" cy="56488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3004796" y="2854765"/>
              <a:ext cx="2486612" cy="44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5475861" y="2845240"/>
              <a:ext cx="460" cy="22976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3004796" y="3076290"/>
              <a:ext cx="2486612" cy="44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3004796" y="3072228"/>
              <a:ext cx="0" cy="45199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flipV="1">
              <a:off x="3006262" y="3514877"/>
              <a:ext cx="2486612" cy="44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5486852" y="3514877"/>
              <a:ext cx="460" cy="22976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flipV="1">
              <a:off x="3006262" y="3745927"/>
              <a:ext cx="2486612" cy="44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3014321" y="3745927"/>
              <a:ext cx="0" cy="43917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flipV="1">
              <a:off x="3004796" y="4185100"/>
              <a:ext cx="2486612" cy="44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5475861" y="4185100"/>
              <a:ext cx="460" cy="22976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H="1" flipV="1">
              <a:off x="3004796" y="4397098"/>
              <a:ext cx="2486612" cy="44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3014321" y="4878226"/>
            <a:ext cx="2684844" cy="1111998"/>
            <a:chOff x="3014321" y="4393034"/>
            <a:chExt cx="2684844" cy="1111998"/>
          </a:xfrm>
        </p:grpSpPr>
        <p:cxnSp>
          <p:nvCxnSpPr>
            <p:cNvPr id="159" name="Straight Connector 158"/>
            <p:cNvCxnSpPr/>
            <p:nvPr/>
          </p:nvCxnSpPr>
          <p:spPr>
            <a:xfrm flipH="1">
              <a:off x="3014321" y="4393034"/>
              <a:ext cx="1" cy="25364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3014321" y="4646678"/>
              <a:ext cx="268484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5699165" y="4658761"/>
              <a:ext cx="0" cy="846271"/>
            </a:xfrm>
            <a:prstGeom prst="line">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109" name="Picture 4" descr="Afficher l'image d'orig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8692" y="950611"/>
            <a:ext cx="419703" cy="419703"/>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p:cNvSpPr txBox="1"/>
          <p:nvPr/>
        </p:nvSpPr>
        <p:spPr>
          <a:xfrm>
            <a:off x="8095982" y="1027179"/>
            <a:ext cx="796021" cy="297418"/>
          </a:xfrm>
          <a:prstGeom prst="rect">
            <a:avLst/>
          </a:prstGeom>
          <a:noFill/>
        </p:spPr>
        <p:txBody>
          <a:bodyPr wrap="square" lIns="91440" tIns="45720" rIns="91440" rtlCol="0" anchor="t">
            <a:noAutofit/>
          </a:bodyPr>
          <a:lstStyle/>
          <a:p>
            <a:pPr algn="ctr"/>
            <a:r>
              <a:rPr lang="en-GB" sz="1200" b="1" dirty="0" smtClean="0"/>
              <a:t>Camera</a:t>
            </a:r>
            <a:endParaRPr lang="fr-FR" sz="1200" b="1" dirty="0" err="1" smtClean="0">
              <a:solidFill>
                <a:schemeClr val="tx1"/>
              </a:solidFill>
            </a:endParaRPr>
          </a:p>
        </p:txBody>
      </p:sp>
      <p:cxnSp>
        <p:nvCxnSpPr>
          <p:cNvPr id="95" name="Straight Arrow Connector 94"/>
          <p:cNvCxnSpPr/>
          <p:nvPr/>
        </p:nvCxnSpPr>
        <p:spPr>
          <a:xfrm flipH="1">
            <a:off x="4489317" y="2292214"/>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H="1">
            <a:off x="4489317" y="2348128"/>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4489317" y="2086423"/>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4489317" y="2148949"/>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4489317" y="221142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4479436" y="411740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4479436" y="4059334"/>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4479436" y="399393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4479436" y="393658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4484516" y="4208225"/>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H="1">
            <a:off x="4484516" y="4264139"/>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H="1">
            <a:off x="4484237" y="2760672"/>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a:off x="4484237" y="2816586"/>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4484237" y="2554881"/>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4484237" y="2617407"/>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484237" y="267988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H="1">
            <a:off x="4481833" y="3502168"/>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H="1">
            <a:off x="4481833" y="3558082"/>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4481833" y="3296377"/>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4481833" y="3358903"/>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4481833" y="3421376"/>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484516" y="482352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4484516" y="4765454"/>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484516" y="470005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484516" y="464270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a:off x="4489596" y="4914345"/>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a:off x="4489596" y="4970259"/>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p:cNvSpPr/>
          <p:nvPr/>
        </p:nvSpPr>
        <p:spPr>
          <a:xfrm>
            <a:off x="5144823" y="5990224"/>
            <a:ext cx="1343553" cy="425461"/>
          </a:xfrm>
          <a:prstGeom prst="rect">
            <a:avLst/>
          </a:prstGeom>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t>DRAM</a:t>
            </a:r>
            <a:endParaRPr lang="fr-FR" sz="2800" dirty="0"/>
          </a:p>
        </p:txBody>
      </p:sp>
      <p:cxnSp>
        <p:nvCxnSpPr>
          <p:cNvPr id="21" name="Elbow Connector 20"/>
          <p:cNvCxnSpPr/>
          <p:nvPr/>
        </p:nvCxnSpPr>
        <p:spPr>
          <a:xfrm>
            <a:off x="6396286" y="1324597"/>
            <a:ext cx="1455267" cy="425220"/>
          </a:xfrm>
          <a:prstGeom prst="bentConnector3">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59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graph</a:t>
            </a:r>
            <a:endParaRPr lang="fr-FR" dirty="0"/>
          </a:p>
        </p:txBody>
      </p:sp>
    </p:spTree>
    <p:extLst>
      <p:ext uri="{BB962C8B-B14F-4D97-AF65-F5344CB8AC3E}">
        <p14:creationId xmlns:p14="http://schemas.microsoft.com/office/powerpoint/2010/main" val="1256644452"/>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Graph</a:t>
            </a:r>
            <a:endParaRPr lang="en-US" dirty="0"/>
          </a:p>
        </p:txBody>
      </p:sp>
      <p:sp>
        <p:nvSpPr>
          <p:cNvPr id="2" name="Rectangle 1"/>
          <p:cNvSpPr/>
          <p:nvPr/>
        </p:nvSpPr>
        <p:spPr>
          <a:xfrm>
            <a:off x="503851" y="2015412"/>
            <a:ext cx="1119673" cy="15395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Camera Input</a:t>
            </a:r>
            <a:endParaRPr lang="fr-FR" sz="2000" dirty="0"/>
          </a:p>
        </p:txBody>
      </p:sp>
      <p:sp>
        <p:nvSpPr>
          <p:cNvPr id="3" name="Rectangle 2"/>
          <p:cNvSpPr/>
          <p:nvPr/>
        </p:nvSpPr>
        <p:spPr>
          <a:xfrm>
            <a:off x="2239341" y="2015412"/>
            <a:ext cx="1082351" cy="153955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Buffer 1</a:t>
            </a:r>
            <a:endParaRPr lang="fr-FR" sz="2400" dirty="0"/>
          </a:p>
        </p:txBody>
      </p:sp>
      <p:sp>
        <p:nvSpPr>
          <p:cNvPr id="6" name="Oval 5"/>
          <p:cNvSpPr/>
          <p:nvPr/>
        </p:nvSpPr>
        <p:spPr>
          <a:xfrm>
            <a:off x="3937509" y="2015411"/>
            <a:ext cx="1595535" cy="1539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Kernel1</a:t>
            </a:r>
            <a:endParaRPr lang="fr-FR" sz="2400" dirty="0"/>
          </a:p>
        </p:txBody>
      </p:sp>
      <p:sp>
        <p:nvSpPr>
          <p:cNvPr id="7" name="Rectangle 6"/>
          <p:cNvSpPr/>
          <p:nvPr/>
        </p:nvSpPr>
        <p:spPr>
          <a:xfrm>
            <a:off x="6148861" y="2015411"/>
            <a:ext cx="1082351" cy="153955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Buffer 2</a:t>
            </a:r>
            <a:endParaRPr lang="fr-FR" sz="2400" dirty="0"/>
          </a:p>
        </p:txBody>
      </p:sp>
      <p:sp>
        <p:nvSpPr>
          <p:cNvPr id="8" name="Oval 7"/>
          <p:cNvSpPr/>
          <p:nvPr/>
        </p:nvSpPr>
        <p:spPr>
          <a:xfrm>
            <a:off x="7847029" y="2015410"/>
            <a:ext cx="1595535" cy="1539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Kernel 2</a:t>
            </a:r>
            <a:endParaRPr lang="fr-FR" sz="2400" dirty="0"/>
          </a:p>
        </p:txBody>
      </p:sp>
      <p:cxnSp>
        <p:nvCxnSpPr>
          <p:cNvPr id="10" name="Straight Arrow Connector 9"/>
          <p:cNvCxnSpPr>
            <a:stCxn id="2" idx="3"/>
            <a:endCxn id="3" idx="1"/>
          </p:cNvCxnSpPr>
          <p:nvPr/>
        </p:nvCxnSpPr>
        <p:spPr>
          <a:xfrm>
            <a:off x="1623524" y="2785188"/>
            <a:ext cx="61581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a:endCxn id="6" idx="2"/>
          </p:cNvCxnSpPr>
          <p:nvPr/>
        </p:nvCxnSpPr>
        <p:spPr>
          <a:xfrm flipV="1">
            <a:off x="3321692" y="2785187"/>
            <a:ext cx="615817"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6"/>
            <a:endCxn id="7" idx="1"/>
          </p:cNvCxnSpPr>
          <p:nvPr/>
        </p:nvCxnSpPr>
        <p:spPr>
          <a:xfrm>
            <a:off x="5533044" y="2785187"/>
            <a:ext cx="61581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3"/>
            <a:endCxn id="8" idx="2"/>
          </p:cNvCxnSpPr>
          <p:nvPr/>
        </p:nvCxnSpPr>
        <p:spPr>
          <a:xfrm flipV="1">
            <a:off x="7231212" y="2785186"/>
            <a:ext cx="615817"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332722" y="2250333"/>
            <a:ext cx="682952" cy="618828"/>
          </a:xfrm>
          <a:prstGeom prst="rect">
            <a:avLst/>
          </a:prstGeom>
          <a:noFill/>
        </p:spPr>
        <p:txBody>
          <a:bodyPr wrap="square" lIns="91440" tIns="45720" rIns="91440" rtlCol="0" anchor="t">
            <a:noAutofit/>
          </a:bodyPr>
          <a:lstStyle/>
          <a:p>
            <a:r>
              <a:rPr lang="en-GB" sz="4400" b="1" dirty="0" smtClean="0">
                <a:solidFill>
                  <a:schemeClr val="tx1"/>
                </a:solidFill>
              </a:rPr>
              <a:t>…</a:t>
            </a:r>
            <a:endParaRPr lang="en-GB" sz="4400" b="1" dirty="0" smtClean="0"/>
          </a:p>
        </p:txBody>
      </p:sp>
      <p:cxnSp>
        <p:nvCxnSpPr>
          <p:cNvPr id="21" name="Straight Arrow Connector 20"/>
          <p:cNvCxnSpPr/>
          <p:nvPr/>
        </p:nvCxnSpPr>
        <p:spPr>
          <a:xfrm flipV="1">
            <a:off x="9442564" y="2785185"/>
            <a:ext cx="615817"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190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Graph</a:t>
            </a:r>
            <a:endParaRPr lang="en-US" dirty="0"/>
          </a:p>
        </p:txBody>
      </p:sp>
      <p:sp>
        <p:nvSpPr>
          <p:cNvPr id="2" name="Rectangle 1"/>
          <p:cNvSpPr/>
          <p:nvPr/>
        </p:nvSpPr>
        <p:spPr>
          <a:xfrm>
            <a:off x="503851" y="2015412"/>
            <a:ext cx="1119673" cy="15395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Camera Input</a:t>
            </a:r>
            <a:endParaRPr lang="fr-FR" sz="2000" dirty="0"/>
          </a:p>
        </p:txBody>
      </p:sp>
      <p:sp>
        <p:nvSpPr>
          <p:cNvPr id="3" name="Rectangle 2"/>
          <p:cNvSpPr/>
          <p:nvPr/>
        </p:nvSpPr>
        <p:spPr>
          <a:xfrm>
            <a:off x="2239341" y="2015412"/>
            <a:ext cx="1082351" cy="153955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Buffer 1</a:t>
            </a:r>
            <a:endParaRPr lang="fr-FR" sz="2400" dirty="0"/>
          </a:p>
        </p:txBody>
      </p:sp>
      <p:sp>
        <p:nvSpPr>
          <p:cNvPr id="6" name="Oval 5"/>
          <p:cNvSpPr/>
          <p:nvPr/>
        </p:nvSpPr>
        <p:spPr>
          <a:xfrm>
            <a:off x="3937509" y="2015411"/>
            <a:ext cx="1595535" cy="1539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Kernel1</a:t>
            </a:r>
            <a:endParaRPr lang="fr-FR" sz="2400" dirty="0"/>
          </a:p>
        </p:txBody>
      </p:sp>
      <p:cxnSp>
        <p:nvCxnSpPr>
          <p:cNvPr id="10" name="Straight Arrow Connector 9"/>
          <p:cNvCxnSpPr>
            <a:stCxn id="2" idx="3"/>
            <a:endCxn id="3" idx="1"/>
          </p:cNvCxnSpPr>
          <p:nvPr/>
        </p:nvCxnSpPr>
        <p:spPr>
          <a:xfrm>
            <a:off x="1623524" y="2785188"/>
            <a:ext cx="61581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a:endCxn id="6" idx="2"/>
          </p:cNvCxnSpPr>
          <p:nvPr/>
        </p:nvCxnSpPr>
        <p:spPr>
          <a:xfrm flipV="1">
            <a:off x="3321692" y="2785187"/>
            <a:ext cx="615817"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6"/>
          </p:cNvCxnSpPr>
          <p:nvPr/>
        </p:nvCxnSpPr>
        <p:spPr>
          <a:xfrm>
            <a:off x="5533044" y="2785187"/>
            <a:ext cx="61581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3"/>
            <a:endCxn id="18" idx="1"/>
          </p:cNvCxnSpPr>
          <p:nvPr/>
        </p:nvCxnSpPr>
        <p:spPr>
          <a:xfrm>
            <a:off x="9082347" y="2845836"/>
            <a:ext cx="1621602"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999996" y="2076060"/>
            <a:ext cx="1082351" cy="153955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Final SRAM Buffer</a:t>
            </a:r>
            <a:endParaRPr lang="fr-FR" sz="2400" dirty="0"/>
          </a:p>
        </p:txBody>
      </p:sp>
      <p:sp>
        <p:nvSpPr>
          <p:cNvPr id="13" name="TextBox 12"/>
          <p:cNvSpPr txBox="1"/>
          <p:nvPr/>
        </p:nvSpPr>
        <p:spPr>
          <a:xfrm>
            <a:off x="6425044" y="2227008"/>
            <a:ext cx="682952" cy="618828"/>
          </a:xfrm>
          <a:prstGeom prst="rect">
            <a:avLst/>
          </a:prstGeom>
          <a:noFill/>
        </p:spPr>
        <p:txBody>
          <a:bodyPr wrap="square" lIns="91440" tIns="45720" rIns="91440" rtlCol="0" anchor="t">
            <a:noAutofit/>
          </a:bodyPr>
          <a:lstStyle/>
          <a:p>
            <a:r>
              <a:rPr lang="en-GB" sz="4400" b="1" dirty="0" smtClean="0">
                <a:solidFill>
                  <a:schemeClr val="tx1"/>
                </a:solidFill>
              </a:rPr>
              <a:t>…</a:t>
            </a:r>
            <a:endParaRPr lang="en-GB" sz="4400" b="1" dirty="0" smtClean="0"/>
          </a:p>
        </p:txBody>
      </p:sp>
      <p:cxnSp>
        <p:nvCxnSpPr>
          <p:cNvPr id="16" name="Straight Arrow Connector 15"/>
          <p:cNvCxnSpPr/>
          <p:nvPr/>
        </p:nvCxnSpPr>
        <p:spPr>
          <a:xfrm flipV="1">
            <a:off x="7371177" y="2780517"/>
            <a:ext cx="615817"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0703949" y="2076060"/>
            <a:ext cx="1082351" cy="1539551"/>
          </a:xfrm>
          <a:prstGeom prst="rect">
            <a:avLst/>
          </a:prstGeom>
          <a:solidFill>
            <a:srgbClr val="FC7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DRAM Buffer</a:t>
            </a:r>
            <a:endParaRPr lang="fr-FR" sz="2400" dirty="0"/>
          </a:p>
        </p:txBody>
      </p:sp>
      <p:sp>
        <p:nvSpPr>
          <p:cNvPr id="9" name="TextBox 8"/>
          <p:cNvSpPr txBox="1"/>
          <p:nvPr/>
        </p:nvSpPr>
        <p:spPr>
          <a:xfrm>
            <a:off x="9038224" y="3840593"/>
            <a:ext cx="1709847" cy="1089587"/>
          </a:xfrm>
          <a:prstGeom prst="rect">
            <a:avLst/>
          </a:prstGeom>
          <a:noFill/>
          <a:ln>
            <a:solidFill>
              <a:schemeClr val="tx1"/>
            </a:solidFill>
          </a:ln>
        </p:spPr>
        <p:txBody>
          <a:bodyPr wrap="square" lIns="91440" tIns="45720" rIns="91440" rtlCol="0" anchor="ctr">
            <a:noAutofit/>
          </a:bodyPr>
          <a:lstStyle/>
          <a:p>
            <a:pPr algn="ctr"/>
            <a:r>
              <a:rPr lang="en-GB" sz="2200" b="1" dirty="0" smtClean="0">
                <a:solidFill>
                  <a:schemeClr val="tx1"/>
                </a:solidFill>
              </a:rPr>
              <a:t>FAST DMA transfer</a:t>
            </a:r>
            <a:endParaRPr lang="fr-FR" sz="2200" b="1" dirty="0" err="1" smtClean="0">
              <a:solidFill>
                <a:schemeClr val="tx1"/>
              </a:solidFill>
            </a:endParaRPr>
          </a:p>
        </p:txBody>
      </p:sp>
    </p:spTree>
    <p:extLst>
      <p:ext uri="{BB962C8B-B14F-4D97-AF65-F5344CB8AC3E}">
        <p14:creationId xmlns:p14="http://schemas.microsoft.com/office/powerpoint/2010/main" val="3376805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Kernel examples</a:t>
            </a:r>
            <a:endParaRPr lang="fr-FR" dirty="0"/>
          </a:p>
        </p:txBody>
      </p:sp>
      <p:pic>
        <p:nvPicPr>
          <p:cNvPr id="4" name="Picture 2"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25" y="2252663"/>
            <a:ext cx="2201080" cy="2201080"/>
          </a:xfrm>
          <a:prstGeom prst="rect">
            <a:avLst/>
          </a:prstGeom>
          <a:noFill/>
          <a:ln w="63500">
            <a:solidFill>
              <a:srgbClr val="3889C9"/>
            </a:solidFill>
          </a:ln>
          <a:extLst>
            <a:ext uri="{909E8E84-426E-40DD-AFC4-6F175D3DCCD1}">
              <a14:hiddenFill xmlns:a14="http://schemas.microsoft.com/office/drawing/2010/main">
                <a:solidFill>
                  <a:srgbClr val="FFFFFF"/>
                </a:solidFill>
              </a14:hiddenFill>
            </a:ext>
          </a:extLst>
        </p:spPr>
      </p:pic>
      <p:pic>
        <p:nvPicPr>
          <p:cNvPr id="5" name="Picture 4" descr="Afficher l'image d'orig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325" y="2252662"/>
            <a:ext cx="2201083" cy="2201083"/>
          </a:xfrm>
          <a:prstGeom prst="rect">
            <a:avLst/>
          </a:prstGeom>
          <a:noFill/>
          <a:ln w="63500">
            <a:solidFill>
              <a:srgbClr val="FFC000"/>
            </a:solidFill>
          </a:ln>
          <a:extLst>
            <a:ext uri="{909E8E84-426E-40DD-AFC4-6F175D3DCCD1}">
              <a14:hiddenFill xmlns:a14="http://schemas.microsoft.com/office/drawing/2010/main">
                <a:solidFill>
                  <a:srgbClr val="FFFFFF"/>
                </a:solidFill>
              </a14:hiddenFill>
            </a:ext>
          </a:extLst>
        </p:spPr>
      </p:pic>
      <p:sp>
        <p:nvSpPr>
          <p:cNvPr id="6" name="Oval 5"/>
          <p:cNvSpPr/>
          <p:nvPr/>
        </p:nvSpPr>
        <p:spPr>
          <a:xfrm>
            <a:off x="2945697" y="2583427"/>
            <a:ext cx="1595535" cy="1539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tx1"/>
                </a:solidFill>
              </a:rPr>
              <a:t>Kernel1</a:t>
            </a:r>
            <a:endParaRPr lang="fr-FR" sz="2400" dirty="0">
              <a:solidFill>
                <a:schemeClr val="tx1"/>
              </a:solidFill>
            </a:endParaRPr>
          </a:p>
        </p:txBody>
      </p:sp>
      <p:cxnSp>
        <p:nvCxnSpPr>
          <p:cNvPr id="7" name="Straight Arrow Connector 6"/>
          <p:cNvCxnSpPr>
            <a:stCxn id="6" idx="6"/>
            <a:endCxn id="5" idx="1"/>
          </p:cNvCxnSpPr>
          <p:nvPr/>
        </p:nvCxnSpPr>
        <p:spPr>
          <a:xfrm>
            <a:off x="4541232" y="3353203"/>
            <a:ext cx="445093"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3"/>
            <a:endCxn id="6" idx="2"/>
          </p:cNvCxnSpPr>
          <p:nvPr/>
        </p:nvCxnSpPr>
        <p:spPr>
          <a:xfrm>
            <a:off x="2500605" y="3353203"/>
            <a:ext cx="44509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7632501" y="2583426"/>
            <a:ext cx="1595535" cy="1539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tx1"/>
                </a:solidFill>
              </a:rPr>
              <a:t>Kernel2</a:t>
            </a:r>
            <a:endParaRPr lang="fr-FR" sz="2400" dirty="0">
              <a:solidFill>
                <a:schemeClr val="tx1"/>
              </a:solidFill>
            </a:endParaRPr>
          </a:p>
        </p:txBody>
      </p:sp>
      <p:cxnSp>
        <p:nvCxnSpPr>
          <p:cNvPr id="24" name="Straight Arrow Connector 23"/>
          <p:cNvCxnSpPr>
            <a:stCxn id="23" idx="6"/>
            <a:endCxn id="26" idx="1"/>
          </p:cNvCxnSpPr>
          <p:nvPr/>
        </p:nvCxnSpPr>
        <p:spPr>
          <a:xfrm>
            <a:off x="9228036" y="3353202"/>
            <a:ext cx="44509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3"/>
            <a:endCxn id="23" idx="2"/>
          </p:cNvCxnSpPr>
          <p:nvPr/>
        </p:nvCxnSpPr>
        <p:spPr>
          <a:xfrm flipV="1">
            <a:off x="7187408" y="3353202"/>
            <a:ext cx="445093" cy="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fficher l'image d'origi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3128" y="2705202"/>
            <a:ext cx="1296000" cy="1296000"/>
          </a:xfrm>
          <a:prstGeom prst="rect">
            <a:avLst/>
          </a:prstGeom>
          <a:noFill/>
          <a:ln w="63500">
            <a:solidFill>
              <a:srgbClr val="FFC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075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Graph</a:t>
            </a:r>
            <a:endParaRPr lang="en-US" dirty="0"/>
          </a:p>
        </p:txBody>
      </p:sp>
      <p:sp>
        <p:nvSpPr>
          <p:cNvPr id="6" name="Oval 5"/>
          <p:cNvSpPr/>
          <p:nvPr/>
        </p:nvSpPr>
        <p:spPr>
          <a:xfrm>
            <a:off x="597150" y="2631229"/>
            <a:ext cx="1595535" cy="1539551"/>
          </a:xfrm>
          <a:prstGeom prst="ellipse">
            <a:avLst/>
          </a:prstGeom>
          <a:solidFill>
            <a:srgbClr val="92D050"/>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Kernel1</a:t>
            </a:r>
            <a:endParaRPr lang="fr-FR" sz="2400" dirty="0"/>
          </a:p>
        </p:txBody>
      </p:sp>
      <p:sp>
        <p:nvSpPr>
          <p:cNvPr id="7" name="Rectangle 6"/>
          <p:cNvSpPr/>
          <p:nvPr/>
        </p:nvSpPr>
        <p:spPr>
          <a:xfrm>
            <a:off x="2790675" y="1091678"/>
            <a:ext cx="1082351" cy="153955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Buffer 1</a:t>
            </a:r>
            <a:endParaRPr lang="fr-FR" sz="2400" dirty="0"/>
          </a:p>
        </p:txBody>
      </p:sp>
      <p:cxnSp>
        <p:nvCxnSpPr>
          <p:cNvPr id="14" name="Straight Arrow Connector 13"/>
          <p:cNvCxnSpPr>
            <a:stCxn id="6" idx="7"/>
            <a:endCxn id="7" idx="1"/>
          </p:cNvCxnSpPr>
          <p:nvPr/>
        </p:nvCxnSpPr>
        <p:spPr>
          <a:xfrm flipV="1">
            <a:off x="1959024" y="1861454"/>
            <a:ext cx="831651" cy="995237"/>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808502" y="4170780"/>
            <a:ext cx="1082351" cy="153955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Buffer 2</a:t>
            </a:r>
            <a:endParaRPr lang="fr-FR" sz="2400" dirty="0"/>
          </a:p>
        </p:txBody>
      </p:sp>
      <p:cxnSp>
        <p:nvCxnSpPr>
          <p:cNvPr id="19" name="Straight Arrow Connector 18"/>
          <p:cNvCxnSpPr>
            <a:stCxn id="6" idx="5"/>
            <a:endCxn id="18" idx="1"/>
          </p:cNvCxnSpPr>
          <p:nvPr/>
        </p:nvCxnSpPr>
        <p:spPr>
          <a:xfrm>
            <a:off x="1959024" y="3945318"/>
            <a:ext cx="849478" cy="995238"/>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smb01-zwg18\r70157\projects\isp\models\algo0\result\img_20140225_171849_00\cmp1\02_gainl.ppm.jpg"/>
          <p:cNvPicPr>
            <a:picLocks noChangeAspect="1" noChangeArrowheads="1"/>
          </p:cNvPicPr>
          <p:nvPr/>
        </p:nvPicPr>
        <p:blipFill>
          <a:blip r:embed="rId2" cstate="print"/>
          <a:srcRect/>
          <a:stretch>
            <a:fillRect/>
          </a:stretch>
        </p:blipFill>
        <p:spPr bwMode="auto">
          <a:xfrm>
            <a:off x="5633215" y="635341"/>
            <a:ext cx="3908989" cy="2452223"/>
          </a:xfrm>
          <a:prstGeom prst="rect">
            <a:avLst/>
          </a:prstGeom>
          <a:noFill/>
        </p:spPr>
      </p:pic>
      <p:pic>
        <p:nvPicPr>
          <p:cNvPr id="10" name="Picture 9" descr="\\smb01-zwg18\r70157\projects\isp\models\algo0\result\img_20140225_171849_00\cmp1\02_gains.ppm.jpg"/>
          <p:cNvPicPr>
            <a:picLocks noChangeAspect="1" noChangeArrowheads="1"/>
          </p:cNvPicPr>
          <p:nvPr/>
        </p:nvPicPr>
        <p:blipFill>
          <a:blip r:embed="rId3" cstate="print"/>
          <a:srcRect/>
          <a:stretch>
            <a:fillRect/>
          </a:stretch>
        </p:blipFill>
        <p:spPr bwMode="auto">
          <a:xfrm>
            <a:off x="5633215" y="3714443"/>
            <a:ext cx="3908989" cy="2452223"/>
          </a:xfrm>
          <a:prstGeom prst="rect">
            <a:avLst/>
          </a:prstGeom>
          <a:noFill/>
          <a:ln>
            <a:noFill/>
          </a:ln>
        </p:spPr>
      </p:pic>
      <p:cxnSp>
        <p:nvCxnSpPr>
          <p:cNvPr id="5" name="Straight Connector 4"/>
          <p:cNvCxnSpPr>
            <a:stCxn id="7" idx="3"/>
            <a:endCxn id="9" idx="1"/>
          </p:cNvCxnSpPr>
          <p:nvPr/>
        </p:nvCxnSpPr>
        <p:spPr>
          <a:xfrm flipV="1">
            <a:off x="3873026" y="1861453"/>
            <a:ext cx="1760189" cy="1"/>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860236" y="4940553"/>
            <a:ext cx="1760189" cy="1"/>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43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Graph</a:t>
            </a:r>
            <a:endParaRPr lang="en-US" dirty="0"/>
          </a:p>
        </p:txBody>
      </p:sp>
      <p:sp>
        <p:nvSpPr>
          <p:cNvPr id="6" name="Oval 5"/>
          <p:cNvSpPr/>
          <p:nvPr/>
        </p:nvSpPr>
        <p:spPr>
          <a:xfrm>
            <a:off x="597150" y="2631229"/>
            <a:ext cx="1595535" cy="1539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Kernel1</a:t>
            </a:r>
            <a:endParaRPr lang="fr-FR" sz="2400" dirty="0"/>
          </a:p>
        </p:txBody>
      </p:sp>
      <p:sp>
        <p:nvSpPr>
          <p:cNvPr id="7" name="Rectangle 6"/>
          <p:cNvSpPr/>
          <p:nvPr/>
        </p:nvSpPr>
        <p:spPr>
          <a:xfrm>
            <a:off x="2790675" y="1091678"/>
            <a:ext cx="1082351" cy="153955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Buffer 1</a:t>
            </a:r>
            <a:endParaRPr lang="fr-FR" sz="2400" dirty="0"/>
          </a:p>
        </p:txBody>
      </p:sp>
      <p:sp>
        <p:nvSpPr>
          <p:cNvPr id="8" name="Oval 7"/>
          <p:cNvSpPr/>
          <p:nvPr/>
        </p:nvSpPr>
        <p:spPr>
          <a:xfrm>
            <a:off x="4624765" y="1091678"/>
            <a:ext cx="1595535" cy="1539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Kernel 2</a:t>
            </a:r>
            <a:endParaRPr lang="fr-FR" sz="2400" dirty="0"/>
          </a:p>
        </p:txBody>
      </p:sp>
      <p:cxnSp>
        <p:nvCxnSpPr>
          <p:cNvPr id="14" name="Straight Arrow Connector 13"/>
          <p:cNvCxnSpPr>
            <a:stCxn id="6" idx="7"/>
            <a:endCxn id="7" idx="1"/>
          </p:cNvCxnSpPr>
          <p:nvPr/>
        </p:nvCxnSpPr>
        <p:spPr>
          <a:xfrm flipV="1">
            <a:off x="1959024" y="1861454"/>
            <a:ext cx="831651" cy="99523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3"/>
            <a:endCxn id="8" idx="2"/>
          </p:cNvCxnSpPr>
          <p:nvPr/>
        </p:nvCxnSpPr>
        <p:spPr>
          <a:xfrm>
            <a:off x="3873026" y="1861454"/>
            <a:ext cx="75173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679579" y="4321727"/>
            <a:ext cx="682952" cy="618828"/>
          </a:xfrm>
          <a:prstGeom prst="rect">
            <a:avLst/>
          </a:prstGeom>
          <a:noFill/>
        </p:spPr>
        <p:txBody>
          <a:bodyPr wrap="square" lIns="91440" tIns="45720" rIns="91440" rtlCol="0" anchor="t">
            <a:noAutofit/>
          </a:bodyPr>
          <a:lstStyle/>
          <a:p>
            <a:r>
              <a:rPr lang="en-GB" sz="4400" b="1" dirty="0" smtClean="0">
                <a:solidFill>
                  <a:schemeClr val="tx1"/>
                </a:solidFill>
              </a:rPr>
              <a:t>…</a:t>
            </a:r>
            <a:endParaRPr lang="en-GB" sz="4400" b="1" dirty="0" smtClean="0"/>
          </a:p>
        </p:txBody>
      </p:sp>
      <p:cxnSp>
        <p:nvCxnSpPr>
          <p:cNvPr id="21" name="Straight Arrow Connector 20"/>
          <p:cNvCxnSpPr>
            <a:stCxn id="29" idx="2"/>
            <a:endCxn id="33" idx="0"/>
          </p:cNvCxnSpPr>
          <p:nvPr/>
        </p:nvCxnSpPr>
        <p:spPr>
          <a:xfrm flipH="1">
            <a:off x="7513214" y="2629749"/>
            <a:ext cx="1" cy="1520886"/>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808502" y="4170780"/>
            <a:ext cx="1082351" cy="153955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Buffer 3</a:t>
            </a:r>
            <a:endParaRPr lang="fr-FR" sz="2400" dirty="0"/>
          </a:p>
        </p:txBody>
      </p:sp>
      <p:cxnSp>
        <p:nvCxnSpPr>
          <p:cNvPr id="19" name="Straight Arrow Connector 18"/>
          <p:cNvCxnSpPr>
            <a:stCxn id="6" idx="5"/>
            <a:endCxn id="18" idx="1"/>
          </p:cNvCxnSpPr>
          <p:nvPr/>
        </p:nvCxnSpPr>
        <p:spPr>
          <a:xfrm>
            <a:off x="1959024" y="3945318"/>
            <a:ext cx="849478" cy="99523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972039" y="1090198"/>
            <a:ext cx="1082351" cy="153955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Buffer </a:t>
            </a:r>
            <a:r>
              <a:rPr lang="en-GB" sz="2400" dirty="0"/>
              <a:t>2</a:t>
            </a:r>
            <a:endParaRPr lang="fr-FR" sz="2400" dirty="0"/>
          </a:p>
        </p:txBody>
      </p:sp>
      <p:cxnSp>
        <p:nvCxnSpPr>
          <p:cNvPr id="30" name="Straight Arrow Connector 29"/>
          <p:cNvCxnSpPr>
            <a:stCxn id="8" idx="6"/>
            <a:endCxn id="29" idx="1"/>
          </p:cNvCxnSpPr>
          <p:nvPr/>
        </p:nvCxnSpPr>
        <p:spPr>
          <a:xfrm flipV="1">
            <a:off x="6220300" y="1859974"/>
            <a:ext cx="751739" cy="14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715446" y="4150635"/>
            <a:ext cx="1595535" cy="1539551"/>
          </a:xfrm>
          <a:prstGeom prst="ellipse">
            <a:avLst/>
          </a:prstGeom>
          <a:solidFill>
            <a:srgbClr val="92D050"/>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Kernel 3</a:t>
            </a:r>
            <a:endParaRPr lang="fr-FR" sz="2400" dirty="0"/>
          </a:p>
        </p:txBody>
      </p:sp>
      <p:cxnSp>
        <p:nvCxnSpPr>
          <p:cNvPr id="37" name="Straight Arrow Connector 36"/>
          <p:cNvCxnSpPr>
            <a:stCxn id="18" idx="3"/>
            <a:endCxn id="33" idx="2"/>
          </p:cNvCxnSpPr>
          <p:nvPr/>
        </p:nvCxnSpPr>
        <p:spPr>
          <a:xfrm flipV="1">
            <a:off x="3890853" y="4920411"/>
            <a:ext cx="2824593" cy="20145"/>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3" idx="6"/>
          </p:cNvCxnSpPr>
          <p:nvPr/>
        </p:nvCxnSpPr>
        <p:spPr>
          <a:xfrm flipV="1">
            <a:off x="8310981" y="4920410"/>
            <a:ext cx="721052"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Afficher l'image d'origin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205" t="4042" r="32744" b="1"/>
          <a:stretch/>
        </p:blipFill>
        <p:spPr bwMode="auto">
          <a:xfrm>
            <a:off x="2910210" y="154457"/>
            <a:ext cx="843280" cy="90485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532077" y="3201074"/>
            <a:ext cx="1638299" cy="904980"/>
            <a:chOff x="2666064" y="3199747"/>
            <a:chExt cx="1638299" cy="904980"/>
          </a:xfrm>
        </p:grpSpPr>
        <p:pic>
          <p:nvPicPr>
            <p:cNvPr id="23" name="Picture 2" descr="Afficher l'image d'origin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029" r="66644"/>
            <a:stretch/>
          </p:blipFill>
          <p:spPr bwMode="auto">
            <a:xfrm>
              <a:off x="2666064" y="3199747"/>
              <a:ext cx="826051" cy="9049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fficher l'image d'origin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7202" t="4029"/>
            <a:stretch/>
          </p:blipFill>
          <p:spPr bwMode="auto">
            <a:xfrm>
              <a:off x="3492115" y="3199747"/>
              <a:ext cx="812248" cy="904980"/>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2" descr="Afficher l'image d'orig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30000" contrast="58000"/>
                    </a14:imgEffect>
                  </a14:imgLayer>
                </a14:imgProps>
              </a:ext>
              <a:ext uri="{28A0092B-C50C-407E-A947-70E740481C1C}">
                <a14:useLocalDpi xmlns:a14="http://schemas.microsoft.com/office/drawing/2010/main" val="0"/>
              </a:ext>
            </a:extLst>
          </a:blip>
          <a:srcRect l="33205" t="4042" r="32744" b="1"/>
          <a:stretch/>
        </p:blipFill>
        <p:spPr bwMode="auto">
          <a:xfrm>
            <a:off x="7044461" y="107623"/>
            <a:ext cx="843280" cy="904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142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P spid="29" grpId="0" animBg="1"/>
      <p:bldP spid="3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Graph</a:t>
            </a:r>
            <a:endParaRPr lang="en-US" dirty="0"/>
          </a:p>
        </p:txBody>
      </p:sp>
      <p:grpSp>
        <p:nvGrpSpPr>
          <p:cNvPr id="2" name="Group 1"/>
          <p:cNvGrpSpPr/>
          <p:nvPr/>
        </p:nvGrpSpPr>
        <p:grpSpPr>
          <a:xfrm>
            <a:off x="3292867" y="1622162"/>
            <a:ext cx="5606266" cy="1539551"/>
            <a:chOff x="4535162" y="2659225"/>
            <a:chExt cx="5606266" cy="1539551"/>
          </a:xfrm>
        </p:grpSpPr>
        <p:sp>
          <p:nvSpPr>
            <p:cNvPr id="7" name="Rectangle 6"/>
            <p:cNvSpPr/>
            <p:nvPr/>
          </p:nvSpPr>
          <p:spPr>
            <a:xfrm>
              <a:off x="4535162" y="2659225"/>
              <a:ext cx="1082351" cy="1539551"/>
            </a:xfrm>
            <a:prstGeom prst="rect">
              <a:avLst/>
            </a:prstGeom>
            <a:solidFill>
              <a:srgbClr val="FFC000"/>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Buffer 1</a:t>
              </a:r>
              <a:endParaRPr lang="fr-FR" sz="2400" dirty="0"/>
            </a:p>
          </p:txBody>
        </p:sp>
        <p:sp>
          <p:nvSpPr>
            <p:cNvPr id="8" name="Oval 7"/>
            <p:cNvSpPr/>
            <p:nvPr/>
          </p:nvSpPr>
          <p:spPr>
            <a:xfrm>
              <a:off x="6740227" y="2659225"/>
              <a:ext cx="1595535" cy="1539551"/>
            </a:xfrm>
            <a:prstGeom prst="ellipse">
              <a:avLst/>
            </a:prstGeom>
            <a:solidFill>
              <a:srgbClr val="92D050"/>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Kernel 3</a:t>
              </a:r>
              <a:endParaRPr lang="fr-FR" sz="2400" dirty="0"/>
            </a:p>
          </p:txBody>
        </p:sp>
        <p:cxnSp>
          <p:nvCxnSpPr>
            <p:cNvPr id="17" name="Straight Arrow Connector 16"/>
            <p:cNvCxnSpPr>
              <a:stCxn id="7" idx="3"/>
              <a:endCxn id="8" idx="2"/>
            </p:cNvCxnSpPr>
            <p:nvPr/>
          </p:nvCxnSpPr>
          <p:spPr>
            <a:xfrm>
              <a:off x="5617513" y="3429001"/>
              <a:ext cx="1122714"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458476" y="2884687"/>
              <a:ext cx="682952" cy="618828"/>
            </a:xfrm>
            <a:prstGeom prst="rect">
              <a:avLst/>
            </a:prstGeom>
            <a:noFill/>
          </p:spPr>
          <p:txBody>
            <a:bodyPr wrap="square" lIns="91440" tIns="45720" rIns="91440" rtlCol="0" anchor="t">
              <a:noAutofit/>
            </a:bodyPr>
            <a:lstStyle/>
            <a:p>
              <a:r>
                <a:rPr lang="en-GB" sz="4400" b="1" dirty="0" smtClean="0">
                  <a:solidFill>
                    <a:schemeClr val="tx1"/>
                  </a:solidFill>
                </a:rPr>
                <a:t>…</a:t>
              </a:r>
              <a:endParaRPr lang="en-GB" sz="4400" b="1" dirty="0" smtClean="0"/>
            </a:p>
          </p:txBody>
        </p:sp>
        <p:cxnSp>
          <p:nvCxnSpPr>
            <p:cNvPr id="30" name="Straight Arrow Connector 29"/>
            <p:cNvCxnSpPr>
              <a:stCxn id="8" idx="6"/>
            </p:cNvCxnSpPr>
            <p:nvPr/>
          </p:nvCxnSpPr>
          <p:spPr>
            <a:xfrm flipV="1">
              <a:off x="8335762" y="3427521"/>
              <a:ext cx="751739" cy="14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3"/>
              <a:endCxn id="8" idx="1"/>
            </p:cNvCxnSpPr>
            <p:nvPr/>
          </p:nvCxnSpPr>
          <p:spPr>
            <a:xfrm flipV="1">
              <a:off x="5617513" y="2884687"/>
              <a:ext cx="1356375" cy="54431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7" idx="3"/>
              <a:endCxn id="8" idx="3"/>
            </p:cNvCxnSpPr>
            <p:nvPr/>
          </p:nvCxnSpPr>
          <p:spPr>
            <a:xfrm>
              <a:off x="5617513" y="3429001"/>
              <a:ext cx="1356375" cy="544313"/>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2" descr="Afficher l'image d'origin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205" t="4042" r="32744" b="1"/>
          <a:stretch/>
        </p:blipFill>
        <p:spPr bwMode="auto">
          <a:xfrm>
            <a:off x="4654652" y="3480565"/>
            <a:ext cx="843280" cy="904858"/>
          </a:xfrm>
          <a:prstGeom prst="rect">
            <a:avLst/>
          </a:prstGeom>
          <a:noFill/>
          <a:ln w="38100">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18" name="Picture 2" descr="Afficher l'image d'origin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029" r="66644"/>
          <a:stretch/>
        </p:blipFill>
        <p:spPr bwMode="auto">
          <a:xfrm>
            <a:off x="4649579" y="5523630"/>
            <a:ext cx="826051" cy="904980"/>
          </a:xfrm>
          <a:prstGeom prst="rect">
            <a:avLst/>
          </a:prstGeom>
          <a:noFill/>
          <a:ln w="38100">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19" name="Picture 2" descr="Afficher l'image d'origin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7202" t="4029"/>
          <a:stretch/>
        </p:blipFill>
        <p:spPr bwMode="auto">
          <a:xfrm>
            <a:off x="4663382" y="4499549"/>
            <a:ext cx="812248" cy="904980"/>
          </a:xfrm>
          <a:prstGeom prst="rect">
            <a:avLst/>
          </a:prstGeom>
          <a:noFill/>
          <a:ln w="38100">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03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Graph</a:t>
            </a:r>
            <a:endParaRPr lang="en-US" dirty="0"/>
          </a:p>
        </p:txBody>
      </p:sp>
      <p:grpSp>
        <p:nvGrpSpPr>
          <p:cNvPr id="3" name="Group 2"/>
          <p:cNvGrpSpPr/>
          <p:nvPr/>
        </p:nvGrpSpPr>
        <p:grpSpPr>
          <a:xfrm>
            <a:off x="3191425" y="894212"/>
            <a:ext cx="5809151" cy="4844115"/>
            <a:chOff x="4535162" y="894212"/>
            <a:chExt cx="5809151" cy="4844115"/>
          </a:xfrm>
        </p:grpSpPr>
        <p:sp>
          <p:nvSpPr>
            <p:cNvPr id="18" name="Oval 17"/>
            <p:cNvSpPr/>
            <p:nvPr/>
          </p:nvSpPr>
          <p:spPr>
            <a:xfrm>
              <a:off x="6656252" y="4198776"/>
              <a:ext cx="1595535" cy="1539551"/>
            </a:xfrm>
            <a:prstGeom prst="ellipse">
              <a:avLst/>
            </a:prstGeom>
            <a:solidFill>
              <a:srgbClr val="92D050"/>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Kernel 4</a:t>
              </a:r>
              <a:endParaRPr lang="fr-FR" sz="2400" dirty="0"/>
            </a:p>
          </p:txBody>
        </p:sp>
        <p:grpSp>
          <p:nvGrpSpPr>
            <p:cNvPr id="2" name="Group 1"/>
            <p:cNvGrpSpPr/>
            <p:nvPr/>
          </p:nvGrpSpPr>
          <p:grpSpPr>
            <a:xfrm>
              <a:off x="4535162" y="894212"/>
              <a:ext cx="5809151" cy="4148854"/>
              <a:chOff x="4535162" y="894212"/>
              <a:chExt cx="5809151" cy="4148854"/>
            </a:xfrm>
          </p:grpSpPr>
          <p:sp>
            <p:nvSpPr>
              <p:cNvPr id="7" name="Rectangle 6"/>
              <p:cNvSpPr/>
              <p:nvPr/>
            </p:nvSpPr>
            <p:spPr>
              <a:xfrm>
                <a:off x="4535162" y="2659225"/>
                <a:ext cx="1082351" cy="1539551"/>
              </a:xfrm>
              <a:prstGeom prst="rect">
                <a:avLst/>
              </a:prstGeom>
              <a:solidFill>
                <a:srgbClr val="FFC000"/>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Buffer 1</a:t>
                </a:r>
                <a:endParaRPr lang="fr-FR" sz="2400" dirty="0"/>
              </a:p>
            </p:txBody>
          </p:sp>
          <p:sp>
            <p:nvSpPr>
              <p:cNvPr id="8" name="Oval 7"/>
              <p:cNvSpPr/>
              <p:nvPr/>
            </p:nvSpPr>
            <p:spPr>
              <a:xfrm>
                <a:off x="6656252" y="894212"/>
                <a:ext cx="1595535" cy="1539551"/>
              </a:xfrm>
              <a:prstGeom prst="ellipse">
                <a:avLst/>
              </a:prstGeom>
              <a:solidFill>
                <a:srgbClr val="92D050"/>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Kernel 3</a:t>
                </a:r>
                <a:endParaRPr lang="fr-FR" sz="2400" dirty="0"/>
              </a:p>
            </p:txBody>
          </p:sp>
          <p:sp>
            <p:nvSpPr>
              <p:cNvPr id="20" name="TextBox 19"/>
              <p:cNvSpPr txBox="1"/>
              <p:nvPr/>
            </p:nvSpPr>
            <p:spPr>
              <a:xfrm>
                <a:off x="9661361" y="1178166"/>
                <a:ext cx="682952" cy="618828"/>
              </a:xfrm>
              <a:prstGeom prst="rect">
                <a:avLst/>
              </a:prstGeom>
              <a:noFill/>
            </p:spPr>
            <p:txBody>
              <a:bodyPr wrap="square" lIns="91440" tIns="45720" rIns="91440" rtlCol="0" anchor="t">
                <a:noAutofit/>
              </a:bodyPr>
              <a:lstStyle/>
              <a:p>
                <a:r>
                  <a:rPr lang="en-GB" sz="4400" b="1" dirty="0" smtClean="0">
                    <a:solidFill>
                      <a:schemeClr val="tx1"/>
                    </a:solidFill>
                  </a:rPr>
                  <a:t>…</a:t>
                </a:r>
                <a:endParaRPr lang="en-GB" sz="4400" b="1" dirty="0" smtClean="0"/>
              </a:p>
            </p:txBody>
          </p:sp>
          <p:cxnSp>
            <p:nvCxnSpPr>
              <p:cNvPr id="30" name="Straight Arrow Connector 29"/>
              <p:cNvCxnSpPr>
                <a:stCxn id="8" idx="6"/>
              </p:cNvCxnSpPr>
              <p:nvPr/>
            </p:nvCxnSpPr>
            <p:spPr>
              <a:xfrm flipV="1">
                <a:off x="8251787" y="1662508"/>
                <a:ext cx="751739" cy="14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3"/>
                <a:endCxn id="8" idx="2"/>
              </p:cNvCxnSpPr>
              <p:nvPr/>
            </p:nvCxnSpPr>
            <p:spPr>
              <a:xfrm flipV="1">
                <a:off x="5617513" y="1663988"/>
                <a:ext cx="1038739" cy="1765013"/>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7" idx="3"/>
                <a:endCxn id="8" idx="3"/>
              </p:cNvCxnSpPr>
              <p:nvPr/>
            </p:nvCxnSpPr>
            <p:spPr>
              <a:xfrm flipV="1">
                <a:off x="5617513" y="2208301"/>
                <a:ext cx="1272400" cy="122070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661361" y="4424238"/>
                <a:ext cx="682952" cy="618828"/>
              </a:xfrm>
              <a:prstGeom prst="rect">
                <a:avLst/>
              </a:prstGeom>
              <a:noFill/>
            </p:spPr>
            <p:txBody>
              <a:bodyPr wrap="square" lIns="91440" tIns="45720" rIns="91440" rtlCol="0" anchor="t">
                <a:noAutofit/>
              </a:bodyPr>
              <a:lstStyle/>
              <a:p>
                <a:r>
                  <a:rPr lang="en-GB" sz="4400" b="1" dirty="0" smtClean="0">
                    <a:solidFill>
                      <a:schemeClr val="tx1"/>
                    </a:solidFill>
                  </a:rPr>
                  <a:t>…</a:t>
                </a:r>
                <a:endParaRPr lang="en-GB" sz="4400" b="1" dirty="0" smtClean="0"/>
              </a:p>
            </p:txBody>
          </p:sp>
          <p:cxnSp>
            <p:nvCxnSpPr>
              <p:cNvPr id="21" name="Straight Arrow Connector 20"/>
              <p:cNvCxnSpPr>
                <a:stCxn id="18" idx="6"/>
              </p:cNvCxnSpPr>
              <p:nvPr/>
            </p:nvCxnSpPr>
            <p:spPr>
              <a:xfrm flipV="1">
                <a:off x="8251787" y="4967072"/>
                <a:ext cx="751739" cy="14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3"/>
                <a:endCxn id="18" idx="2"/>
              </p:cNvCxnSpPr>
              <p:nvPr/>
            </p:nvCxnSpPr>
            <p:spPr>
              <a:xfrm>
                <a:off x="5617513" y="3429001"/>
                <a:ext cx="1038739" cy="1539551"/>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39871389"/>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Sequencer and processing pipeline</a:t>
            </a:r>
          </a:p>
        </p:txBody>
      </p:sp>
    </p:spTree>
    <p:extLst>
      <p:ext uri="{BB962C8B-B14F-4D97-AF65-F5344CB8AC3E}">
        <p14:creationId xmlns:p14="http://schemas.microsoft.com/office/powerpoint/2010/main" val="280868534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fficher l'image d'ori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6971" y="115596"/>
            <a:ext cx="3122126" cy="31221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fficher l'image d'orig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5646" y="326572"/>
            <a:ext cx="1499248" cy="14992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fficher l'image d'origi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123" y="3969493"/>
            <a:ext cx="2476500" cy="21812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fficher l'image d'origi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99562" y="2908623"/>
            <a:ext cx="2713524" cy="27135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fficher l'image d'origin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5854" y="2306214"/>
            <a:ext cx="187642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fficher l'image d'origin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6039" y="3144090"/>
            <a:ext cx="1883374" cy="1875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680817"/>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Sub-system</a:t>
            </a:r>
            <a:endParaRPr lang="fr-FR" dirty="0"/>
          </a:p>
        </p:txBody>
      </p:sp>
      <p:sp>
        <p:nvSpPr>
          <p:cNvPr id="4" name="Rectangle 3"/>
          <p:cNvSpPr/>
          <p:nvPr/>
        </p:nvSpPr>
        <p:spPr>
          <a:xfrm>
            <a:off x="2213795" y="934763"/>
            <a:ext cx="1363651" cy="4141680"/>
          </a:xfrm>
          <a:prstGeom prst="rect">
            <a:avLst/>
          </a:prstGeom>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SRAM</a:t>
            </a:r>
            <a:endParaRPr lang="fr-FR" sz="3200" dirty="0"/>
          </a:p>
        </p:txBody>
      </p:sp>
      <p:sp>
        <p:nvSpPr>
          <p:cNvPr id="6" name="Rectangle 5"/>
          <p:cNvSpPr/>
          <p:nvPr/>
        </p:nvSpPr>
        <p:spPr>
          <a:xfrm>
            <a:off x="4036707" y="934763"/>
            <a:ext cx="445129" cy="4928038"/>
          </a:xfrm>
          <a:prstGeom prst="rect">
            <a:avLst/>
          </a:prstGeom>
          <a:ln/>
        </p:spPr>
        <p:style>
          <a:lnRef idx="2">
            <a:schemeClr val="dk1"/>
          </a:lnRef>
          <a:fillRef idx="1">
            <a:schemeClr val="lt1"/>
          </a:fillRef>
          <a:effectRef idx="0">
            <a:schemeClr val="dk1"/>
          </a:effectRef>
          <a:fontRef idx="minor">
            <a:schemeClr val="dk1"/>
          </a:fontRef>
        </p:style>
        <p:txBody>
          <a:bodyPr vert="vert270" rtlCol="0" anchor="ctr"/>
          <a:lstStyle/>
          <a:p>
            <a:pPr algn="ctr"/>
            <a:r>
              <a:rPr lang="en-GB" dirty="0" smtClean="0"/>
              <a:t>SRAM controller</a:t>
            </a:r>
            <a:endParaRPr lang="fr-FR" dirty="0"/>
          </a:p>
        </p:txBody>
      </p:sp>
      <p:sp>
        <p:nvSpPr>
          <p:cNvPr id="7" name="Rectangle 6"/>
          <p:cNvSpPr/>
          <p:nvPr/>
        </p:nvSpPr>
        <p:spPr>
          <a:xfrm>
            <a:off x="4898703" y="1520229"/>
            <a:ext cx="2048460" cy="3556214"/>
          </a:xfrm>
          <a:prstGeom prst="rect">
            <a:avLst/>
          </a:prstGeom>
          <a:solidFill>
            <a:schemeClr val="bg2">
              <a:lumMod val="85000"/>
            </a:schemeClr>
          </a:solidFill>
          <a:ln w="50800">
            <a:noFill/>
          </a:ln>
          <a:effectLst/>
        </p:spPr>
        <p:style>
          <a:lnRef idx="1">
            <a:schemeClr val="dk1"/>
          </a:lnRef>
          <a:fillRef idx="2">
            <a:schemeClr val="dk1"/>
          </a:fillRef>
          <a:effectRef idx="1">
            <a:schemeClr val="dk1"/>
          </a:effectRef>
          <a:fontRef idx="minor">
            <a:schemeClr val="dk1"/>
          </a:fontRef>
        </p:style>
        <p:txBody>
          <a:bodyPr rtlCol="0" anchor="t" anchorCtr="0"/>
          <a:lstStyle/>
          <a:p>
            <a:pPr algn="ctr"/>
            <a:r>
              <a:rPr lang="en-GB" sz="2400" b="1" dirty="0" smtClean="0"/>
              <a:t>IPU Modules</a:t>
            </a:r>
            <a:endParaRPr lang="fr-FR" sz="2400" b="1" dirty="0"/>
          </a:p>
        </p:txBody>
      </p:sp>
      <p:sp>
        <p:nvSpPr>
          <p:cNvPr id="8" name="Rectangle 7"/>
          <p:cNvSpPr/>
          <p:nvPr/>
        </p:nvSpPr>
        <p:spPr>
          <a:xfrm>
            <a:off x="5450614" y="2048047"/>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IPUS_0</a:t>
            </a:r>
            <a:endParaRPr lang="fr-FR" sz="1400" dirty="0"/>
          </a:p>
        </p:txBody>
      </p:sp>
      <p:sp>
        <p:nvSpPr>
          <p:cNvPr id="10" name="Rectangle 9"/>
          <p:cNvSpPr/>
          <p:nvPr/>
        </p:nvSpPr>
        <p:spPr>
          <a:xfrm>
            <a:off x="5450614" y="2497208"/>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IPUS_1</a:t>
            </a:r>
            <a:endParaRPr lang="fr-FR" sz="1400" dirty="0"/>
          </a:p>
        </p:txBody>
      </p:sp>
      <p:sp>
        <p:nvSpPr>
          <p:cNvPr id="11" name="Rectangle 10"/>
          <p:cNvSpPr/>
          <p:nvPr/>
        </p:nvSpPr>
        <p:spPr>
          <a:xfrm>
            <a:off x="5450614" y="3238542"/>
            <a:ext cx="798407" cy="3590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t>IPUS_7</a:t>
            </a:r>
            <a:endParaRPr lang="fr-FR" sz="1400" dirty="0"/>
          </a:p>
        </p:txBody>
      </p:sp>
      <p:sp>
        <p:nvSpPr>
          <p:cNvPr id="12" name="TextBox 11"/>
          <p:cNvSpPr txBox="1"/>
          <p:nvPr/>
        </p:nvSpPr>
        <p:spPr>
          <a:xfrm>
            <a:off x="5450613" y="2775472"/>
            <a:ext cx="798407" cy="382305"/>
          </a:xfrm>
          <a:prstGeom prst="rect">
            <a:avLst/>
          </a:prstGeom>
          <a:noFill/>
          <a:ln>
            <a:noFill/>
          </a:ln>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sp>
        <p:nvSpPr>
          <p:cNvPr id="13" name="Rectangle 12"/>
          <p:cNvSpPr/>
          <p:nvPr/>
        </p:nvSpPr>
        <p:spPr>
          <a:xfrm>
            <a:off x="5450612" y="3930500"/>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IPUV_0</a:t>
            </a:r>
            <a:endParaRPr lang="fr-FR" sz="1400" dirty="0"/>
          </a:p>
        </p:txBody>
      </p:sp>
      <p:sp>
        <p:nvSpPr>
          <p:cNvPr id="14" name="Rectangle 13"/>
          <p:cNvSpPr/>
          <p:nvPr/>
        </p:nvSpPr>
        <p:spPr>
          <a:xfrm>
            <a:off x="5452968" y="4622460"/>
            <a:ext cx="798407" cy="3590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smtClean="0"/>
              <a:t>IPUV_3</a:t>
            </a:r>
            <a:endParaRPr lang="fr-FR" sz="1400" dirty="0"/>
          </a:p>
        </p:txBody>
      </p:sp>
      <p:sp>
        <p:nvSpPr>
          <p:cNvPr id="15" name="TextBox 14"/>
          <p:cNvSpPr txBox="1"/>
          <p:nvPr/>
        </p:nvSpPr>
        <p:spPr>
          <a:xfrm>
            <a:off x="5450612" y="4163827"/>
            <a:ext cx="798407" cy="382305"/>
          </a:xfrm>
          <a:prstGeom prst="rect">
            <a:avLst/>
          </a:prstGeom>
          <a:noFill/>
          <a:ln>
            <a:noFill/>
          </a:ln>
        </p:spPr>
        <p:txBody>
          <a:bodyPr wrap="square" lIns="91440" tIns="45720" rIns="91440" rtlCol="0" anchor="ctr">
            <a:noAutofit/>
          </a:bodyPr>
          <a:lstStyle/>
          <a:p>
            <a:pPr algn="ctr"/>
            <a:r>
              <a:rPr lang="en-GB" sz="2800" b="1" dirty="0" smtClean="0">
                <a:solidFill>
                  <a:schemeClr val="tx1"/>
                </a:solidFill>
              </a:rPr>
              <a:t>…</a:t>
            </a:r>
            <a:endParaRPr lang="fr-FR" sz="2800" b="1" dirty="0" err="1" smtClean="0">
              <a:solidFill>
                <a:schemeClr val="tx1"/>
              </a:solidFill>
            </a:endParaRPr>
          </a:p>
        </p:txBody>
      </p:sp>
      <p:sp>
        <p:nvSpPr>
          <p:cNvPr id="16" name="Rectangle 15"/>
          <p:cNvSpPr/>
          <p:nvPr/>
        </p:nvSpPr>
        <p:spPr>
          <a:xfrm>
            <a:off x="7851553" y="1520229"/>
            <a:ext cx="2126652" cy="3556214"/>
          </a:xfrm>
          <a:prstGeom prst="rect">
            <a:avLst/>
          </a:prstGeom>
          <a:solidFill>
            <a:schemeClr val="accent2">
              <a:lumMod val="75000"/>
            </a:schemeClr>
          </a:solidFill>
          <a:ln w="50800">
            <a:noFill/>
          </a:ln>
          <a:effectLst/>
        </p:spPr>
        <p:style>
          <a:lnRef idx="1">
            <a:schemeClr val="accent4"/>
          </a:lnRef>
          <a:fillRef idx="2">
            <a:schemeClr val="accent4"/>
          </a:fillRef>
          <a:effectRef idx="1">
            <a:schemeClr val="accent4"/>
          </a:effectRef>
          <a:fontRef idx="minor">
            <a:schemeClr val="dk1"/>
          </a:fontRef>
        </p:style>
        <p:txBody>
          <a:bodyPr rtlCol="0" anchor="t"/>
          <a:lstStyle/>
          <a:p>
            <a:pPr algn="ctr"/>
            <a:r>
              <a:rPr lang="en-GB" sz="2800" b="1" dirty="0" smtClean="0">
                <a:solidFill>
                  <a:schemeClr val="bg1"/>
                </a:solidFill>
              </a:rPr>
              <a:t>Sequencer</a:t>
            </a:r>
            <a:endParaRPr lang="fr-FR" sz="2800" b="1" dirty="0">
              <a:solidFill>
                <a:schemeClr val="bg1"/>
              </a:solidFill>
            </a:endParaRPr>
          </a:p>
        </p:txBody>
      </p:sp>
      <p:grpSp>
        <p:nvGrpSpPr>
          <p:cNvPr id="9" name="Group 8"/>
          <p:cNvGrpSpPr/>
          <p:nvPr/>
        </p:nvGrpSpPr>
        <p:grpSpPr>
          <a:xfrm>
            <a:off x="8441840" y="2327820"/>
            <a:ext cx="946077" cy="2273628"/>
            <a:chOff x="8445405" y="2524886"/>
            <a:chExt cx="946077" cy="2273628"/>
          </a:xfrm>
        </p:grpSpPr>
        <p:sp>
          <p:nvSpPr>
            <p:cNvPr id="17" name="Rectangle 16"/>
            <p:cNvSpPr/>
            <p:nvPr/>
          </p:nvSpPr>
          <p:spPr>
            <a:xfrm>
              <a:off x="8445405" y="2524886"/>
              <a:ext cx="946077" cy="628675"/>
            </a:xfrm>
            <a:prstGeom prst="rect">
              <a:avLst/>
            </a:prstGeom>
            <a:solidFill>
              <a:srgbClr val="F67B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RAM</a:t>
              </a:r>
              <a:endParaRPr lang="fr-FR" dirty="0"/>
            </a:p>
          </p:txBody>
        </p:sp>
        <p:sp>
          <p:nvSpPr>
            <p:cNvPr id="19" name="Rectangle 18"/>
            <p:cNvSpPr/>
            <p:nvPr/>
          </p:nvSpPr>
          <p:spPr>
            <a:xfrm>
              <a:off x="8445405" y="3153021"/>
              <a:ext cx="946077" cy="628675"/>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rPr>
                <a:t>M0 Core</a:t>
              </a:r>
              <a:endParaRPr lang="fr-FR" b="1" dirty="0">
                <a:solidFill>
                  <a:schemeClr val="tx1"/>
                </a:solidFill>
              </a:endParaRPr>
            </a:p>
          </p:txBody>
        </p:sp>
        <p:sp>
          <p:nvSpPr>
            <p:cNvPr id="20" name="Rectangle 19"/>
            <p:cNvSpPr/>
            <p:nvPr/>
          </p:nvSpPr>
          <p:spPr>
            <a:xfrm>
              <a:off x="8445405" y="3780544"/>
              <a:ext cx="946077" cy="1017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Data/ Instr. RAM</a:t>
              </a:r>
              <a:endParaRPr lang="fr-FR" dirty="0">
                <a:solidFill>
                  <a:schemeClr val="bg1"/>
                </a:solidFill>
              </a:endParaRPr>
            </a:p>
          </p:txBody>
        </p:sp>
      </p:grpSp>
      <p:cxnSp>
        <p:nvCxnSpPr>
          <p:cNvPr id="22" name="Straight Arrow Connector 21"/>
          <p:cNvCxnSpPr/>
          <p:nvPr/>
        </p:nvCxnSpPr>
        <p:spPr>
          <a:xfrm>
            <a:off x="6249019" y="2111441"/>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019" y="2290088"/>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249019" y="2596824"/>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249019" y="2775472"/>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249019" y="3315743"/>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249019" y="3494391"/>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249019" y="3985179"/>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249019" y="4163827"/>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249019" y="4710763"/>
            <a:ext cx="16025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49019" y="4889410"/>
            <a:ext cx="160253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975294" y="1749817"/>
            <a:ext cx="650842" cy="312313"/>
          </a:xfrm>
          <a:prstGeom prst="rect">
            <a:avLst/>
          </a:prstGeom>
          <a:noFill/>
        </p:spPr>
        <p:txBody>
          <a:bodyPr wrap="square" lIns="91440" tIns="45720" rIns="91440" rtlCol="0" anchor="t">
            <a:noAutofit/>
          </a:bodyPr>
          <a:lstStyle/>
          <a:p>
            <a:pPr algn="ctr"/>
            <a:r>
              <a:rPr lang="en-GB" sz="1600" i="1" dirty="0"/>
              <a:t>d</a:t>
            </a:r>
            <a:r>
              <a:rPr lang="en-GB" sz="1600" i="1" dirty="0" smtClean="0">
                <a:solidFill>
                  <a:schemeClr val="tx1"/>
                </a:solidFill>
              </a:rPr>
              <a:t>one</a:t>
            </a:r>
            <a:endParaRPr lang="fr-FR" sz="1600" i="1" dirty="0" err="1" smtClean="0">
              <a:solidFill>
                <a:schemeClr val="tx1"/>
              </a:solidFill>
            </a:endParaRPr>
          </a:p>
        </p:txBody>
      </p:sp>
      <p:sp>
        <p:nvSpPr>
          <p:cNvPr id="33" name="TextBox 32"/>
          <p:cNvSpPr txBox="1"/>
          <p:nvPr/>
        </p:nvSpPr>
        <p:spPr>
          <a:xfrm>
            <a:off x="6972337" y="2224687"/>
            <a:ext cx="650842" cy="312313"/>
          </a:xfrm>
          <a:prstGeom prst="rect">
            <a:avLst/>
          </a:prstGeom>
          <a:noFill/>
        </p:spPr>
        <p:txBody>
          <a:bodyPr wrap="square" lIns="91440" tIns="45720" rIns="91440" rtlCol="0" anchor="t">
            <a:noAutofit/>
          </a:bodyPr>
          <a:lstStyle/>
          <a:p>
            <a:pPr algn="ctr"/>
            <a:r>
              <a:rPr lang="en-GB" sz="1600" i="1" dirty="0" smtClean="0"/>
              <a:t>start</a:t>
            </a:r>
            <a:endParaRPr lang="fr-FR" sz="1600" i="1" dirty="0" err="1" smtClean="0">
              <a:solidFill>
                <a:schemeClr val="tx1"/>
              </a:solidFill>
            </a:endParaRPr>
          </a:p>
        </p:txBody>
      </p:sp>
      <p:cxnSp>
        <p:nvCxnSpPr>
          <p:cNvPr id="67" name="Straight Arrow Connector 66"/>
          <p:cNvCxnSpPr>
            <a:stCxn id="4" idx="3"/>
          </p:cNvCxnSpPr>
          <p:nvPr/>
        </p:nvCxnSpPr>
        <p:spPr>
          <a:xfrm flipV="1">
            <a:off x="3577446" y="2998619"/>
            <a:ext cx="458848" cy="6984"/>
          </a:xfrm>
          <a:prstGeom prst="straightConnector1">
            <a:avLst/>
          </a:prstGeom>
          <a:ln w="666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4891833" y="5199374"/>
            <a:ext cx="1851174" cy="43108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000" b="1" dirty="0" smtClean="0"/>
              <a:t>Fast DMA</a:t>
            </a:r>
            <a:endParaRPr lang="fr-FR" sz="2000" b="1" dirty="0"/>
          </a:p>
        </p:txBody>
      </p:sp>
      <p:cxnSp>
        <p:nvCxnSpPr>
          <p:cNvPr id="82" name="Straight Arrow Connector 81"/>
          <p:cNvCxnSpPr/>
          <p:nvPr/>
        </p:nvCxnSpPr>
        <p:spPr>
          <a:xfrm flipV="1">
            <a:off x="4488706" y="5404276"/>
            <a:ext cx="409997" cy="6136"/>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endCxn id="70" idx="2"/>
          </p:cNvCxnSpPr>
          <p:nvPr/>
        </p:nvCxnSpPr>
        <p:spPr>
          <a:xfrm flipV="1">
            <a:off x="5816600" y="5630458"/>
            <a:ext cx="820" cy="341134"/>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p:cNvCxnSpPr>
            <a:endCxn id="16" idx="2"/>
          </p:cNvCxnSpPr>
          <p:nvPr/>
        </p:nvCxnSpPr>
        <p:spPr>
          <a:xfrm flipV="1">
            <a:off x="6743007" y="5076443"/>
            <a:ext cx="2171872" cy="249574"/>
          </a:xfrm>
          <a:prstGeom prst="bentConnector2">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968424" y="4982132"/>
            <a:ext cx="650842" cy="312313"/>
          </a:xfrm>
          <a:prstGeom prst="rect">
            <a:avLst/>
          </a:prstGeom>
          <a:noFill/>
        </p:spPr>
        <p:txBody>
          <a:bodyPr wrap="square" lIns="91440" tIns="45720" rIns="91440" rtlCol="0" anchor="t">
            <a:noAutofit/>
          </a:bodyPr>
          <a:lstStyle/>
          <a:p>
            <a:pPr algn="ctr"/>
            <a:r>
              <a:rPr lang="en-GB" sz="1600" i="1" dirty="0"/>
              <a:t>d</a:t>
            </a:r>
            <a:r>
              <a:rPr lang="en-GB" sz="1600" i="1" dirty="0" smtClean="0">
                <a:solidFill>
                  <a:schemeClr val="tx1"/>
                </a:solidFill>
              </a:rPr>
              <a:t>one</a:t>
            </a:r>
            <a:endParaRPr lang="fr-FR" sz="1600" i="1" dirty="0" err="1" smtClean="0">
              <a:solidFill>
                <a:schemeClr val="tx1"/>
              </a:solidFill>
            </a:endParaRPr>
          </a:p>
        </p:txBody>
      </p:sp>
      <p:cxnSp>
        <p:nvCxnSpPr>
          <p:cNvPr id="72" name="Elbow Connector 71"/>
          <p:cNvCxnSpPr/>
          <p:nvPr/>
        </p:nvCxnSpPr>
        <p:spPr>
          <a:xfrm flipV="1">
            <a:off x="6763617" y="5083523"/>
            <a:ext cx="2664731" cy="414805"/>
          </a:xfrm>
          <a:prstGeom prst="bentConnector3">
            <a:avLst>
              <a:gd name="adj1" fmla="val 100519"/>
            </a:avLst>
          </a:prstGeom>
          <a:ln w="317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968423" y="5561827"/>
            <a:ext cx="650842" cy="312313"/>
          </a:xfrm>
          <a:prstGeom prst="rect">
            <a:avLst/>
          </a:prstGeom>
          <a:noFill/>
        </p:spPr>
        <p:txBody>
          <a:bodyPr wrap="square" lIns="91440" tIns="45720" rIns="91440" rtlCol="0" anchor="t">
            <a:noAutofit/>
          </a:bodyPr>
          <a:lstStyle/>
          <a:p>
            <a:pPr algn="ctr"/>
            <a:r>
              <a:rPr lang="en-GB" sz="1600" i="1" dirty="0" smtClean="0"/>
              <a:t>start</a:t>
            </a:r>
            <a:endParaRPr lang="fr-FR" sz="1600" i="1" dirty="0" err="1" smtClean="0">
              <a:solidFill>
                <a:schemeClr val="tx1"/>
              </a:solidFill>
            </a:endParaRPr>
          </a:p>
        </p:txBody>
      </p:sp>
      <p:sp>
        <p:nvSpPr>
          <p:cNvPr id="75" name="Rectangle 74"/>
          <p:cNvSpPr/>
          <p:nvPr/>
        </p:nvSpPr>
        <p:spPr>
          <a:xfrm>
            <a:off x="5180143" y="923963"/>
            <a:ext cx="1216143" cy="48825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MIPI-CSI</a:t>
            </a:r>
            <a:endParaRPr lang="fr-FR" dirty="0"/>
          </a:p>
        </p:txBody>
      </p:sp>
      <p:cxnSp>
        <p:nvCxnSpPr>
          <p:cNvPr id="77" name="Straight Connector 76"/>
          <p:cNvCxnSpPr>
            <a:stCxn id="109" idx="1"/>
            <a:endCxn id="75" idx="3"/>
          </p:cNvCxnSpPr>
          <p:nvPr/>
        </p:nvCxnSpPr>
        <p:spPr>
          <a:xfrm flipH="1">
            <a:off x="6396286" y="1160463"/>
            <a:ext cx="1262406" cy="7627"/>
          </a:xfrm>
          <a:prstGeom prst="line">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Elbow Connector 84"/>
          <p:cNvCxnSpPr>
            <a:stCxn id="75" idx="1"/>
          </p:cNvCxnSpPr>
          <p:nvPr/>
        </p:nvCxnSpPr>
        <p:spPr>
          <a:xfrm flipH="1" flipV="1">
            <a:off x="3004796" y="1160463"/>
            <a:ext cx="2175347" cy="7627"/>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0800000">
            <a:off x="3014322" y="1168090"/>
            <a:ext cx="2480905" cy="959934"/>
          </a:xfrm>
          <a:prstGeom prst="bentConnector3">
            <a:avLst>
              <a:gd name="adj1" fmla="val 100065"/>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93"/>
          <p:cNvCxnSpPr/>
          <p:nvPr/>
        </p:nvCxnSpPr>
        <p:spPr>
          <a:xfrm rot="10800000" flipV="1">
            <a:off x="3004796" y="2124014"/>
            <a:ext cx="2490430" cy="203805"/>
          </a:xfrm>
          <a:prstGeom prst="bentConnector3">
            <a:avLst>
              <a:gd name="adj1" fmla="val -103"/>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004796" y="2327820"/>
            <a:ext cx="2488078" cy="2572232"/>
            <a:chOff x="3004796" y="1842628"/>
            <a:chExt cx="2488078" cy="2572232"/>
          </a:xfrm>
        </p:grpSpPr>
        <p:cxnSp>
          <p:nvCxnSpPr>
            <p:cNvPr id="143" name="Straight Connector 142"/>
            <p:cNvCxnSpPr/>
            <p:nvPr/>
          </p:nvCxnSpPr>
          <p:spPr>
            <a:xfrm>
              <a:off x="3004796" y="1842628"/>
              <a:ext cx="0" cy="25697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flipV="1">
              <a:off x="3004796" y="2088100"/>
              <a:ext cx="2486612" cy="44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5475861" y="2088100"/>
              <a:ext cx="460" cy="22976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H="1" flipV="1">
              <a:off x="3004796" y="2289879"/>
              <a:ext cx="2486612" cy="1802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3004796" y="2289879"/>
              <a:ext cx="0" cy="56488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3004796" y="2854765"/>
              <a:ext cx="2486612" cy="44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5475861" y="2845240"/>
              <a:ext cx="460" cy="22976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3004796" y="3076290"/>
              <a:ext cx="2486612" cy="44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3004796" y="3072228"/>
              <a:ext cx="0" cy="45199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flipV="1">
              <a:off x="3006262" y="3514877"/>
              <a:ext cx="2486612" cy="44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5486852" y="3514877"/>
              <a:ext cx="460" cy="22976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flipV="1">
              <a:off x="3006262" y="3745927"/>
              <a:ext cx="2486612" cy="44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3014321" y="3745927"/>
              <a:ext cx="0" cy="43917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flipV="1">
              <a:off x="3004796" y="4185100"/>
              <a:ext cx="2486612" cy="44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5475861" y="4185100"/>
              <a:ext cx="460" cy="22976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H="1" flipV="1">
              <a:off x="3004796" y="4397098"/>
              <a:ext cx="2486612" cy="44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3014321" y="4878226"/>
            <a:ext cx="2684844" cy="1111998"/>
            <a:chOff x="3014321" y="4393034"/>
            <a:chExt cx="2684844" cy="1111998"/>
          </a:xfrm>
        </p:grpSpPr>
        <p:cxnSp>
          <p:nvCxnSpPr>
            <p:cNvPr id="159" name="Straight Connector 158"/>
            <p:cNvCxnSpPr/>
            <p:nvPr/>
          </p:nvCxnSpPr>
          <p:spPr>
            <a:xfrm flipH="1">
              <a:off x="3014321" y="4393034"/>
              <a:ext cx="1" cy="25364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3014321" y="4646678"/>
              <a:ext cx="268484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5699165" y="4658761"/>
              <a:ext cx="0" cy="846271"/>
            </a:xfrm>
            <a:prstGeom prst="line">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109" name="Picture 4" descr="Afficher l'image d'orig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8692" y="950611"/>
            <a:ext cx="419703" cy="419703"/>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p:cNvSpPr txBox="1"/>
          <p:nvPr/>
        </p:nvSpPr>
        <p:spPr>
          <a:xfrm>
            <a:off x="8095982" y="1027179"/>
            <a:ext cx="796021" cy="297418"/>
          </a:xfrm>
          <a:prstGeom prst="rect">
            <a:avLst/>
          </a:prstGeom>
          <a:noFill/>
        </p:spPr>
        <p:txBody>
          <a:bodyPr wrap="square" lIns="91440" tIns="45720" rIns="91440" rtlCol="0" anchor="t">
            <a:noAutofit/>
          </a:bodyPr>
          <a:lstStyle/>
          <a:p>
            <a:pPr algn="ctr"/>
            <a:r>
              <a:rPr lang="en-GB" sz="1200" b="1" dirty="0" smtClean="0"/>
              <a:t>Camera</a:t>
            </a:r>
            <a:endParaRPr lang="fr-FR" sz="1200" b="1" dirty="0" err="1" smtClean="0">
              <a:solidFill>
                <a:schemeClr val="tx1"/>
              </a:solidFill>
            </a:endParaRPr>
          </a:p>
        </p:txBody>
      </p:sp>
      <p:cxnSp>
        <p:nvCxnSpPr>
          <p:cNvPr id="95" name="Straight Arrow Connector 94"/>
          <p:cNvCxnSpPr/>
          <p:nvPr/>
        </p:nvCxnSpPr>
        <p:spPr>
          <a:xfrm flipH="1">
            <a:off x="4489317" y="2292214"/>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H="1">
            <a:off x="4489317" y="2348128"/>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4489317" y="2086423"/>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4489317" y="2148949"/>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4489317" y="221142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4479436" y="411740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4479436" y="4059334"/>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4479436" y="399393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4479436" y="393658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4484516" y="4208225"/>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H="1">
            <a:off x="4484516" y="4264139"/>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H="1">
            <a:off x="4484237" y="2760672"/>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a:off x="4484237" y="2816586"/>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4484237" y="2554881"/>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4484237" y="2617407"/>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484237" y="267988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H="1">
            <a:off x="4481833" y="3502168"/>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H="1">
            <a:off x="4481833" y="3558082"/>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4481833" y="3296377"/>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4481833" y="3358903"/>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4481833" y="3421376"/>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484516" y="482352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4484516" y="4765454"/>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484516" y="4700052"/>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484516" y="4642700"/>
            <a:ext cx="968778" cy="2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a:off x="4489596" y="4914345"/>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a:off x="4489596" y="4970259"/>
            <a:ext cx="9687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p:cNvSpPr/>
          <p:nvPr/>
        </p:nvSpPr>
        <p:spPr>
          <a:xfrm>
            <a:off x="5144823" y="5990224"/>
            <a:ext cx="1343553" cy="425461"/>
          </a:xfrm>
          <a:prstGeom prst="rect">
            <a:avLst/>
          </a:prstGeom>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t>DRAM</a:t>
            </a:r>
            <a:endParaRPr lang="fr-FR" sz="2800" dirty="0"/>
          </a:p>
        </p:txBody>
      </p:sp>
      <p:cxnSp>
        <p:nvCxnSpPr>
          <p:cNvPr id="123" name="Elbow Connector 122"/>
          <p:cNvCxnSpPr/>
          <p:nvPr/>
        </p:nvCxnSpPr>
        <p:spPr>
          <a:xfrm>
            <a:off x="6396286" y="1324597"/>
            <a:ext cx="1455267" cy="425220"/>
          </a:xfrm>
          <a:prstGeom prst="bentConnector3">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931387"/>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Sequencer: Block Diagram</a:t>
            </a:r>
            <a:endParaRPr lang="fr-FR" dirty="0"/>
          </a:p>
        </p:txBody>
      </p:sp>
      <p:pic>
        <p:nvPicPr>
          <p:cNvPr id="4" name="Picture 3"/>
          <p:cNvPicPr>
            <a:picLocks noChangeAspect="1" noChangeArrowheads="1"/>
          </p:cNvPicPr>
          <p:nvPr/>
        </p:nvPicPr>
        <p:blipFill>
          <a:blip r:embed="rId2" cstate="print"/>
          <a:srcRect/>
          <a:stretch>
            <a:fillRect/>
          </a:stretch>
        </p:blipFill>
        <p:spPr bwMode="auto">
          <a:xfrm>
            <a:off x="963712" y="1178670"/>
            <a:ext cx="4724818" cy="5129533"/>
          </a:xfrm>
          <a:prstGeom prst="rect">
            <a:avLst/>
          </a:prstGeom>
          <a:noFill/>
          <a:ln w="9525">
            <a:noFill/>
            <a:miter lim="800000"/>
            <a:headEnd/>
            <a:tailEnd/>
          </a:ln>
        </p:spPr>
      </p:pic>
      <p:sp>
        <p:nvSpPr>
          <p:cNvPr id="5" name="Text Placeholder 4"/>
          <p:cNvSpPr>
            <a:spLocks noGrp="1"/>
          </p:cNvSpPr>
          <p:nvPr/>
        </p:nvSpPr>
        <p:spPr>
          <a:xfrm>
            <a:off x="6131034" y="1440607"/>
            <a:ext cx="5831511" cy="4667249"/>
          </a:xfrm>
          <a:prstGeom prst="rect">
            <a:avLst/>
          </a:prstGeom>
        </p:spPr>
        <p:txBody>
          <a:bodyPr vert="horz" lIns="91440" tIns="45720" rIns="91440" bIns="45720" rtlCol="0">
            <a:normAutofit/>
          </a:bodyPr>
          <a:lstStyle>
            <a:lvl1pPr marL="175022" indent="-175022" algn="l" rtl="0" fontAlgn="base">
              <a:lnSpc>
                <a:spcPct val="100000"/>
              </a:lnSpc>
              <a:spcBef>
                <a:spcPts val="431"/>
              </a:spcBef>
              <a:spcAft>
                <a:spcPts val="56"/>
              </a:spcAft>
              <a:buClr>
                <a:schemeClr val="tx1">
                  <a:lumMod val="85000"/>
                  <a:lumOff val="15000"/>
                </a:schemeClr>
              </a:buClr>
              <a:buSzPct val="80000"/>
              <a:buFont typeface="Arial" pitchFamily="34" charset="0"/>
              <a:buChar char="•"/>
              <a:defRPr sz="2200" b="0">
                <a:solidFill>
                  <a:srgbClr val="000000"/>
                </a:solidFill>
                <a:latin typeface="+mn-lt"/>
                <a:ea typeface="+mn-ea"/>
                <a:cs typeface="+mn-cs"/>
              </a:defRPr>
            </a:lvl1pPr>
            <a:lvl2pPr marL="301229" indent="-126206" algn="l" rtl="0" fontAlgn="base">
              <a:lnSpc>
                <a:spcPct val="100000"/>
              </a:lnSpc>
              <a:spcBef>
                <a:spcPts val="431"/>
              </a:spcBef>
              <a:spcAft>
                <a:spcPts val="56"/>
              </a:spcAft>
              <a:buClr>
                <a:schemeClr val="tx1"/>
              </a:buClr>
              <a:buSzPct val="80000"/>
              <a:buFont typeface="Arial" pitchFamily="34" charset="0"/>
              <a:buChar char="−"/>
              <a:defRPr sz="2000">
                <a:solidFill>
                  <a:srgbClr val="000000"/>
                </a:solidFill>
                <a:latin typeface="+mn-lt"/>
              </a:defRPr>
            </a:lvl2pPr>
            <a:lvl3pPr marL="427435" indent="-126206" algn="l" rtl="0" fontAlgn="base">
              <a:lnSpc>
                <a:spcPct val="100000"/>
              </a:lnSpc>
              <a:spcBef>
                <a:spcPts val="431"/>
              </a:spcBef>
              <a:spcAft>
                <a:spcPts val="56"/>
              </a:spcAft>
              <a:buClr>
                <a:schemeClr val="tx1"/>
              </a:buClr>
              <a:buSzPct val="80000"/>
              <a:buFont typeface="Wingdings" pitchFamily="2" charset="2"/>
              <a:buChar char="§"/>
              <a:defRPr sz="1800">
                <a:solidFill>
                  <a:srgbClr val="000000"/>
                </a:solidFill>
                <a:latin typeface="+mn-lt"/>
              </a:defRPr>
            </a:lvl3pPr>
            <a:lvl4pPr marL="559594" indent="-132160" algn="l" rtl="0" fontAlgn="base">
              <a:lnSpc>
                <a:spcPct val="100000"/>
              </a:lnSpc>
              <a:spcBef>
                <a:spcPts val="431"/>
              </a:spcBef>
              <a:spcAft>
                <a:spcPts val="56"/>
              </a:spcAft>
              <a:buClr>
                <a:schemeClr val="tx1"/>
              </a:buClr>
              <a:buSzPct val="80000"/>
              <a:buFont typeface="Arial" pitchFamily="34" charset="0"/>
              <a:buChar char="•"/>
              <a:defRPr sz="1600">
                <a:solidFill>
                  <a:srgbClr val="000000"/>
                </a:solidFill>
                <a:latin typeface="+mn-lt"/>
              </a:defRPr>
            </a:lvl4pPr>
            <a:lvl5pPr marL="727472" indent="-167879" algn="l" rtl="0" fontAlgn="base">
              <a:lnSpc>
                <a:spcPct val="100000"/>
              </a:lnSpc>
              <a:spcBef>
                <a:spcPts val="431"/>
              </a:spcBef>
              <a:spcAft>
                <a:spcPts val="56"/>
              </a:spcAft>
              <a:buClr>
                <a:schemeClr val="tx1"/>
              </a:buClr>
              <a:buSzPct val="70000"/>
              <a:buFont typeface="Arial" pitchFamily="34" charset="0"/>
              <a:buChar char="−"/>
              <a:defRPr sz="1400">
                <a:solidFill>
                  <a:srgbClr val="000000"/>
                </a:solidFill>
                <a:latin typeface="+mn-lt"/>
              </a:defRPr>
            </a:lvl5pPr>
            <a:lvl6pPr marL="16728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6pPr>
            <a:lvl7pPr marL="20157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7pPr>
            <a:lvl8pPr marL="23586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8pPr>
            <a:lvl9pPr marL="27015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9pPr>
          </a:lstStyle>
          <a:p>
            <a:r>
              <a:rPr lang="en-US" dirty="0" smtClean="0"/>
              <a:t>Mapped into Host address space</a:t>
            </a:r>
          </a:p>
          <a:p>
            <a:r>
              <a:rPr lang="en-US" dirty="0" smtClean="0"/>
              <a:t>Peripherals can also be controlled by Host CPU: IPUs and FastDMA</a:t>
            </a:r>
          </a:p>
          <a:p>
            <a:r>
              <a:rPr lang="en-US" dirty="0" smtClean="0"/>
              <a:t>Servicing the Debug Unit for the IPUs</a:t>
            </a:r>
          </a:p>
        </p:txBody>
      </p:sp>
      <p:sp>
        <p:nvSpPr>
          <p:cNvPr id="7" name="Explosion 1 6"/>
          <p:cNvSpPr/>
          <p:nvPr/>
        </p:nvSpPr>
        <p:spPr>
          <a:xfrm>
            <a:off x="7088858" y="3146466"/>
            <a:ext cx="3915862" cy="2668555"/>
          </a:xfrm>
          <a:prstGeom prst="irregularSeal1">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t>Executes the graph</a:t>
            </a:r>
            <a:endParaRPr lang="fr-FR" sz="2800" b="1" dirty="0"/>
          </a:p>
        </p:txBody>
      </p:sp>
    </p:spTree>
    <p:extLst>
      <p:ext uri="{BB962C8B-B14F-4D97-AF65-F5344CB8AC3E}">
        <p14:creationId xmlns:p14="http://schemas.microsoft.com/office/powerpoint/2010/main" val="3785977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Pipeline</a:t>
            </a:r>
            <a:endParaRPr lang="fr-FR" dirty="0"/>
          </a:p>
        </p:txBody>
      </p:sp>
      <p:pic>
        <p:nvPicPr>
          <p:cNvPr id="4" name="Picture 2"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25" y="2252663"/>
            <a:ext cx="2201080" cy="2201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fficher l'image d'orig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325" y="2252662"/>
            <a:ext cx="2201083" cy="220108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2945697" y="2583427"/>
            <a:ext cx="1595535" cy="1539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tx1"/>
                </a:solidFill>
              </a:rPr>
              <a:t>Kernel1</a:t>
            </a:r>
            <a:endParaRPr lang="fr-FR" sz="2400" dirty="0">
              <a:solidFill>
                <a:schemeClr val="tx1"/>
              </a:solidFill>
            </a:endParaRPr>
          </a:p>
        </p:txBody>
      </p:sp>
      <p:cxnSp>
        <p:nvCxnSpPr>
          <p:cNvPr id="7" name="Straight Arrow Connector 6"/>
          <p:cNvCxnSpPr>
            <a:stCxn id="6" idx="6"/>
            <a:endCxn id="5" idx="1"/>
          </p:cNvCxnSpPr>
          <p:nvPr/>
        </p:nvCxnSpPr>
        <p:spPr>
          <a:xfrm>
            <a:off x="4541232" y="3353203"/>
            <a:ext cx="445093"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3"/>
            <a:endCxn id="6" idx="2"/>
          </p:cNvCxnSpPr>
          <p:nvPr/>
        </p:nvCxnSpPr>
        <p:spPr>
          <a:xfrm>
            <a:off x="2500605" y="3353203"/>
            <a:ext cx="44509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68774" y="2475427"/>
            <a:ext cx="2344137" cy="2341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Afficher l'image d'orig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3128" y="2252662"/>
            <a:ext cx="2201081" cy="2201081"/>
          </a:xfrm>
          <a:prstGeom prst="rect">
            <a:avLst/>
          </a:prstGeom>
          <a:noFill/>
          <a:extLst>
            <a:ext uri="{909E8E84-426E-40DD-AFC4-6F175D3DCCD1}">
              <a14:hiddenFill xmlns:a14="http://schemas.microsoft.com/office/drawing/2010/main">
                <a:solidFill>
                  <a:srgbClr val="FFFFFF"/>
                </a:solidFill>
              </a14:hiddenFill>
            </a:ext>
          </a:extLst>
        </p:spPr>
      </p:pic>
      <p:sp>
        <p:nvSpPr>
          <p:cNvPr id="23" name="Oval 22"/>
          <p:cNvSpPr/>
          <p:nvPr/>
        </p:nvSpPr>
        <p:spPr>
          <a:xfrm>
            <a:off x="7632501" y="2583426"/>
            <a:ext cx="1595535" cy="1539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tx1"/>
                </a:solidFill>
              </a:rPr>
              <a:t>Kernel2</a:t>
            </a:r>
            <a:endParaRPr lang="fr-FR" sz="2400" dirty="0">
              <a:solidFill>
                <a:schemeClr val="tx1"/>
              </a:solidFill>
            </a:endParaRPr>
          </a:p>
        </p:txBody>
      </p:sp>
      <p:cxnSp>
        <p:nvCxnSpPr>
          <p:cNvPr id="24" name="Straight Arrow Connector 23"/>
          <p:cNvCxnSpPr>
            <a:stCxn id="23" idx="6"/>
            <a:endCxn id="2050" idx="1"/>
          </p:cNvCxnSpPr>
          <p:nvPr/>
        </p:nvCxnSpPr>
        <p:spPr>
          <a:xfrm>
            <a:off x="9228036" y="3353202"/>
            <a:ext cx="445092"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3"/>
            <a:endCxn id="23" idx="2"/>
          </p:cNvCxnSpPr>
          <p:nvPr/>
        </p:nvCxnSpPr>
        <p:spPr>
          <a:xfrm flipV="1">
            <a:off x="7187408" y="3353202"/>
            <a:ext cx="445093" cy="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9665177" y="2233514"/>
            <a:ext cx="2316145" cy="2561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4984901" y="2378144"/>
            <a:ext cx="2208915" cy="2561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p:cNvSpPr/>
          <p:nvPr/>
        </p:nvSpPr>
        <p:spPr>
          <a:xfrm>
            <a:off x="293242" y="2320793"/>
            <a:ext cx="2208915" cy="2561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p:cNvSpPr/>
          <p:nvPr/>
        </p:nvSpPr>
        <p:spPr>
          <a:xfrm>
            <a:off x="4983866" y="2233514"/>
            <a:ext cx="2208915" cy="770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187497" y="2623542"/>
            <a:ext cx="2317635" cy="297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4979921" y="2524759"/>
            <a:ext cx="2208915" cy="2561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9662766" y="2376374"/>
            <a:ext cx="2316145" cy="2561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p:cNvSpPr txBox="1"/>
          <p:nvPr/>
        </p:nvSpPr>
        <p:spPr>
          <a:xfrm>
            <a:off x="293242" y="1477081"/>
            <a:ext cx="2207363" cy="747589"/>
          </a:xfrm>
          <a:prstGeom prst="rect">
            <a:avLst/>
          </a:prstGeom>
          <a:ln w="63500"/>
        </p:spPr>
        <p:style>
          <a:lnRef idx="2">
            <a:schemeClr val="accent1"/>
          </a:lnRef>
          <a:fillRef idx="1">
            <a:schemeClr val="lt1"/>
          </a:fillRef>
          <a:effectRef idx="0">
            <a:schemeClr val="accent1"/>
          </a:effectRef>
          <a:fontRef idx="minor">
            <a:schemeClr val="dk1"/>
          </a:fontRef>
        </p:style>
        <p:txBody>
          <a:bodyPr wrap="square" lIns="91440" tIns="45720" rIns="91440" rtlCol="0" anchor="ctr">
            <a:noAutofit/>
          </a:bodyPr>
          <a:lstStyle/>
          <a:p>
            <a:pPr algn="ctr"/>
            <a:r>
              <a:rPr lang="en-GB" sz="2200" dirty="0" smtClean="0">
                <a:solidFill>
                  <a:schemeClr val="tx1"/>
                </a:solidFill>
              </a:rPr>
              <a:t>Camera image buffer</a:t>
            </a:r>
            <a:endParaRPr lang="fr-FR" sz="2200" dirty="0" err="1" smtClean="0">
              <a:solidFill>
                <a:schemeClr val="tx1"/>
              </a:solidFill>
            </a:endParaRPr>
          </a:p>
        </p:txBody>
      </p:sp>
      <p:sp>
        <p:nvSpPr>
          <p:cNvPr id="21" name="TextBox 20"/>
          <p:cNvSpPr txBox="1"/>
          <p:nvPr/>
        </p:nvSpPr>
        <p:spPr>
          <a:xfrm>
            <a:off x="4971560" y="1482888"/>
            <a:ext cx="2207363" cy="747589"/>
          </a:xfrm>
          <a:prstGeom prst="rect">
            <a:avLst/>
          </a:prstGeom>
          <a:ln w="63500"/>
        </p:spPr>
        <p:style>
          <a:lnRef idx="2">
            <a:schemeClr val="accent1"/>
          </a:lnRef>
          <a:fillRef idx="1">
            <a:schemeClr val="lt1"/>
          </a:fillRef>
          <a:effectRef idx="0">
            <a:schemeClr val="accent1"/>
          </a:effectRef>
          <a:fontRef idx="minor">
            <a:schemeClr val="dk1"/>
          </a:fontRef>
        </p:style>
        <p:txBody>
          <a:bodyPr wrap="square" lIns="91440" tIns="45720" rIns="91440" rtlCol="0" anchor="ctr">
            <a:noAutofit/>
          </a:bodyPr>
          <a:lstStyle/>
          <a:p>
            <a:pPr algn="ctr"/>
            <a:r>
              <a:rPr lang="en-GB" sz="2200" dirty="0" smtClean="0">
                <a:solidFill>
                  <a:schemeClr val="tx1"/>
                </a:solidFill>
              </a:rPr>
              <a:t>Intermediate buffer</a:t>
            </a:r>
            <a:endParaRPr lang="fr-FR" sz="2200" dirty="0" err="1" smtClean="0">
              <a:solidFill>
                <a:schemeClr val="tx1"/>
              </a:solidFill>
            </a:endParaRPr>
          </a:p>
        </p:txBody>
      </p:sp>
      <p:sp>
        <p:nvSpPr>
          <p:cNvPr id="22" name="TextBox 21"/>
          <p:cNvSpPr txBox="1"/>
          <p:nvPr/>
        </p:nvSpPr>
        <p:spPr>
          <a:xfrm>
            <a:off x="9649878" y="1483818"/>
            <a:ext cx="2207363" cy="747589"/>
          </a:xfrm>
          <a:prstGeom prst="rect">
            <a:avLst/>
          </a:prstGeom>
          <a:ln w="63500"/>
        </p:spPr>
        <p:style>
          <a:lnRef idx="2">
            <a:schemeClr val="accent1"/>
          </a:lnRef>
          <a:fillRef idx="1">
            <a:schemeClr val="lt1"/>
          </a:fillRef>
          <a:effectRef idx="0">
            <a:schemeClr val="accent1"/>
          </a:effectRef>
          <a:fontRef idx="minor">
            <a:schemeClr val="dk1"/>
          </a:fontRef>
        </p:style>
        <p:txBody>
          <a:bodyPr wrap="square" lIns="91440" tIns="45720" rIns="91440" rtlCol="0" anchor="ctr">
            <a:noAutofit/>
          </a:bodyPr>
          <a:lstStyle/>
          <a:p>
            <a:pPr algn="ctr"/>
            <a:r>
              <a:rPr lang="en-GB" sz="2200" dirty="0" smtClean="0">
                <a:solidFill>
                  <a:schemeClr val="tx1"/>
                </a:solidFill>
              </a:rPr>
              <a:t>Final buffer</a:t>
            </a:r>
            <a:endParaRPr lang="fr-FR" sz="2200" dirty="0" err="1" smtClean="0">
              <a:solidFill>
                <a:schemeClr val="tx1"/>
              </a:solidFill>
            </a:endParaRPr>
          </a:p>
        </p:txBody>
      </p:sp>
    </p:spTree>
    <p:extLst>
      <p:ext uri="{BB962C8B-B14F-4D97-AF65-F5344CB8AC3E}">
        <p14:creationId xmlns:p14="http://schemas.microsoft.com/office/powerpoint/2010/main" val="3527021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0"/>
                                        <p:tgtEl>
                                          <p:spTgt spid="48"/>
                                        </p:tgtEl>
                                        <p:attrNameLst>
                                          <p:attrName>ppt_x</p:attrName>
                                        </p:attrNameLst>
                                      </p:cBhvr>
                                      <p:tavLst>
                                        <p:tav tm="0">
                                          <p:val>
                                            <p:strVal val="ppt_x"/>
                                          </p:val>
                                        </p:tav>
                                        <p:tav tm="100000">
                                          <p:val>
                                            <p:strVal val="ppt_x"/>
                                          </p:val>
                                        </p:tav>
                                      </p:tavLst>
                                    </p:anim>
                                    <p:anim calcmode="lin" valueType="num">
                                      <p:cBhvr additive="base">
                                        <p:cTn id="19" dur="5000"/>
                                        <p:tgtEl>
                                          <p:spTgt spid="48"/>
                                        </p:tgtEl>
                                        <p:attrNameLst>
                                          <p:attrName>ppt_y</p:attrName>
                                        </p:attrNameLst>
                                      </p:cBhvr>
                                      <p:tavLst>
                                        <p:tav tm="0">
                                          <p:val>
                                            <p:strVal val="ppt_y"/>
                                          </p:val>
                                        </p:tav>
                                        <p:tav tm="100000">
                                          <p:val>
                                            <p:strVal val="1+ppt_h/2"/>
                                          </p:val>
                                        </p:tav>
                                      </p:tavLst>
                                    </p:anim>
                                    <p:set>
                                      <p:cBhvr>
                                        <p:cTn id="20" dur="1" fill="hold">
                                          <p:stCondLst>
                                            <p:cond delay="4999"/>
                                          </p:stCondLst>
                                        </p:cTn>
                                        <p:tgtEl>
                                          <p:spTgt spid="48"/>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5000"/>
                                        <p:tgtEl>
                                          <p:spTgt spid="49"/>
                                        </p:tgtEl>
                                        <p:attrNameLst>
                                          <p:attrName>ppt_x</p:attrName>
                                        </p:attrNameLst>
                                      </p:cBhvr>
                                      <p:tavLst>
                                        <p:tav tm="0">
                                          <p:val>
                                            <p:strVal val="ppt_x"/>
                                          </p:val>
                                        </p:tav>
                                        <p:tav tm="100000">
                                          <p:val>
                                            <p:strVal val="ppt_x"/>
                                          </p:val>
                                        </p:tav>
                                      </p:tavLst>
                                    </p:anim>
                                    <p:anim calcmode="lin" valueType="num">
                                      <p:cBhvr additive="base">
                                        <p:cTn id="23" dur="5000"/>
                                        <p:tgtEl>
                                          <p:spTgt spid="49"/>
                                        </p:tgtEl>
                                        <p:attrNameLst>
                                          <p:attrName>ppt_y</p:attrName>
                                        </p:attrNameLst>
                                      </p:cBhvr>
                                      <p:tavLst>
                                        <p:tav tm="0">
                                          <p:val>
                                            <p:strVal val="ppt_y"/>
                                          </p:val>
                                        </p:tav>
                                        <p:tav tm="100000">
                                          <p:val>
                                            <p:strVal val="1+ppt_h/2"/>
                                          </p:val>
                                        </p:tav>
                                      </p:tavLst>
                                    </p:anim>
                                    <p:set>
                                      <p:cBhvr>
                                        <p:cTn id="24" dur="1" fill="hold">
                                          <p:stCondLst>
                                            <p:cond delay="4999"/>
                                          </p:stCondLst>
                                        </p:cTn>
                                        <p:tgtEl>
                                          <p:spTgt spid="4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0" nodeType="clickEffect">
                                  <p:stCondLst>
                                    <p:cond delay="0"/>
                                  </p:stCondLst>
                                  <p:childTnLst>
                                    <p:anim calcmode="lin" valueType="num">
                                      <p:cBhvr additive="base">
                                        <p:cTn id="36" dur="5000"/>
                                        <p:tgtEl>
                                          <p:spTgt spid="46"/>
                                        </p:tgtEl>
                                        <p:attrNameLst>
                                          <p:attrName>ppt_x</p:attrName>
                                        </p:attrNameLst>
                                      </p:cBhvr>
                                      <p:tavLst>
                                        <p:tav tm="0">
                                          <p:val>
                                            <p:strVal val="ppt_x"/>
                                          </p:val>
                                        </p:tav>
                                        <p:tav tm="100000">
                                          <p:val>
                                            <p:strVal val="ppt_x"/>
                                          </p:val>
                                        </p:tav>
                                      </p:tavLst>
                                    </p:anim>
                                    <p:anim calcmode="lin" valueType="num">
                                      <p:cBhvr additive="base">
                                        <p:cTn id="37" dur="5000"/>
                                        <p:tgtEl>
                                          <p:spTgt spid="46"/>
                                        </p:tgtEl>
                                        <p:attrNameLst>
                                          <p:attrName>ppt_y</p:attrName>
                                        </p:attrNameLst>
                                      </p:cBhvr>
                                      <p:tavLst>
                                        <p:tav tm="0">
                                          <p:val>
                                            <p:strVal val="ppt_y"/>
                                          </p:val>
                                        </p:tav>
                                        <p:tav tm="100000">
                                          <p:val>
                                            <p:strVal val="1+ppt_h/2"/>
                                          </p:val>
                                        </p:tav>
                                      </p:tavLst>
                                    </p:anim>
                                    <p:set>
                                      <p:cBhvr>
                                        <p:cTn id="38" dur="1" fill="hold">
                                          <p:stCondLst>
                                            <p:cond delay="4999"/>
                                          </p:stCondLst>
                                        </p:cTn>
                                        <p:tgtEl>
                                          <p:spTgt spid="46"/>
                                        </p:tgtEl>
                                        <p:attrNameLst>
                                          <p:attrName>style.visibility</p:attrName>
                                        </p:attrNameLst>
                                      </p:cBhvr>
                                      <p:to>
                                        <p:strVal val="hidden"/>
                                      </p:to>
                                    </p:set>
                                  </p:childTnLst>
                                </p:cTn>
                              </p:par>
                              <p:par>
                                <p:cTn id="39" presetID="2" presetClass="exit" presetSubtype="4" fill="hold" grpId="0" nodeType="withEffect">
                                  <p:stCondLst>
                                    <p:cond delay="0"/>
                                  </p:stCondLst>
                                  <p:childTnLst>
                                    <p:anim calcmode="lin" valueType="num">
                                      <p:cBhvr additive="base">
                                        <p:cTn id="40" dur="5000"/>
                                        <p:tgtEl>
                                          <p:spTgt spid="47"/>
                                        </p:tgtEl>
                                        <p:attrNameLst>
                                          <p:attrName>ppt_x</p:attrName>
                                        </p:attrNameLst>
                                      </p:cBhvr>
                                      <p:tavLst>
                                        <p:tav tm="0">
                                          <p:val>
                                            <p:strVal val="ppt_x"/>
                                          </p:val>
                                        </p:tav>
                                        <p:tav tm="100000">
                                          <p:val>
                                            <p:strVal val="ppt_x"/>
                                          </p:val>
                                        </p:tav>
                                      </p:tavLst>
                                    </p:anim>
                                    <p:anim calcmode="lin" valueType="num">
                                      <p:cBhvr additive="base">
                                        <p:cTn id="41" dur="5000"/>
                                        <p:tgtEl>
                                          <p:spTgt spid="47"/>
                                        </p:tgtEl>
                                        <p:attrNameLst>
                                          <p:attrName>ppt_y</p:attrName>
                                        </p:attrNameLst>
                                      </p:cBhvr>
                                      <p:tavLst>
                                        <p:tav tm="0">
                                          <p:val>
                                            <p:strVal val="ppt_y"/>
                                          </p:val>
                                        </p:tav>
                                        <p:tav tm="100000">
                                          <p:val>
                                            <p:strVal val="1+ppt_h/2"/>
                                          </p:val>
                                        </p:tav>
                                      </p:tavLst>
                                    </p:anim>
                                    <p:set>
                                      <p:cBhvr>
                                        <p:cTn id="42" dur="1" fill="hold">
                                          <p:stCondLst>
                                            <p:cond delay="4999"/>
                                          </p:stCondLst>
                                        </p:cTn>
                                        <p:tgtEl>
                                          <p:spTgt spid="47"/>
                                        </p:tgtEl>
                                        <p:attrNameLst>
                                          <p:attrName>style.visibility</p:attrName>
                                        </p:attrNameLst>
                                      </p:cBhvr>
                                      <p:to>
                                        <p:strVal val="hidden"/>
                                      </p:to>
                                    </p:set>
                                  </p:childTnLst>
                                </p:cTn>
                              </p:par>
                              <p:par>
                                <p:cTn id="43" presetID="2" presetClass="exit" presetSubtype="4" fill="hold" grpId="0" nodeType="withEffect">
                                  <p:stCondLst>
                                    <p:cond delay="0"/>
                                  </p:stCondLst>
                                  <p:childTnLst>
                                    <p:anim calcmode="lin" valueType="num">
                                      <p:cBhvr additive="base">
                                        <p:cTn id="44" dur="5000"/>
                                        <p:tgtEl>
                                          <p:spTgt spid="9"/>
                                        </p:tgtEl>
                                        <p:attrNameLst>
                                          <p:attrName>ppt_x</p:attrName>
                                        </p:attrNameLst>
                                      </p:cBhvr>
                                      <p:tavLst>
                                        <p:tav tm="0">
                                          <p:val>
                                            <p:strVal val="ppt_x"/>
                                          </p:val>
                                        </p:tav>
                                        <p:tav tm="100000">
                                          <p:val>
                                            <p:strVal val="ppt_x"/>
                                          </p:val>
                                        </p:tav>
                                      </p:tavLst>
                                    </p:anim>
                                    <p:anim calcmode="lin" valueType="num">
                                      <p:cBhvr additive="base">
                                        <p:cTn id="45" dur="5000"/>
                                        <p:tgtEl>
                                          <p:spTgt spid="9"/>
                                        </p:tgtEl>
                                        <p:attrNameLst>
                                          <p:attrName>ppt_y</p:attrName>
                                        </p:attrNameLst>
                                      </p:cBhvr>
                                      <p:tavLst>
                                        <p:tav tm="0">
                                          <p:val>
                                            <p:strVal val="ppt_y"/>
                                          </p:val>
                                        </p:tav>
                                        <p:tav tm="100000">
                                          <p:val>
                                            <p:strVal val="1+ppt_h/2"/>
                                          </p:val>
                                        </p:tav>
                                      </p:tavLst>
                                    </p:anim>
                                    <p:set>
                                      <p:cBhvr>
                                        <p:cTn id="46" dur="1" fill="hold">
                                          <p:stCondLst>
                                            <p:cond delay="4999"/>
                                          </p:stCondLst>
                                        </p:cTn>
                                        <p:tgtEl>
                                          <p:spTgt spid="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 presetClass="exit" presetSubtype="4" fill="hold" grpId="0" nodeType="clickEffect">
                                  <p:stCondLst>
                                    <p:cond delay="0"/>
                                  </p:stCondLst>
                                  <p:childTnLst>
                                    <p:anim calcmode="lin" valueType="num">
                                      <p:cBhvr additive="base">
                                        <p:cTn id="50" dur="5000"/>
                                        <p:tgtEl>
                                          <p:spTgt spid="50"/>
                                        </p:tgtEl>
                                        <p:attrNameLst>
                                          <p:attrName>ppt_x</p:attrName>
                                        </p:attrNameLst>
                                      </p:cBhvr>
                                      <p:tavLst>
                                        <p:tav tm="0">
                                          <p:val>
                                            <p:strVal val="ppt_x"/>
                                          </p:val>
                                        </p:tav>
                                        <p:tav tm="100000">
                                          <p:val>
                                            <p:strVal val="ppt_x"/>
                                          </p:val>
                                        </p:tav>
                                      </p:tavLst>
                                    </p:anim>
                                    <p:anim calcmode="lin" valueType="num">
                                      <p:cBhvr additive="base">
                                        <p:cTn id="51" dur="5000"/>
                                        <p:tgtEl>
                                          <p:spTgt spid="50"/>
                                        </p:tgtEl>
                                        <p:attrNameLst>
                                          <p:attrName>ppt_y</p:attrName>
                                        </p:attrNameLst>
                                      </p:cBhvr>
                                      <p:tavLst>
                                        <p:tav tm="0">
                                          <p:val>
                                            <p:strVal val="ppt_y"/>
                                          </p:val>
                                        </p:tav>
                                        <p:tav tm="100000">
                                          <p:val>
                                            <p:strVal val="1+ppt_h/2"/>
                                          </p:val>
                                        </p:tav>
                                      </p:tavLst>
                                    </p:anim>
                                    <p:set>
                                      <p:cBhvr>
                                        <p:cTn id="52" dur="1" fill="hold">
                                          <p:stCondLst>
                                            <p:cond delay="4999"/>
                                          </p:stCondLst>
                                        </p:cTn>
                                        <p:tgtEl>
                                          <p:spTgt spid="50"/>
                                        </p:tgtEl>
                                        <p:attrNameLst>
                                          <p:attrName>style.visibility</p:attrName>
                                        </p:attrNameLst>
                                      </p:cBhvr>
                                      <p:to>
                                        <p:strVal val="hidden"/>
                                      </p:to>
                                    </p:set>
                                  </p:childTnLst>
                                </p:cTn>
                              </p:par>
                              <p:par>
                                <p:cTn id="53" presetID="2" presetClass="exit" presetSubtype="4" fill="hold" grpId="0" nodeType="withEffect">
                                  <p:stCondLst>
                                    <p:cond delay="0"/>
                                  </p:stCondLst>
                                  <p:childTnLst>
                                    <p:anim calcmode="lin" valueType="num">
                                      <p:cBhvr additive="base">
                                        <p:cTn id="54" dur="5000"/>
                                        <p:tgtEl>
                                          <p:spTgt spid="51"/>
                                        </p:tgtEl>
                                        <p:attrNameLst>
                                          <p:attrName>ppt_x</p:attrName>
                                        </p:attrNameLst>
                                      </p:cBhvr>
                                      <p:tavLst>
                                        <p:tav tm="0">
                                          <p:val>
                                            <p:strVal val="ppt_x"/>
                                          </p:val>
                                        </p:tav>
                                        <p:tav tm="100000">
                                          <p:val>
                                            <p:strVal val="ppt_x"/>
                                          </p:val>
                                        </p:tav>
                                      </p:tavLst>
                                    </p:anim>
                                    <p:anim calcmode="lin" valueType="num">
                                      <p:cBhvr additive="base">
                                        <p:cTn id="55" dur="5000"/>
                                        <p:tgtEl>
                                          <p:spTgt spid="51"/>
                                        </p:tgtEl>
                                        <p:attrNameLst>
                                          <p:attrName>ppt_y</p:attrName>
                                        </p:attrNameLst>
                                      </p:cBhvr>
                                      <p:tavLst>
                                        <p:tav tm="0">
                                          <p:val>
                                            <p:strVal val="ppt_y"/>
                                          </p:val>
                                        </p:tav>
                                        <p:tav tm="100000">
                                          <p:val>
                                            <p:strVal val="1+ppt_h/2"/>
                                          </p:val>
                                        </p:tav>
                                      </p:tavLst>
                                    </p:anim>
                                    <p:set>
                                      <p:cBhvr>
                                        <p:cTn id="56" dur="1" fill="hold">
                                          <p:stCondLst>
                                            <p:cond delay="4999"/>
                                          </p:stCondLst>
                                        </p:cTn>
                                        <p:tgtEl>
                                          <p:spTgt spid="51"/>
                                        </p:tgtEl>
                                        <p:attrNameLst>
                                          <p:attrName>style.visibility</p:attrName>
                                        </p:attrNameLst>
                                      </p:cBhvr>
                                      <p:to>
                                        <p:strVal val="hidden"/>
                                      </p:to>
                                    </p:set>
                                  </p:childTnLst>
                                </p:cTn>
                              </p:par>
                              <p:par>
                                <p:cTn id="57" presetID="2" presetClass="exit" presetSubtype="4" fill="hold" grpId="0" nodeType="withEffect">
                                  <p:stCondLst>
                                    <p:cond delay="0"/>
                                  </p:stCondLst>
                                  <p:childTnLst>
                                    <p:anim calcmode="lin" valueType="num">
                                      <p:cBhvr additive="base">
                                        <p:cTn id="58" dur="5000"/>
                                        <p:tgtEl>
                                          <p:spTgt spid="54"/>
                                        </p:tgtEl>
                                        <p:attrNameLst>
                                          <p:attrName>ppt_x</p:attrName>
                                        </p:attrNameLst>
                                      </p:cBhvr>
                                      <p:tavLst>
                                        <p:tav tm="0">
                                          <p:val>
                                            <p:strVal val="ppt_x"/>
                                          </p:val>
                                        </p:tav>
                                        <p:tav tm="100000">
                                          <p:val>
                                            <p:strVal val="ppt_x"/>
                                          </p:val>
                                        </p:tav>
                                      </p:tavLst>
                                    </p:anim>
                                    <p:anim calcmode="lin" valueType="num">
                                      <p:cBhvr additive="base">
                                        <p:cTn id="59" dur="5000"/>
                                        <p:tgtEl>
                                          <p:spTgt spid="54"/>
                                        </p:tgtEl>
                                        <p:attrNameLst>
                                          <p:attrName>ppt_y</p:attrName>
                                        </p:attrNameLst>
                                      </p:cBhvr>
                                      <p:tavLst>
                                        <p:tav tm="0">
                                          <p:val>
                                            <p:strVal val="ppt_y"/>
                                          </p:val>
                                        </p:tav>
                                        <p:tav tm="100000">
                                          <p:val>
                                            <p:strVal val="1+ppt_h/2"/>
                                          </p:val>
                                        </p:tav>
                                      </p:tavLst>
                                    </p:anim>
                                    <p:set>
                                      <p:cBhvr>
                                        <p:cTn id="60" dur="1" fill="hold">
                                          <p:stCondLst>
                                            <p:cond delay="49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23" grpId="0" animBg="1"/>
      <p:bldP spid="46" grpId="0" animBg="1"/>
      <p:bldP spid="47" grpId="0" animBg="1"/>
      <p:bldP spid="48" grpId="0" animBg="1"/>
      <p:bldP spid="49" grpId="0" animBg="1"/>
      <p:bldP spid="50" grpId="0" animBg="1"/>
      <p:bldP spid="51" grpId="0" animBg="1"/>
      <p:bldP spid="5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Pipeline</a:t>
            </a:r>
            <a:endParaRPr lang="fr-FR" dirty="0"/>
          </a:p>
        </p:txBody>
      </p:sp>
      <p:pic>
        <p:nvPicPr>
          <p:cNvPr id="4" name="Picture 2" descr="Afficher l'image d'ori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25" y="2252663"/>
            <a:ext cx="2201080" cy="2201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6325" y="2252662"/>
            <a:ext cx="2201083" cy="220108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2945697" y="2583427"/>
            <a:ext cx="1595535" cy="1539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tx1"/>
                </a:solidFill>
              </a:rPr>
              <a:t>Kernel1</a:t>
            </a:r>
            <a:endParaRPr lang="fr-FR" sz="2400" dirty="0">
              <a:solidFill>
                <a:schemeClr val="tx1"/>
              </a:solidFill>
            </a:endParaRPr>
          </a:p>
        </p:txBody>
      </p:sp>
      <p:cxnSp>
        <p:nvCxnSpPr>
          <p:cNvPr id="7" name="Straight Arrow Connector 6"/>
          <p:cNvCxnSpPr>
            <a:stCxn id="6" idx="6"/>
            <a:endCxn id="5" idx="1"/>
          </p:cNvCxnSpPr>
          <p:nvPr/>
        </p:nvCxnSpPr>
        <p:spPr>
          <a:xfrm>
            <a:off x="4541232" y="3353203"/>
            <a:ext cx="445093"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3"/>
            <a:endCxn id="6" idx="2"/>
          </p:cNvCxnSpPr>
          <p:nvPr/>
        </p:nvCxnSpPr>
        <p:spPr>
          <a:xfrm>
            <a:off x="2500605" y="3353203"/>
            <a:ext cx="44509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Afficher l'image d'orig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3128" y="2252662"/>
            <a:ext cx="2201081" cy="2201081"/>
          </a:xfrm>
          <a:prstGeom prst="rect">
            <a:avLst/>
          </a:prstGeom>
          <a:noFill/>
          <a:extLst>
            <a:ext uri="{909E8E84-426E-40DD-AFC4-6F175D3DCCD1}">
              <a14:hiddenFill xmlns:a14="http://schemas.microsoft.com/office/drawing/2010/main">
                <a:solidFill>
                  <a:srgbClr val="FFFFFF"/>
                </a:solidFill>
              </a14:hiddenFill>
            </a:ext>
          </a:extLst>
        </p:spPr>
      </p:pic>
      <p:sp>
        <p:nvSpPr>
          <p:cNvPr id="23" name="Oval 22"/>
          <p:cNvSpPr/>
          <p:nvPr/>
        </p:nvSpPr>
        <p:spPr>
          <a:xfrm>
            <a:off x="7632501" y="2583426"/>
            <a:ext cx="1595535" cy="1539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tx1"/>
                </a:solidFill>
              </a:rPr>
              <a:t>Kernel2</a:t>
            </a:r>
            <a:endParaRPr lang="fr-FR" sz="2400" dirty="0">
              <a:solidFill>
                <a:schemeClr val="tx1"/>
              </a:solidFill>
            </a:endParaRPr>
          </a:p>
        </p:txBody>
      </p:sp>
      <p:cxnSp>
        <p:nvCxnSpPr>
          <p:cNvPr id="24" name="Straight Arrow Connector 23"/>
          <p:cNvCxnSpPr>
            <a:stCxn id="23" idx="6"/>
            <a:endCxn id="2050" idx="1"/>
          </p:cNvCxnSpPr>
          <p:nvPr/>
        </p:nvCxnSpPr>
        <p:spPr>
          <a:xfrm>
            <a:off x="9228036" y="3353202"/>
            <a:ext cx="445092"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3"/>
            <a:endCxn id="23" idx="2"/>
          </p:cNvCxnSpPr>
          <p:nvPr/>
        </p:nvCxnSpPr>
        <p:spPr>
          <a:xfrm flipV="1">
            <a:off x="7187408" y="3353202"/>
            <a:ext cx="445093" cy="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87497" y="2623542"/>
            <a:ext cx="2317635" cy="297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9662766" y="2376374"/>
            <a:ext cx="2316145" cy="2561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196767" y="802433"/>
            <a:ext cx="2317635" cy="143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4974535" y="2431207"/>
            <a:ext cx="2212874" cy="297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4974535" y="601684"/>
            <a:ext cx="2212874" cy="143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TextBox 20"/>
          <p:cNvSpPr txBox="1"/>
          <p:nvPr/>
        </p:nvSpPr>
        <p:spPr>
          <a:xfrm>
            <a:off x="293242" y="1477081"/>
            <a:ext cx="2207363" cy="747589"/>
          </a:xfrm>
          <a:prstGeom prst="rect">
            <a:avLst/>
          </a:prstGeom>
          <a:ln w="63500"/>
        </p:spPr>
        <p:style>
          <a:lnRef idx="2">
            <a:schemeClr val="accent1"/>
          </a:lnRef>
          <a:fillRef idx="1">
            <a:schemeClr val="lt1"/>
          </a:fillRef>
          <a:effectRef idx="0">
            <a:schemeClr val="accent1"/>
          </a:effectRef>
          <a:fontRef idx="minor">
            <a:schemeClr val="dk1"/>
          </a:fontRef>
        </p:style>
        <p:txBody>
          <a:bodyPr wrap="square" lIns="91440" tIns="45720" rIns="91440" rtlCol="0" anchor="ctr">
            <a:noAutofit/>
          </a:bodyPr>
          <a:lstStyle/>
          <a:p>
            <a:pPr algn="ctr"/>
            <a:r>
              <a:rPr lang="en-GB" sz="2200" dirty="0" smtClean="0">
                <a:solidFill>
                  <a:schemeClr val="tx1"/>
                </a:solidFill>
              </a:rPr>
              <a:t>Camera image buffer</a:t>
            </a:r>
            <a:endParaRPr lang="fr-FR" sz="2200" dirty="0" err="1" smtClean="0">
              <a:solidFill>
                <a:schemeClr val="tx1"/>
              </a:solidFill>
            </a:endParaRPr>
          </a:p>
        </p:txBody>
      </p:sp>
      <p:sp>
        <p:nvSpPr>
          <p:cNvPr id="22" name="TextBox 21"/>
          <p:cNvSpPr txBox="1"/>
          <p:nvPr/>
        </p:nvSpPr>
        <p:spPr>
          <a:xfrm>
            <a:off x="4971560" y="1482888"/>
            <a:ext cx="2207363" cy="747589"/>
          </a:xfrm>
          <a:prstGeom prst="rect">
            <a:avLst/>
          </a:prstGeom>
          <a:ln w="63500"/>
        </p:spPr>
        <p:style>
          <a:lnRef idx="2">
            <a:schemeClr val="accent1"/>
          </a:lnRef>
          <a:fillRef idx="1">
            <a:schemeClr val="lt1"/>
          </a:fillRef>
          <a:effectRef idx="0">
            <a:schemeClr val="accent1"/>
          </a:effectRef>
          <a:fontRef idx="minor">
            <a:schemeClr val="dk1"/>
          </a:fontRef>
        </p:style>
        <p:txBody>
          <a:bodyPr wrap="square" lIns="91440" tIns="45720" rIns="91440" rtlCol="0" anchor="ctr">
            <a:noAutofit/>
          </a:bodyPr>
          <a:lstStyle/>
          <a:p>
            <a:pPr algn="ctr"/>
            <a:r>
              <a:rPr lang="en-GB" sz="2200" dirty="0" smtClean="0">
                <a:solidFill>
                  <a:schemeClr val="tx1"/>
                </a:solidFill>
              </a:rPr>
              <a:t>Intermediate buffer</a:t>
            </a:r>
            <a:endParaRPr lang="fr-FR" sz="2200" dirty="0" err="1" smtClean="0">
              <a:solidFill>
                <a:schemeClr val="tx1"/>
              </a:solidFill>
            </a:endParaRPr>
          </a:p>
        </p:txBody>
      </p:sp>
      <p:sp>
        <p:nvSpPr>
          <p:cNvPr id="29" name="Rectangle 28"/>
          <p:cNvSpPr/>
          <p:nvPr/>
        </p:nvSpPr>
        <p:spPr>
          <a:xfrm>
            <a:off x="9649546" y="396548"/>
            <a:ext cx="2212874" cy="143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extBox 27"/>
          <p:cNvSpPr txBox="1"/>
          <p:nvPr/>
        </p:nvSpPr>
        <p:spPr>
          <a:xfrm>
            <a:off x="9649878" y="1483818"/>
            <a:ext cx="2207363" cy="747589"/>
          </a:xfrm>
          <a:prstGeom prst="rect">
            <a:avLst/>
          </a:prstGeom>
          <a:ln w="63500"/>
        </p:spPr>
        <p:style>
          <a:lnRef idx="2">
            <a:schemeClr val="accent1"/>
          </a:lnRef>
          <a:fillRef idx="1">
            <a:schemeClr val="lt1"/>
          </a:fillRef>
          <a:effectRef idx="0">
            <a:schemeClr val="accent1"/>
          </a:effectRef>
          <a:fontRef idx="minor">
            <a:schemeClr val="dk1"/>
          </a:fontRef>
        </p:style>
        <p:txBody>
          <a:bodyPr wrap="square" lIns="91440" tIns="45720" rIns="91440" rtlCol="0" anchor="ctr">
            <a:noAutofit/>
          </a:bodyPr>
          <a:lstStyle/>
          <a:p>
            <a:pPr algn="ctr"/>
            <a:r>
              <a:rPr lang="en-GB" sz="2200" dirty="0" smtClean="0">
                <a:solidFill>
                  <a:schemeClr val="tx1"/>
                </a:solidFill>
              </a:rPr>
              <a:t>Final buffer</a:t>
            </a:r>
            <a:endParaRPr lang="fr-FR" sz="2200" dirty="0" err="1" smtClean="0">
              <a:solidFill>
                <a:schemeClr val="tx1"/>
              </a:solidFill>
            </a:endParaRPr>
          </a:p>
        </p:txBody>
      </p:sp>
    </p:spTree>
    <p:extLst>
      <p:ext uri="{BB962C8B-B14F-4D97-AF65-F5344CB8AC3E}">
        <p14:creationId xmlns:p14="http://schemas.microsoft.com/office/powerpoint/2010/main" val="1006170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0"/>
                                        <p:tgtEl>
                                          <p:spTgt spid="50"/>
                                        </p:tgtEl>
                                        <p:attrNameLst>
                                          <p:attrName>ppt_x</p:attrName>
                                        </p:attrNameLst>
                                      </p:cBhvr>
                                      <p:tavLst>
                                        <p:tav tm="0">
                                          <p:val>
                                            <p:strVal val="ppt_x"/>
                                          </p:val>
                                        </p:tav>
                                        <p:tav tm="100000">
                                          <p:val>
                                            <p:strVal val="ppt_x"/>
                                          </p:val>
                                        </p:tav>
                                      </p:tavLst>
                                    </p:anim>
                                    <p:anim calcmode="lin" valueType="num">
                                      <p:cBhvr additive="base">
                                        <p:cTn id="7" dur="5000"/>
                                        <p:tgtEl>
                                          <p:spTgt spid="50"/>
                                        </p:tgtEl>
                                        <p:attrNameLst>
                                          <p:attrName>ppt_y</p:attrName>
                                        </p:attrNameLst>
                                      </p:cBhvr>
                                      <p:tavLst>
                                        <p:tav tm="0">
                                          <p:val>
                                            <p:strVal val="ppt_y"/>
                                          </p:val>
                                        </p:tav>
                                        <p:tav tm="100000">
                                          <p:val>
                                            <p:strVal val="1+ppt_h/2"/>
                                          </p:val>
                                        </p:tav>
                                      </p:tavLst>
                                    </p:anim>
                                    <p:set>
                                      <p:cBhvr>
                                        <p:cTn id="8" dur="1" fill="hold">
                                          <p:stCondLst>
                                            <p:cond delay="4999"/>
                                          </p:stCondLst>
                                        </p:cTn>
                                        <p:tgtEl>
                                          <p:spTgt spid="50"/>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0"/>
                                        <p:tgtEl>
                                          <p:spTgt spid="54"/>
                                        </p:tgtEl>
                                        <p:attrNameLst>
                                          <p:attrName>ppt_x</p:attrName>
                                        </p:attrNameLst>
                                      </p:cBhvr>
                                      <p:tavLst>
                                        <p:tav tm="0">
                                          <p:val>
                                            <p:strVal val="ppt_x"/>
                                          </p:val>
                                        </p:tav>
                                        <p:tav tm="100000">
                                          <p:val>
                                            <p:strVal val="ppt_x"/>
                                          </p:val>
                                        </p:tav>
                                      </p:tavLst>
                                    </p:anim>
                                    <p:anim calcmode="lin" valueType="num">
                                      <p:cBhvr additive="base">
                                        <p:cTn id="11" dur="5000"/>
                                        <p:tgtEl>
                                          <p:spTgt spid="54"/>
                                        </p:tgtEl>
                                        <p:attrNameLst>
                                          <p:attrName>ppt_y</p:attrName>
                                        </p:attrNameLst>
                                      </p:cBhvr>
                                      <p:tavLst>
                                        <p:tav tm="0">
                                          <p:val>
                                            <p:strVal val="ppt_y"/>
                                          </p:val>
                                        </p:tav>
                                        <p:tav tm="100000">
                                          <p:val>
                                            <p:strVal val="1+ppt_h/2"/>
                                          </p:val>
                                        </p:tav>
                                      </p:tavLst>
                                    </p:anim>
                                    <p:set>
                                      <p:cBhvr>
                                        <p:cTn id="12" dur="1" fill="hold">
                                          <p:stCondLst>
                                            <p:cond delay="4999"/>
                                          </p:stCondLst>
                                        </p:cTn>
                                        <p:tgtEl>
                                          <p:spTgt spid="54"/>
                                        </p:tgtEl>
                                        <p:attrNameLst>
                                          <p:attrName>style.visibility</p:attrName>
                                        </p:attrNameLst>
                                      </p:cBhvr>
                                      <p:to>
                                        <p:strVal val="hidden"/>
                                      </p:to>
                                    </p:set>
                                  </p:childTnLst>
                                </p:cTn>
                              </p:par>
                              <p:par>
                                <p:cTn id="13" presetID="42" presetClass="path" presetSubtype="0" accel="50000" decel="50000" fill="hold" grpId="0" nodeType="withEffect">
                                  <p:stCondLst>
                                    <p:cond delay="0"/>
                                  </p:stCondLst>
                                  <p:childTnLst>
                                    <p:animMotion origin="layout" path="M 2.08333E-6 3.7037E-6 L -0.00026 0.20717 " pathEditMode="relative" rAng="0" ptsTypes="AA">
                                      <p:cBhvr>
                                        <p:cTn id="14" dur="2000" fill="hold"/>
                                        <p:tgtEl>
                                          <p:spTgt spid="20"/>
                                        </p:tgtEl>
                                        <p:attrNameLst>
                                          <p:attrName>ppt_x</p:attrName>
                                          <p:attrName>ppt_y</p:attrName>
                                        </p:attrNameLst>
                                      </p:cBhvr>
                                      <p:rCtr x="-13" y="10347"/>
                                    </p:animMotion>
                                  </p:childTnLst>
                                </p:cTn>
                              </p:par>
                              <p:par>
                                <p:cTn id="15" presetID="2" presetClass="exit" presetSubtype="4" fill="hold" grpId="0" nodeType="withEffect">
                                  <p:stCondLst>
                                    <p:cond delay="0"/>
                                  </p:stCondLst>
                                  <p:childTnLst>
                                    <p:anim calcmode="lin" valueType="num">
                                      <p:cBhvr additive="base">
                                        <p:cTn id="16" dur="5000"/>
                                        <p:tgtEl>
                                          <p:spTgt spid="26"/>
                                        </p:tgtEl>
                                        <p:attrNameLst>
                                          <p:attrName>ppt_x</p:attrName>
                                        </p:attrNameLst>
                                      </p:cBhvr>
                                      <p:tavLst>
                                        <p:tav tm="0">
                                          <p:val>
                                            <p:strVal val="ppt_x"/>
                                          </p:val>
                                        </p:tav>
                                        <p:tav tm="100000">
                                          <p:val>
                                            <p:strVal val="ppt_x"/>
                                          </p:val>
                                        </p:tav>
                                      </p:tavLst>
                                    </p:anim>
                                    <p:anim calcmode="lin" valueType="num">
                                      <p:cBhvr additive="base">
                                        <p:cTn id="17" dur="5000"/>
                                        <p:tgtEl>
                                          <p:spTgt spid="26"/>
                                        </p:tgtEl>
                                        <p:attrNameLst>
                                          <p:attrName>ppt_y</p:attrName>
                                        </p:attrNameLst>
                                      </p:cBhvr>
                                      <p:tavLst>
                                        <p:tav tm="0">
                                          <p:val>
                                            <p:strVal val="ppt_y"/>
                                          </p:val>
                                        </p:tav>
                                        <p:tav tm="100000">
                                          <p:val>
                                            <p:strVal val="1+ppt_h/2"/>
                                          </p:val>
                                        </p:tav>
                                      </p:tavLst>
                                    </p:anim>
                                    <p:set>
                                      <p:cBhvr>
                                        <p:cTn id="18" dur="1" fill="hold">
                                          <p:stCondLst>
                                            <p:cond delay="4999"/>
                                          </p:stCondLst>
                                        </p:cTn>
                                        <p:tgtEl>
                                          <p:spTgt spid="26"/>
                                        </p:tgtEl>
                                        <p:attrNameLst>
                                          <p:attrName>style.visibility</p:attrName>
                                        </p:attrNameLst>
                                      </p:cBhvr>
                                      <p:to>
                                        <p:strVal val="hidden"/>
                                      </p:to>
                                    </p:set>
                                  </p:childTnLst>
                                </p:cTn>
                              </p:par>
                              <p:par>
                                <p:cTn id="19" presetID="42" presetClass="path" presetSubtype="0" accel="50000" decel="50000" fill="hold" grpId="0" nodeType="withEffect">
                                  <p:stCondLst>
                                    <p:cond delay="0"/>
                                  </p:stCondLst>
                                  <p:childTnLst>
                                    <p:animMotion origin="layout" path="M 1.875E-6 1.85185E-6 L 0.00052 0.23472 " pathEditMode="relative" rAng="0" ptsTypes="AA">
                                      <p:cBhvr>
                                        <p:cTn id="20" dur="2000" fill="hold"/>
                                        <p:tgtEl>
                                          <p:spTgt spid="27"/>
                                        </p:tgtEl>
                                        <p:attrNameLst>
                                          <p:attrName>ppt_x</p:attrName>
                                          <p:attrName>ppt_y</p:attrName>
                                        </p:attrNameLst>
                                      </p:cBhvr>
                                      <p:rCtr x="26" y="11736"/>
                                    </p:animMotion>
                                  </p:childTnLst>
                                </p:cTn>
                              </p:par>
                              <p:par>
                                <p:cTn id="21" presetID="42" presetClass="path" presetSubtype="0" accel="50000" decel="50000" fill="hold" grpId="0" nodeType="withEffect">
                                  <p:stCondLst>
                                    <p:cond delay="0"/>
                                  </p:stCondLst>
                                  <p:childTnLst>
                                    <p:animMotion origin="layout" path="M -1.45833E-6 2.96296E-6 L 0.00169 0.26666 " pathEditMode="relative" rAng="0" ptsTypes="AA">
                                      <p:cBhvr>
                                        <p:cTn id="22" dur="2000" fill="hold"/>
                                        <p:tgtEl>
                                          <p:spTgt spid="29"/>
                                        </p:tgtEl>
                                        <p:attrNameLst>
                                          <p:attrName>ppt_x</p:attrName>
                                          <p:attrName>ppt_y</p:attrName>
                                        </p:attrNameLst>
                                      </p:cBhvr>
                                      <p:rCtr x="78" y="1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4" grpId="0" animBg="1"/>
      <p:bldP spid="20" grpId="0" animBg="1"/>
      <p:bldP spid="26" grpId="0" animBg="1"/>
      <p:bldP spid="27" grpId="0" animBg="1"/>
      <p:bldP spid="2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fficher l'image d'ori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414" y="2310535"/>
            <a:ext cx="2201081" cy="22010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fficher l'image d'ori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5838" y="2310535"/>
            <a:ext cx="2201081" cy="22010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762588" y="1541691"/>
            <a:ext cx="2207363" cy="747589"/>
          </a:xfrm>
          <a:prstGeom prst="rect">
            <a:avLst/>
          </a:prstGeom>
          <a:ln w="63500">
            <a:solidFill>
              <a:srgbClr val="FC7928"/>
            </a:solidFill>
          </a:ln>
        </p:spPr>
        <p:style>
          <a:lnRef idx="2">
            <a:schemeClr val="accent1"/>
          </a:lnRef>
          <a:fillRef idx="1">
            <a:schemeClr val="lt1"/>
          </a:fillRef>
          <a:effectRef idx="0">
            <a:schemeClr val="accent1"/>
          </a:effectRef>
          <a:fontRef idx="minor">
            <a:schemeClr val="dk1"/>
          </a:fontRef>
        </p:style>
        <p:txBody>
          <a:bodyPr wrap="square" lIns="91440" tIns="45720" rIns="91440" rtlCol="0" anchor="ctr">
            <a:noAutofit/>
          </a:bodyPr>
          <a:lstStyle/>
          <a:p>
            <a:pPr algn="ctr"/>
            <a:r>
              <a:rPr lang="en-GB" sz="2200" dirty="0" smtClean="0">
                <a:solidFill>
                  <a:schemeClr val="tx1"/>
                </a:solidFill>
              </a:rPr>
              <a:t>Final DRAM buffer</a:t>
            </a:r>
            <a:endParaRPr lang="fr-FR" sz="2200" dirty="0" err="1" smtClean="0">
              <a:solidFill>
                <a:schemeClr val="tx1"/>
              </a:solidFill>
            </a:endParaRPr>
          </a:p>
        </p:txBody>
      </p:sp>
      <p:cxnSp>
        <p:nvCxnSpPr>
          <p:cNvPr id="8" name="Straight Arrow Connector 7"/>
          <p:cNvCxnSpPr>
            <a:stCxn id="4" idx="3"/>
            <a:endCxn id="6" idx="1"/>
          </p:cNvCxnSpPr>
          <p:nvPr/>
        </p:nvCxnSpPr>
        <p:spPr>
          <a:xfrm>
            <a:off x="3239495" y="3411076"/>
            <a:ext cx="3546343"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157743" y="2035304"/>
            <a:ext cx="1709847" cy="1089587"/>
          </a:xfrm>
          <a:prstGeom prst="rect">
            <a:avLst/>
          </a:prstGeom>
          <a:noFill/>
          <a:ln>
            <a:solidFill>
              <a:schemeClr val="tx1"/>
            </a:solidFill>
          </a:ln>
        </p:spPr>
        <p:txBody>
          <a:bodyPr wrap="square" lIns="91440" tIns="45720" rIns="91440" rtlCol="0" anchor="ctr">
            <a:noAutofit/>
          </a:bodyPr>
          <a:lstStyle/>
          <a:p>
            <a:pPr algn="ctr"/>
            <a:r>
              <a:rPr lang="en-GB" sz="2200" b="1" dirty="0" smtClean="0">
                <a:solidFill>
                  <a:schemeClr val="tx1"/>
                </a:solidFill>
              </a:rPr>
              <a:t>FAST DMA transfer</a:t>
            </a:r>
            <a:endParaRPr lang="fr-FR" sz="2200" b="1" dirty="0" err="1" smtClean="0">
              <a:solidFill>
                <a:schemeClr val="tx1"/>
              </a:solidFill>
            </a:endParaRPr>
          </a:p>
        </p:txBody>
      </p:sp>
      <p:sp>
        <p:nvSpPr>
          <p:cNvPr id="13" name="Rectangle 12"/>
          <p:cNvSpPr/>
          <p:nvPr/>
        </p:nvSpPr>
        <p:spPr>
          <a:xfrm>
            <a:off x="1032518" y="2535380"/>
            <a:ext cx="2212874" cy="1997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914400" y="398421"/>
            <a:ext cx="2348345" cy="1799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6774163" y="2324005"/>
            <a:ext cx="2212874" cy="297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1015164" y="1541691"/>
            <a:ext cx="2207363" cy="747589"/>
          </a:xfrm>
          <a:prstGeom prst="rect">
            <a:avLst/>
          </a:prstGeom>
          <a:ln w="63500"/>
        </p:spPr>
        <p:style>
          <a:lnRef idx="2">
            <a:schemeClr val="accent1"/>
          </a:lnRef>
          <a:fillRef idx="1">
            <a:schemeClr val="lt1"/>
          </a:fillRef>
          <a:effectRef idx="0">
            <a:schemeClr val="accent1"/>
          </a:effectRef>
          <a:fontRef idx="minor">
            <a:schemeClr val="dk1"/>
          </a:fontRef>
        </p:style>
        <p:txBody>
          <a:bodyPr wrap="square" lIns="91440" tIns="45720" rIns="91440" rtlCol="0" anchor="ctr">
            <a:noAutofit/>
          </a:bodyPr>
          <a:lstStyle/>
          <a:p>
            <a:pPr algn="ctr"/>
            <a:r>
              <a:rPr lang="en-GB" sz="2200" dirty="0" smtClean="0">
                <a:solidFill>
                  <a:schemeClr val="tx1"/>
                </a:solidFill>
              </a:rPr>
              <a:t>Final SRAM buffer</a:t>
            </a:r>
            <a:endParaRPr lang="fr-FR" sz="2200" dirty="0" err="1" smtClean="0">
              <a:solidFill>
                <a:schemeClr val="tx1"/>
              </a:solidFill>
            </a:endParaRPr>
          </a:p>
        </p:txBody>
      </p:sp>
      <p:sp>
        <p:nvSpPr>
          <p:cNvPr id="2" name="Title 1"/>
          <p:cNvSpPr>
            <a:spLocks noGrp="1"/>
          </p:cNvSpPr>
          <p:nvPr>
            <p:ph type="title"/>
          </p:nvPr>
        </p:nvSpPr>
        <p:spPr/>
        <p:txBody>
          <a:bodyPr/>
          <a:lstStyle/>
          <a:p>
            <a:r>
              <a:rPr lang="en-GB" dirty="0" smtClean="0"/>
              <a:t>ISP Pipeline</a:t>
            </a:r>
            <a:endParaRPr lang="fr-FR" dirty="0"/>
          </a:p>
        </p:txBody>
      </p:sp>
    </p:spTree>
    <p:extLst>
      <p:ext uri="{BB962C8B-B14F-4D97-AF65-F5344CB8AC3E}">
        <p14:creationId xmlns:p14="http://schemas.microsoft.com/office/powerpoint/2010/main" val="955178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0"/>
                                        <p:tgtEl>
                                          <p:spTgt spid="13"/>
                                        </p:tgtEl>
                                        <p:attrNameLst>
                                          <p:attrName>ppt_x</p:attrName>
                                        </p:attrNameLst>
                                      </p:cBhvr>
                                      <p:tavLst>
                                        <p:tav tm="0">
                                          <p:val>
                                            <p:strVal val="ppt_x"/>
                                          </p:val>
                                        </p:tav>
                                        <p:tav tm="100000">
                                          <p:val>
                                            <p:strVal val="ppt_x"/>
                                          </p:val>
                                        </p:tav>
                                      </p:tavLst>
                                    </p:anim>
                                    <p:anim calcmode="lin" valueType="num">
                                      <p:cBhvr additive="base">
                                        <p:cTn id="13" dur="5000"/>
                                        <p:tgtEl>
                                          <p:spTgt spid="13"/>
                                        </p:tgtEl>
                                        <p:attrNameLst>
                                          <p:attrName>ppt_y</p:attrName>
                                        </p:attrNameLst>
                                      </p:cBhvr>
                                      <p:tavLst>
                                        <p:tav tm="0">
                                          <p:val>
                                            <p:strVal val="ppt_y"/>
                                          </p:val>
                                        </p:tav>
                                        <p:tav tm="100000">
                                          <p:val>
                                            <p:strVal val="1+ppt_h/2"/>
                                          </p:val>
                                        </p:tav>
                                      </p:tavLst>
                                    </p:anim>
                                    <p:set>
                                      <p:cBhvr>
                                        <p:cTn id="14" dur="1" fill="hold">
                                          <p:stCondLst>
                                            <p:cond delay="4999"/>
                                          </p:stCondLst>
                                        </p:cTn>
                                        <p:tgtEl>
                                          <p:spTgt spid="13"/>
                                        </p:tgtEl>
                                        <p:attrNameLst>
                                          <p:attrName>style.visibility</p:attrName>
                                        </p:attrNameLst>
                                      </p:cBhvr>
                                      <p:to>
                                        <p:strVal val="hidden"/>
                                      </p:to>
                                    </p:set>
                                  </p:childTnLst>
                                </p:cTn>
                              </p:par>
                              <p:par>
                                <p:cTn id="15" presetID="2" presetClass="exit" presetSubtype="4" fill="hold" grpId="0" nodeType="withEffect">
                                  <p:stCondLst>
                                    <p:cond delay="0"/>
                                  </p:stCondLst>
                                  <p:childTnLst>
                                    <p:anim calcmode="lin" valueType="num">
                                      <p:cBhvr additive="base">
                                        <p:cTn id="16" dur="5000"/>
                                        <p:tgtEl>
                                          <p:spTgt spid="14"/>
                                        </p:tgtEl>
                                        <p:attrNameLst>
                                          <p:attrName>ppt_x</p:attrName>
                                        </p:attrNameLst>
                                      </p:cBhvr>
                                      <p:tavLst>
                                        <p:tav tm="0">
                                          <p:val>
                                            <p:strVal val="ppt_x"/>
                                          </p:val>
                                        </p:tav>
                                        <p:tav tm="100000">
                                          <p:val>
                                            <p:strVal val="ppt_x"/>
                                          </p:val>
                                        </p:tav>
                                      </p:tavLst>
                                    </p:anim>
                                    <p:anim calcmode="lin" valueType="num">
                                      <p:cBhvr additive="base">
                                        <p:cTn id="17" dur="5000"/>
                                        <p:tgtEl>
                                          <p:spTgt spid="14"/>
                                        </p:tgtEl>
                                        <p:attrNameLst>
                                          <p:attrName>ppt_y</p:attrName>
                                        </p:attrNameLst>
                                      </p:cBhvr>
                                      <p:tavLst>
                                        <p:tav tm="0">
                                          <p:val>
                                            <p:strVal val="ppt_y"/>
                                          </p:val>
                                        </p:tav>
                                        <p:tav tm="100000">
                                          <p:val>
                                            <p:strVal val="1+ppt_h/2"/>
                                          </p:val>
                                        </p:tav>
                                      </p:tavLst>
                                    </p:anim>
                                    <p:set>
                                      <p:cBhvr>
                                        <p:cTn id="18" dur="1" fill="hold">
                                          <p:stCondLst>
                                            <p:cond delay="4999"/>
                                          </p:stCondLst>
                                        </p:cTn>
                                        <p:tgtEl>
                                          <p:spTgt spid="14"/>
                                        </p:tgtEl>
                                        <p:attrNameLst>
                                          <p:attrName>style.visibility</p:attrName>
                                        </p:attrNameLst>
                                      </p:cBhvr>
                                      <p:to>
                                        <p:strVal val="hidden"/>
                                      </p:to>
                                    </p:set>
                                  </p:childTnLst>
                                </p:cTn>
                              </p:par>
                              <p:par>
                                <p:cTn id="19" presetID="42" presetClass="path" presetSubtype="0" accel="50000" decel="50000" fill="hold" grpId="0" nodeType="withEffect">
                                  <p:stCondLst>
                                    <p:cond delay="0"/>
                                  </p:stCondLst>
                                  <p:childTnLst>
                                    <p:animMotion origin="layout" path="M 0.00469 -0.05926 L 0.00625 0.23773 " pathEditMode="relative" rAng="0" ptsTypes="AA">
                                      <p:cBhvr>
                                        <p:cTn id="20" dur="3000" fill="hold"/>
                                        <p:tgtEl>
                                          <p:spTgt spid="15"/>
                                        </p:tgtEl>
                                        <p:attrNameLst>
                                          <p:attrName>ppt_x</p:attrName>
                                          <p:attrName>ppt_y</p:attrName>
                                        </p:attrNameLst>
                                      </p:cBhvr>
                                      <p:rCtr x="78" y="14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5" grpId="0" animBg="1"/>
      <p:bldP spid="1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Memory management</a:t>
            </a:r>
            <a:endParaRPr lang="fr-FR" dirty="0"/>
          </a:p>
        </p:txBody>
      </p:sp>
    </p:spTree>
    <p:extLst>
      <p:ext uri="{BB962C8B-B14F-4D97-AF65-F5344CB8AC3E}">
        <p14:creationId xmlns:p14="http://schemas.microsoft.com/office/powerpoint/2010/main" val="2899131952"/>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ISP Kernel</a:t>
            </a:r>
            <a:endParaRPr lang="fr-FR" dirty="0"/>
          </a:p>
        </p:txBody>
      </p:sp>
      <p:sp>
        <p:nvSpPr>
          <p:cNvPr id="3" name="Text Placeholder 2"/>
          <p:cNvSpPr>
            <a:spLocks noGrp="1"/>
          </p:cNvSpPr>
          <p:nvPr>
            <p:ph type="body" sz="quarter" idx="10"/>
          </p:nvPr>
        </p:nvSpPr>
        <p:spPr/>
        <p:txBody>
          <a:bodyPr/>
          <a:lstStyle/>
          <a:p>
            <a:r>
              <a:rPr lang="en-GB" dirty="0" smtClean="0"/>
              <a:t>A lot of image processing steps (</a:t>
            </a:r>
            <a:r>
              <a:rPr lang="en-GB" dirty="0" smtClean="0">
                <a:solidFill>
                  <a:schemeClr val="accent2">
                    <a:lumMod val="75000"/>
                  </a:schemeClr>
                </a:solidFill>
              </a:rPr>
              <a:t>kernels</a:t>
            </a:r>
            <a:r>
              <a:rPr lang="en-GB" dirty="0" smtClean="0"/>
              <a:t>) require multiple lines:</a:t>
            </a:r>
            <a:endParaRPr lang="fr-FR" dirty="0"/>
          </a:p>
        </p:txBody>
      </p:sp>
      <p:pic>
        <p:nvPicPr>
          <p:cNvPr id="4"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97000" y="2080826"/>
            <a:ext cx="1991016" cy="1991016"/>
          </a:xfrm>
          <a:prstGeom prst="rect">
            <a:avLst/>
          </a:prstGeom>
          <a:noFill/>
          <a:ln w="9525">
            <a:noFill/>
            <a:miter lim="800000"/>
            <a:headEnd/>
            <a:tailEnd/>
          </a:ln>
        </p:spPr>
      </p:pic>
      <p:sp>
        <p:nvSpPr>
          <p:cNvPr id="5" name="TextBox 4"/>
          <p:cNvSpPr txBox="1"/>
          <p:nvPr/>
        </p:nvSpPr>
        <p:spPr>
          <a:xfrm>
            <a:off x="1470326" y="4157720"/>
            <a:ext cx="1844363" cy="686513"/>
          </a:xfrm>
          <a:prstGeom prst="rect">
            <a:avLst/>
          </a:prstGeom>
          <a:noFill/>
        </p:spPr>
        <p:txBody>
          <a:bodyPr wrap="square" lIns="91440" tIns="45720" rIns="91440" rtlCol="0" anchor="t">
            <a:noAutofit/>
          </a:bodyPr>
          <a:lstStyle/>
          <a:p>
            <a:r>
              <a:rPr lang="en-GB" sz="2200" dirty="0" smtClean="0">
                <a:solidFill>
                  <a:schemeClr val="tx1"/>
                </a:solidFill>
              </a:rPr>
              <a:t>De-</a:t>
            </a:r>
            <a:r>
              <a:rPr lang="en-GB" sz="2200" dirty="0" err="1" smtClean="0">
                <a:solidFill>
                  <a:schemeClr val="tx1"/>
                </a:solidFill>
              </a:rPr>
              <a:t>bayering</a:t>
            </a:r>
            <a:endParaRPr lang="fr-FR" sz="2200" dirty="0" err="1" smtClean="0">
              <a:solidFill>
                <a:schemeClr val="tx1"/>
              </a:solidFill>
            </a:endParaRPr>
          </a:p>
        </p:txBody>
      </p:sp>
      <p:pic>
        <p:nvPicPr>
          <p:cNvPr id="2050" name="Picture 2" descr="http://docs.opencv.org/2.4/_images/Sobel_Derivatives_Tutorial_Result.jpg"/>
          <p:cNvPicPr>
            <a:picLocks noChangeAspect="1" noChangeArrowheads="1"/>
          </p:cNvPicPr>
          <p:nvPr/>
        </p:nvPicPr>
        <p:blipFill rotWithShape="1">
          <a:blip r:embed="rId3">
            <a:extLst>
              <a:ext uri="{28A0092B-C50C-407E-A947-70E740481C1C}">
                <a14:useLocalDpi xmlns:a14="http://schemas.microsoft.com/office/drawing/2010/main" val="0"/>
              </a:ext>
            </a:extLst>
          </a:blip>
          <a:srcRect t="5728"/>
          <a:stretch/>
        </p:blipFill>
        <p:spPr bwMode="auto">
          <a:xfrm>
            <a:off x="9545967" y="2039329"/>
            <a:ext cx="2085329" cy="207400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084226" y="1712700"/>
            <a:ext cx="0" cy="31315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2052" name="Picture 4" descr="Afficher l'image d'orig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0208" y="2677698"/>
            <a:ext cx="2648361" cy="137961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466386" y="4143187"/>
            <a:ext cx="1988487" cy="686513"/>
          </a:xfrm>
          <a:prstGeom prst="rect">
            <a:avLst/>
          </a:prstGeom>
          <a:noFill/>
        </p:spPr>
        <p:txBody>
          <a:bodyPr wrap="square" lIns="91440" tIns="45720" rIns="91440" rtlCol="0" anchor="t">
            <a:noAutofit/>
          </a:bodyPr>
          <a:lstStyle/>
          <a:p>
            <a:r>
              <a:rPr lang="en-GB" sz="2200" dirty="0" smtClean="0">
                <a:solidFill>
                  <a:schemeClr val="tx1"/>
                </a:solidFill>
              </a:rPr>
              <a:t>Sobel filtering</a:t>
            </a:r>
            <a:endParaRPr lang="fr-FR" sz="2200" dirty="0" err="1" smtClean="0">
              <a:solidFill>
                <a:schemeClr val="tx1"/>
              </a:solidFill>
            </a:endParaRPr>
          </a:p>
        </p:txBody>
      </p:sp>
      <p:sp>
        <p:nvSpPr>
          <p:cNvPr id="9" name="TextBox 8"/>
          <p:cNvSpPr txBox="1"/>
          <p:nvPr/>
        </p:nvSpPr>
        <p:spPr>
          <a:xfrm>
            <a:off x="2230386" y="5313680"/>
            <a:ext cx="7801293" cy="751076"/>
          </a:xfrm>
          <a:prstGeom prst="rect">
            <a:avLst/>
          </a:prstGeom>
          <a:noFill/>
        </p:spPr>
        <p:txBody>
          <a:bodyPr wrap="square" lIns="91440" tIns="45720" rIns="91440" rtlCol="0" anchor="t">
            <a:noAutofit/>
          </a:bodyPr>
          <a:lstStyle/>
          <a:p>
            <a:pPr algn="ctr"/>
            <a:r>
              <a:rPr lang="en-GB" sz="2800" u="sng" dirty="0" smtClean="0">
                <a:solidFill>
                  <a:schemeClr val="accent2">
                    <a:lumMod val="75000"/>
                  </a:schemeClr>
                </a:solidFill>
              </a:rPr>
              <a:t>IPUs can fetch pixels from different lines</a:t>
            </a:r>
            <a:endParaRPr lang="fr-FR" sz="2800" u="sng" dirty="0" err="1" smtClean="0">
              <a:solidFill>
                <a:schemeClr val="accent2">
                  <a:lumMod val="75000"/>
                </a:schemeClr>
              </a:solidFill>
            </a:endParaRPr>
          </a:p>
        </p:txBody>
      </p:sp>
    </p:spTree>
    <p:extLst>
      <p:ext uri="{BB962C8B-B14F-4D97-AF65-F5344CB8AC3E}">
        <p14:creationId xmlns:p14="http://schemas.microsoft.com/office/powerpoint/2010/main" val="3431783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Image processing kernel</a:t>
            </a:r>
            <a:endParaRPr lang="fr-FR" dirty="0"/>
          </a:p>
        </p:txBody>
      </p:sp>
      <p:pic>
        <p:nvPicPr>
          <p:cNvPr id="4" name="Picture 1"/>
          <p:cNvPicPr>
            <a:picLocks noChangeAspect="1" noChangeArrowheads="1"/>
          </p:cNvPicPr>
          <p:nvPr/>
        </p:nvPicPr>
        <p:blipFill>
          <a:blip r:embed="rId2" cstate="print"/>
          <a:srcRect/>
          <a:stretch>
            <a:fillRect/>
          </a:stretch>
        </p:blipFill>
        <p:spPr bwMode="auto">
          <a:xfrm>
            <a:off x="4308021" y="2510517"/>
            <a:ext cx="3314700" cy="857250"/>
          </a:xfrm>
          <a:prstGeom prst="rect">
            <a:avLst/>
          </a:prstGeom>
          <a:noFill/>
          <a:ln w="9525">
            <a:noFill/>
            <a:miter lim="800000"/>
            <a:headEnd/>
            <a:tailEnd/>
          </a:ln>
        </p:spPr>
      </p:pic>
      <p:pic>
        <p:nvPicPr>
          <p:cNvPr id="5" name="Picture 1"/>
          <p:cNvPicPr>
            <a:picLocks noChangeAspect="1" noChangeArrowheads="1"/>
          </p:cNvPicPr>
          <p:nvPr/>
        </p:nvPicPr>
        <p:blipFill>
          <a:blip r:embed="rId3" cstate="print"/>
          <a:srcRect/>
          <a:stretch>
            <a:fillRect/>
          </a:stretch>
        </p:blipFill>
        <p:spPr bwMode="auto">
          <a:xfrm>
            <a:off x="2762251" y="4225699"/>
            <a:ext cx="3314700" cy="866775"/>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3450094" y="3382737"/>
            <a:ext cx="981075" cy="723900"/>
          </a:xfrm>
          <a:prstGeom prst="rect">
            <a:avLst/>
          </a:prstGeom>
          <a:noFill/>
          <a:ln w="9525">
            <a:noFill/>
            <a:miter lim="800000"/>
            <a:headEnd/>
            <a:tailEnd/>
          </a:ln>
        </p:spPr>
      </p:pic>
      <p:cxnSp>
        <p:nvCxnSpPr>
          <p:cNvPr id="7" name="Straight Connector 6"/>
          <p:cNvCxnSpPr/>
          <p:nvPr/>
        </p:nvCxnSpPr>
        <p:spPr>
          <a:xfrm flipV="1">
            <a:off x="2819400" y="2579915"/>
            <a:ext cx="1534886" cy="169817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Flowchart: Process 8"/>
          <p:cNvSpPr/>
          <p:nvPr/>
        </p:nvSpPr>
        <p:spPr>
          <a:xfrm>
            <a:off x="3091544" y="4463144"/>
            <a:ext cx="272143" cy="195943"/>
          </a:xfrm>
          <a:prstGeom prst="flowChartProcess">
            <a:avLst/>
          </a:prstGeom>
          <a:solidFill>
            <a:schemeClr val="accent2">
              <a:alpha val="17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Flowchart: Process 9"/>
          <p:cNvSpPr/>
          <p:nvPr/>
        </p:nvSpPr>
        <p:spPr>
          <a:xfrm>
            <a:off x="2808516" y="4267198"/>
            <a:ext cx="794657" cy="576943"/>
          </a:xfrm>
          <a:prstGeom prst="flowChartProcess">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V="1">
            <a:off x="2862944" y="4005944"/>
            <a:ext cx="729343" cy="79465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690259" y="3995058"/>
            <a:ext cx="696685" cy="79465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Flowchart: Process 12"/>
          <p:cNvSpPr/>
          <p:nvPr/>
        </p:nvSpPr>
        <p:spPr>
          <a:xfrm>
            <a:off x="4626430" y="2732315"/>
            <a:ext cx="272143" cy="195943"/>
          </a:xfrm>
          <a:prstGeom prst="flowChartProcess">
            <a:avLst/>
          </a:prstGeom>
          <a:solidFill>
            <a:schemeClr val="accent2">
              <a:alpha val="17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TextBox 19"/>
          <p:cNvSpPr txBox="1"/>
          <p:nvPr/>
        </p:nvSpPr>
        <p:spPr>
          <a:xfrm>
            <a:off x="4585208" y="2714647"/>
            <a:ext cx="354584" cy="276999"/>
          </a:xfrm>
          <a:prstGeom prst="rect">
            <a:avLst/>
          </a:prstGeom>
          <a:noFill/>
        </p:spPr>
        <p:txBody>
          <a:bodyPr wrap="none" rtlCol="0">
            <a:spAutoFit/>
          </a:bodyPr>
          <a:lstStyle/>
          <a:p>
            <a:r>
              <a:rPr lang="en-US" sz="1200" dirty="0"/>
              <a:t>13</a:t>
            </a:r>
          </a:p>
        </p:txBody>
      </p:sp>
      <p:sp>
        <p:nvSpPr>
          <p:cNvPr id="21" name="TextBox 20"/>
          <p:cNvSpPr txBox="1"/>
          <p:nvPr/>
        </p:nvSpPr>
        <p:spPr>
          <a:xfrm>
            <a:off x="1926772" y="4887686"/>
            <a:ext cx="825867" cy="369332"/>
          </a:xfrm>
          <a:prstGeom prst="rect">
            <a:avLst/>
          </a:prstGeom>
          <a:noFill/>
        </p:spPr>
        <p:txBody>
          <a:bodyPr wrap="none" rtlCol="0">
            <a:spAutoFit/>
          </a:bodyPr>
          <a:lstStyle/>
          <a:p>
            <a:r>
              <a:rPr lang="en-US" dirty="0" smtClean="0"/>
              <a:t>Image</a:t>
            </a:r>
            <a:endParaRPr lang="en-US" dirty="0"/>
          </a:p>
        </p:txBody>
      </p:sp>
      <p:sp>
        <p:nvSpPr>
          <p:cNvPr id="22" name="TextBox 21"/>
          <p:cNvSpPr txBox="1"/>
          <p:nvPr/>
        </p:nvSpPr>
        <p:spPr>
          <a:xfrm>
            <a:off x="2166257" y="3744686"/>
            <a:ext cx="851515" cy="369332"/>
          </a:xfrm>
          <a:prstGeom prst="rect">
            <a:avLst/>
          </a:prstGeom>
          <a:noFill/>
        </p:spPr>
        <p:txBody>
          <a:bodyPr wrap="none" rtlCol="0">
            <a:spAutoFit/>
          </a:bodyPr>
          <a:lstStyle/>
          <a:p>
            <a:r>
              <a:rPr lang="en-US" dirty="0" smtClean="0"/>
              <a:t>Kernel</a:t>
            </a:r>
            <a:endParaRPr lang="en-US" dirty="0"/>
          </a:p>
        </p:txBody>
      </p:sp>
      <p:sp>
        <p:nvSpPr>
          <p:cNvPr id="23" name="TextBox 22"/>
          <p:cNvSpPr txBox="1"/>
          <p:nvPr/>
        </p:nvSpPr>
        <p:spPr>
          <a:xfrm>
            <a:off x="2841172" y="2449286"/>
            <a:ext cx="838691" cy="369332"/>
          </a:xfrm>
          <a:prstGeom prst="rect">
            <a:avLst/>
          </a:prstGeom>
          <a:noFill/>
        </p:spPr>
        <p:txBody>
          <a:bodyPr wrap="none" rtlCol="0">
            <a:spAutoFit/>
          </a:bodyPr>
          <a:lstStyle/>
          <a:p>
            <a:r>
              <a:rPr lang="en-US" dirty="0" smtClean="0"/>
              <a:t>Result</a:t>
            </a:r>
            <a:endParaRPr lang="en-US" dirty="0"/>
          </a:p>
        </p:txBody>
      </p:sp>
      <p:cxnSp>
        <p:nvCxnSpPr>
          <p:cNvPr id="17" name="Straight Connector 16"/>
          <p:cNvCxnSpPr/>
          <p:nvPr/>
        </p:nvCxnSpPr>
        <p:spPr>
          <a:xfrm>
            <a:off x="7990115" y="4659087"/>
            <a:ext cx="14804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120744" y="4789715"/>
            <a:ext cx="441146" cy="369332"/>
          </a:xfrm>
          <a:prstGeom prst="rect">
            <a:avLst/>
          </a:prstGeom>
          <a:noFill/>
        </p:spPr>
        <p:txBody>
          <a:bodyPr wrap="none" rtlCol="0">
            <a:spAutoFit/>
          </a:bodyPr>
          <a:lstStyle/>
          <a:p>
            <a:r>
              <a:rPr lang="en-US" dirty="0" smtClean="0"/>
              <a:t>13</a:t>
            </a:r>
            <a:endParaRPr lang="en-US" dirty="0"/>
          </a:p>
        </p:txBody>
      </p:sp>
      <p:cxnSp>
        <p:nvCxnSpPr>
          <p:cNvPr id="19" name="Straight Arrow Connector 18"/>
          <p:cNvCxnSpPr>
            <a:stCxn id="18" idx="1"/>
            <a:endCxn id="13" idx="2"/>
          </p:cNvCxnSpPr>
          <p:nvPr/>
        </p:nvCxnSpPr>
        <p:spPr>
          <a:xfrm flipH="1" flipV="1">
            <a:off x="4762501" y="2928258"/>
            <a:ext cx="3358242" cy="20461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050444" y="2563793"/>
            <a:ext cx="1338942" cy="923330"/>
          </a:xfrm>
          <a:prstGeom prst="rect">
            <a:avLst/>
          </a:prstGeom>
          <a:noFill/>
        </p:spPr>
        <p:txBody>
          <a:bodyPr wrap="square" rtlCol="0">
            <a:spAutoFit/>
          </a:bodyPr>
          <a:lstStyle/>
          <a:p>
            <a:r>
              <a:rPr lang="en-US" dirty="0" smtClean="0"/>
              <a:t>12 x -1+</a:t>
            </a:r>
          </a:p>
          <a:p>
            <a:r>
              <a:rPr lang="en-US" dirty="0" smtClean="0"/>
              <a:t>13 x   5 +</a:t>
            </a:r>
          </a:p>
          <a:p>
            <a:r>
              <a:rPr lang="en-US" dirty="0" smtClean="0"/>
              <a:t>14 x -1+</a:t>
            </a:r>
          </a:p>
        </p:txBody>
      </p:sp>
      <p:sp>
        <p:nvSpPr>
          <p:cNvPr id="40" name="TextBox 39"/>
          <p:cNvSpPr txBox="1"/>
          <p:nvPr/>
        </p:nvSpPr>
        <p:spPr>
          <a:xfrm>
            <a:off x="8120743" y="3596404"/>
            <a:ext cx="1338942" cy="923330"/>
          </a:xfrm>
          <a:prstGeom prst="rect">
            <a:avLst/>
          </a:prstGeom>
          <a:noFill/>
        </p:spPr>
        <p:txBody>
          <a:bodyPr wrap="square" rtlCol="0">
            <a:spAutoFit/>
          </a:bodyPr>
          <a:lstStyle/>
          <a:p>
            <a:r>
              <a:rPr lang="en-US" dirty="0" smtClean="0"/>
              <a:t>24 x 0+</a:t>
            </a:r>
          </a:p>
          <a:p>
            <a:r>
              <a:rPr lang="en-US" dirty="0" smtClean="0"/>
              <a:t>25 x -1+</a:t>
            </a:r>
          </a:p>
          <a:p>
            <a:r>
              <a:rPr lang="en-US" dirty="0" smtClean="0"/>
              <a:t>26 x  0 </a:t>
            </a:r>
            <a:endParaRPr lang="en-US" dirty="0"/>
          </a:p>
        </p:txBody>
      </p:sp>
      <p:sp>
        <p:nvSpPr>
          <p:cNvPr id="41" name="TextBox 40"/>
          <p:cNvSpPr txBox="1"/>
          <p:nvPr/>
        </p:nvSpPr>
        <p:spPr>
          <a:xfrm>
            <a:off x="7974584" y="1373493"/>
            <a:ext cx="1338942" cy="369332"/>
          </a:xfrm>
          <a:prstGeom prst="rect">
            <a:avLst/>
          </a:prstGeom>
          <a:noFill/>
        </p:spPr>
        <p:txBody>
          <a:bodyPr wrap="square" rtlCol="0">
            <a:spAutoFit/>
          </a:bodyPr>
          <a:lstStyle/>
          <a:p>
            <a:r>
              <a:rPr lang="en-US" dirty="0" smtClean="0"/>
              <a:t>  0 x  0 +</a:t>
            </a:r>
          </a:p>
        </p:txBody>
      </p:sp>
      <p:sp>
        <p:nvSpPr>
          <p:cNvPr id="42" name="TextBox 41"/>
          <p:cNvSpPr txBox="1"/>
          <p:nvPr/>
        </p:nvSpPr>
        <p:spPr>
          <a:xfrm>
            <a:off x="7974584" y="1667439"/>
            <a:ext cx="1338942" cy="646331"/>
          </a:xfrm>
          <a:prstGeom prst="rect">
            <a:avLst/>
          </a:prstGeom>
          <a:noFill/>
        </p:spPr>
        <p:txBody>
          <a:bodyPr wrap="square" rtlCol="0">
            <a:spAutoFit/>
          </a:bodyPr>
          <a:lstStyle/>
          <a:p>
            <a:r>
              <a:rPr lang="en-US" dirty="0" smtClean="0"/>
              <a:t>  1 x -1 +</a:t>
            </a:r>
          </a:p>
          <a:p>
            <a:r>
              <a:rPr lang="en-US" dirty="0" smtClean="0"/>
              <a:t>  2 x  0 +</a:t>
            </a:r>
          </a:p>
        </p:txBody>
      </p:sp>
    </p:spTree>
    <p:extLst>
      <p:ext uri="{BB962C8B-B14F-4D97-AF65-F5344CB8AC3E}">
        <p14:creationId xmlns:p14="http://schemas.microsoft.com/office/powerpoint/2010/main" val="212772888"/>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Image processing kernel</a:t>
            </a:r>
            <a:endParaRPr lang="fr-FR" dirty="0"/>
          </a:p>
        </p:txBody>
      </p:sp>
      <p:pic>
        <p:nvPicPr>
          <p:cNvPr id="24" name="Picture 4"/>
          <p:cNvPicPr>
            <a:picLocks noChangeAspect="1" noChangeArrowheads="1"/>
          </p:cNvPicPr>
          <p:nvPr/>
        </p:nvPicPr>
        <p:blipFill>
          <a:blip r:embed="rId2" cstate="print"/>
          <a:srcRect/>
          <a:stretch>
            <a:fillRect/>
          </a:stretch>
        </p:blipFill>
        <p:spPr bwMode="auto">
          <a:xfrm>
            <a:off x="4375380" y="2045154"/>
            <a:ext cx="3712707" cy="895350"/>
          </a:xfrm>
          <a:prstGeom prst="rect">
            <a:avLst/>
          </a:prstGeom>
          <a:noFill/>
          <a:ln w="9525">
            <a:noFill/>
            <a:miter lim="800000"/>
            <a:headEnd/>
            <a:tailEnd/>
          </a:ln>
        </p:spPr>
      </p:pic>
      <p:pic>
        <p:nvPicPr>
          <p:cNvPr id="25" name="Picture 1"/>
          <p:cNvPicPr>
            <a:picLocks noChangeAspect="1" noChangeArrowheads="1"/>
          </p:cNvPicPr>
          <p:nvPr/>
        </p:nvPicPr>
        <p:blipFill>
          <a:blip r:embed="rId3" cstate="print"/>
          <a:srcRect/>
          <a:stretch>
            <a:fillRect/>
          </a:stretch>
        </p:blipFill>
        <p:spPr bwMode="auto">
          <a:xfrm>
            <a:off x="2762251" y="4225699"/>
            <a:ext cx="3314700" cy="866775"/>
          </a:xfrm>
          <a:prstGeom prst="rect">
            <a:avLst/>
          </a:prstGeom>
          <a:noFill/>
          <a:ln w="9525">
            <a:noFill/>
            <a:miter lim="800000"/>
            <a:headEnd/>
            <a:tailEnd/>
          </a:ln>
        </p:spPr>
      </p:pic>
      <p:pic>
        <p:nvPicPr>
          <p:cNvPr id="26" name="Picture 3"/>
          <p:cNvPicPr>
            <a:picLocks noChangeAspect="1" noChangeArrowheads="1"/>
          </p:cNvPicPr>
          <p:nvPr/>
        </p:nvPicPr>
        <p:blipFill>
          <a:blip r:embed="rId4" cstate="print"/>
          <a:srcRect/>
          <a:stretch>
            <a:fillRect/>
          </a:stretch>
        </p:blipFill>
        <p:spPr bwMode="auto">
          <a:xfrm>
            <a:off x="3297693" y="2936422"/>
            <a:ext cx="981075" cy="723900"/>
          </a:xfrm>
          <a:prstGeom prst="rect">
            <a:avLst/>
          </a:prstGeom>
          <a:noFill/>
          <a:ln w="9525">
            <a:noFill/>
            <a:miter lim="800000"/>
            <a:headEnd/>
            <a:tailEnd/>
          </a:ln>
        </p:spPr>
      </p:pic>
      <p:sp>
        <p:nvSpPr>
          <p:cNvPr id="27" name="Flowchart: Process 26"/>
          <p:cNvSpPr/>
          <p:nvPr/>
        </p:nvSpPr>
        <p:spPr>
          <a:xfrm>
            <a:off x="4430487" y="2111828"/>
            <a:ext cx="272143" cy="195943"/>
          </a:xfrm>
          <a:prstGeom prst="flowChartProcess">
            <a:avLst/>
          </a:prstGeom>
          <a:solidFill>
            <a:schemeClr val="accent2">
              <a:alpha val="17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Box 27"/>
          <p:cNvSpPr txBox="1"/>
          <p:nvPr/>
        </p:nvSpPr>
        <p:spPr>
          <a:xfrm>
            <a:off x="1926772" y="4887686"/>
            <a:ext cx="825867" cy="369332"/>
          </a:xfrm>
          <a:prstGeom prst="rect">
            <a:avLst/>
          </a:prstGeom>
          <a:noFill/>
        </p:spPr>
        <p:txBody>
          <a:bodyPr wrap="none" rtlCol="0">
            <a:spAutoFit/>
          </a:bodyPr>
          <a:lstStyle/>
          <a:p>
            <a:r>
              <a:rPr lang="en-US" dirty="0" smtClean="0"/>
              <a:t>Image</a:t>
            </a:r>
            <a:endParaRPr lang="en-US" dirty="0"/>
          </a:p>
        </p:txBody>
      </p:sp>
      <p:sp>
        <p:nvSpPr>
          <p:cNvPr id="29" name="TextBox 28"/>
          <p:cNvSpPr txBox="1"/>
          <p:nvPr/>
        </p:nvSpPr>
        <p:spPr>
          <a:xfrm>
            <a:off x="2242457" y="3309257"/>
            <a:ext cx="851515" cy="369332"/>
          </a:xfrm>
          <a:prstGeom prst="rect">
            <a:avLst/>
          </a:prstGeom>
          <a:noFill/>
        </p:spPr>
        <p:txBody>
          <a:bodyPr wrap="none" rtlCol="0">
            <a:spAutoFit/>
          </a:bodyPr>
          <a:lstStyle/>
          <a:p>
            <a:r>
              <a:rPr lang="en-US" dirty="0" smtClean="0"/>
              <a:t>Kernel</a:t>
            </a:r>
            <a:endParaRPr lang="en-US" dirty="0"/>
          </a:p>
        </p:txBody>
      </p:sp>
      <p:sp>
        <p:nvSpPr>
          <p:cNvPr id="30" name="TextBox 29"/>
          <p:cNvSpPr txBox="1"/>
          <p:nvPr/>
        </p:nvSpPr>
        <p:spPr>
          <a:xfrm>
            <a:off x="2917372" y="2013857"/>
            <a:ext cx="838691" cy="369332"/>
          </a:xfrm>
          <a:prstGeom prst="rect">
            <a:avLst/>
          </a:prstGeom>
          <a:noFill/>
        </p:spPr>
        <p:txBody>
          <a:bodyPr wrap="none" rtlCol="0">
            <a:spAutoFit/>
          </a:bodyPr>
          <a:lstStyle/>
          <a:p>
            <a:r>
              <a:rPr lang="en-US" dirty="0" smtClean="0"/>
              <a:t>Result</a:t>
            </a:r>
            <a:endParaRPr lang="en-US" dirty="0"/>
          </a:p>
        </p:txBody>
      </p:sp>
      <p:sp>
        <p:nvSpPr>
          <p:cNvPr id="31" name="Flowchart: Process 30"/>
          <p:cNvSpPr/>
          <p:nvPr/>
        </p:nvSpPr>
        <p:spPr>
          <a:xfrm>
            <a:off x="2808516" y="4245428"/>
            <a:ext cx="272143" cy="195943"/>
          </a:xfrm>
          <a:prstGeom prst="flowChartProcess">
            <a:avLst/>
          </a:prstGeom>
          <a:solidFill>
            <a:schemeClr val="accent2">
              <a:alpha val="17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Flowchart: Process 31"/>
          <p:cNvSpPr/>
          <p:nvPr/>
        </p:nvSpPr>
        <p:spPr>
          <a:xfrm>
            <a:off x="4184728" y="1903523"/>
            <a:ext cx="794657" cy="576943"/>
          </a:xfrm>
          <a:prstGeom prst="flowChartProcess">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flipV="1">
            <a:off x="2579915" y="1905001"/>
            <a:ext cx="1578428" cy="214448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320145" y="1937657"/>
            <a:ext cx="1665513" cy="21336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352800" y="2449288"/>
            <a:ext cx="1643744" cy="219891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569029" y="2427516"/>
            <a:ext cx="1643744" cy="219891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4" name="Flowchart: Process 43"/>
          <p:cNvSpPr/>
          <p:nvPr/>
        </p:nvSpPr>
        <p:spPr>
          <a:xfrm>
            <a:off x="2823830" y="4255759"/>
            <a:ext cx="272143" cy="195943"/>
          </a:xfrm>
          <a:prstGeom prst="flowChartProcess">
            <a:avLst/>
          </a:prstGeom>
          <a:solidFill>
            <a:schemeClr val="accent2">
              <a:alpha val="17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2562225" y="4082142"/>
            <a:ext cx="790575" cy="571500"/>
          </a:xfrm>
          <a:prstGeom prst="rect">
            <a:avLst/>
          </a:prstGeom>
        </p:spPr>
      </p:pic>
      <p:sp>
        <p:nvSpPr>
          <p:cNvPr id="43" name="Flowchart: Process 42"/>
          <p:cNvSpPr/>
          <p:nvPr/>
        </p:nvSpPr>
        <p:spPr>
          <a:xfrm>
            <a:off x="2528354" y="4060984"/>
            <a:ext cx="824177" cy="576943"/>
          </a:xfrm>
          <a:prstGeom prst="flowChartProcess">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Process 44"/>
          <p:cNvSpPr/>
          <p:nvPr/>
        </p:nvSpPr>
        <p:spPr>
          <a:xfrm>
            <a:off x="2814209" y="4264716"/>
            <a:ext cx="272143" cy="195943"/>
          </a:xfrm>
          <a:prstGeom prst="flowChartProcess">
            <a:avLst/>
          </a:prstGeom>
          <a:solidFill>
            <a:schemeClr val="accent2">
              <a:alpha val="17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484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linds(horizontal)">
                                      <p:cBhvr>
                                        <p:cTn id="10" dur="500"/>
                                        <p:tgtEl>
                                          <p:spTgt spid="2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linds(horizontal)">
                                      <p:cBhvr>
                                        <p:cTn id="13" dur="500"/>
                                        <p:tgtEl>
                                          <p:spTgt spid="3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linds(horizontal)">
                                      <p:cBhvr>
                                        <p:cTn id="16" dur="500"/>
                                        <p:tgtEl>
                                          <p:spTgt spid="3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blinds(horizontal)">
                                      <p:cBhvr>
                                        <p:cTn id="19" dur="500"/>
                                        <p:tgtEl>
                                          <p:spTgt spid="32"/>
                                        </p:tgtEl>
                                      </p:cBhvr>
                                    </p:animEffect>
                                  </p:childTnLst>
                                </p:cTn>
                              </p:par>
                              <p:par>
                                <p:cTn id="20" presetID="3" presetClass="entr" presetSubtype="1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linds(horizontal)">
                                      <p:cBhvr>
                                        <p:cTn id="22" dur="500"/>
                                        <p:tgtEl>
                                          <p:spTgt spid="34"/>
                                        </p:tgtEl>
                                      </p:cBhvr>
                                    </p:animEffect>
                                  </p:childTnLst>
                                </p:cTn>
                              </p:par>
                              <p:par>
                                <p:cTn id="23" presetID="3" presetClass="entr" presetSubtype="1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blinds(horizontal)">
                                      <p:cBhvr>
                                        <p:cTn id="25" dur="500"/>
                                        <p:tgtEl>
                                          <p:spTgt spid="35"/>
                                        </p:tgtEl>
                                      </p:cBhvr>
                                    </p:animEffect>
                                  </p:childTnLst>
                                </p:cTn>
                              </p:par>
                              <p:par>
                                <p:cTn id="26" presetID="3" presetClass="entr" presetSubtype="1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blinds(horizontal)">
                                      <p:cBhvr>
                                        <p:cTn id="28" dur="500"/>
                                        <p:tgtEl>
                                          <p:spTgt spid="36"/>
                                        </p:tgtEl>
                                      </p:cBhvr>
                                    </p:animEffect>
                                  </p:childTnLst>
                                </p:cTn>
                              </p:par>
                              <p:par>
                                <p:cTn id="29" presetID="3" presetClass="entr" presetSubtype="1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blinds(horizontal)">
                                      <p:cBhvr>
                                        <p:cTn id="31" dur="500"/>
                                        <p:tgtEl>
                                          <p:spTgt spid="37"/>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30" grpId="0"/>
      <p:bldP spid="31" grpId="0" animBg="1"/>
      <p:bldP spid="32" grpId="0" animBg="1"/>
      <p:bldP spid="4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Replacement Modes</a:t>
            </a:r>
            <a:endParaRPr lang="fr-FR" dirty="0"/>
          </a:p>
        </p:txBody>
      </p:sp>
      <p:pic>
        <p:nvPicPr>
          <p:cNvPr id="4" name="Picture 3"/>
          <p:cNvPicPr>
            <a:picLocks noChangeAspect="1" noChangeArrowheads="1"/>
          </p:cNvPicPr>
          <p:nvPr/>
        </p:nvPicPr>
        <p:blipFill rotWithShape="1">
          <a:blip r:embed="rId2" cstate="print"/>
          <a:srcRect b="75157"/>
          <a:stretch/>
        </p:blipFill>
        <p:spPr bwMode="auto">
          <a:xfrm>
            <a:off x="1092295" y="1077849"/>
            <a:ext cx="6431090" cy="1168201"/>
          </a:xfrm>
          <a:prstGeom prst="rect">
            <a:avLst/>
          </a:prstGeom>
          <a:noFill/>
          <a:ln w="9525">
            <a:noFill/>
            <a:miter lim="800000"/>
            <a:headEnd/>
            <a:tailEnd/>
          </a:ln>
        </p:spPr>
      </p:pic>
      <p:sp>
        <p:nvSpPr>
          <p:cNvPr id="5" name="Rectangle 4"/>
          <p:cNvSpPr/>
          <p:nvPr/>
        </p:nvSpPr>
        <p:spPr>
          <a:xfrm>
            <a:off x="8392160" y="2540000"/>
            <a:ext cx="2987040" cy="178816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GB" dirty="0" err="1" smtClean="0"/>
              <a:t>StreamDMA</a:t>
            </a:r>
            <a:r>
              <a:rPr lang="en-GB" dirty="0" smtClean="0"/>
              <a:t> has a lot of additional features:</a:t>
            </a:r>
          </a:p>
          <a:p>
            <a:pPr marL="285750" indent="-285750">
              <a:buFont typeface="Arial" panose="020B0604020202020204" pitchFamily="34" charset="0"/>
              <a:buChar char="•"/>
            </a:pPr>
            <a:r>
              <a:rPr lang="en-GB" dirty="0" smtClean="0"/>
              <a:t>Scaling</a:t>
            </a:r>
          </a:p>
          <a:p>
            <a:pPr marL="285750" indent="-285750">
              <a:buFont typeface="Arial" panose="020B0604020202020204" pitchFamily="34" charset="0"/>
              <a:buChar char="•"/>
            </a:pPr>
            <a:r>
              <a:rPr lang="en-GB" dirty="0" smtClean="0"/>
              <a:t>Multiple data format support</a:t>
            </a:r>
            <a:endParaRPr lang="fr-FR" dirty="0"/>
          </a:p>
        </p:txBody>
      </p:sp>
      <p:pic>
        <p:nvPicPr>
          <p:cNvPr id="6" name="Picture 5"/>
          <p:cNvPicPr>
            <a:picLocks noChangeAspect="1" noChangeArrowheads="1"/>
          </p:cNvPicPr>
          <p:nvPr/>
        </p:nvPicPr>
        <p:blipFill rotWithShape="1">
          <a:blip r:embed="rId2" cstate="print"/>
          <a:srcRect t="53171"/>
          <a:stretch/>
        </p:blipFill>
        <p:spPr bwMode="auto">
          <a:xfrm>
            <a:off x="1092295" y="3390900"/>
            <a:ext cx="6431090" cy="2202029"/>
          </a:xfrm>
          <a:prstGeom prst="rect">
            <a:avLst/>
          </a:prstGeom>
          <a:noFill/>
          <a:ln w="9525">
            <a:noFill/>
            <a:miter lim="800000"/>
            <a:headEnd/>
            <a:tailEnd/>
          </a:ln>
        </p:spPr>
      </p:pic>
      <p:pic>
        <p:nvPicPr>
          <p:cNvPr id="7" name="Picture 6"/>
          <p:cNvPicPr>
            <a:picLocks noChangeAspect="1" noChangeArrowheads="1"/>
          </p:cNvPicPr>
          <p:nvPr/>
        </p:nvPicPr>
        <p:blipFill rotWithShape="1">
          <a:blip r:embed="rId2" cstate="print"/>
          <a:srcRect t="25259" b="50394"/>
          <a:stretch/>
        </p:blipFill>
        <p:spPr bwMode="auto">
          <a:xfrm>
            <a:off x="1092295" y="2246050"/>
            <a:ext cx="6431090" cy="1144850"/>
          </a:xfrm>
          <a:prstGeom prst="rect">
            <a:avLst/>
          </a:prstGeom>
          <a:noFill/>
          <a:ln w="9525">
            <a:noFill/>
            <a:miter lim="800000"/>
            <a:headEnd/>
            <a:tailEnd/>
          </a:ln>
        </p:spPr>
      </p:pic>
    </p:spTree>
    <p:extLst>
      <p:ext uri="{BB962C8B-B14F-4D97-AF65-F5344CB8AC3E}">
        <p14:creationId xmlns:p14="http://schemas.microsoft.com/office/powerpoint/2010/main" val="3119492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95339" y="553902"/>
            <a:ext cx="8801322" cy="5750197"/>
          </a:xfrm>
          <a:prstGeom prst="rect">
            <a:avLst/>
          </a:prstGeom>
        </p:spPr>
      </p:pic>
    </p:spTree>
    <p:extLst>
      <p:ext uri="{BB962C8B-B14F-4D97-AF65-F5344CB8AC3E}">
        <p14:creationId xmlns:p14="http://schemas.microsoft.com/office/powerpoint/2010/main" val="3950894068"/>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IPU</a:t>
            </a:r>
            <a:endParaRPr lang="fr-FR" dirty="0"/>
          </a:p>
        </p:txBody>
      </p:sp>
    </p:spTree>
    <p:extLst>
      <p:ext uri="{BB962C8B-B14F-4D97-AF65-F5344CB8AC3E}">
        <p14:creationId xmlns:p14="http://schemas.microsoft.com/office/powerpoint/2010/main" val="395626658"/>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Scalar </a:t>
            </a:r>
            <a:r>
              <a:rPr lang="en-GB" dirty="0" smtClean="0"/>
              <a:t>Engine (</a:t>
            </a:r>
            <a:r>
              <a:rPr lang="en-GB" dirty="0"/>
              <a:t>IPUS)</a:t>
            </a:r>
            <a:endParaRPr lang="fr-FR" dirty="0"/>
          </a:p>
        </p:txBody>
      </p:sp>
      <p:pic>
        <p:nvPicPr>
          <p:cNvPr id="4" name="Picture 3"/>
          <p:cNvPicPr>
            <a:picLocks noChangeAspect="1" noChangeArrowheads="1"/>
          </p:cNvPicPr>
          <p:nvPr/>
        </p:nvPicPr>
        <p:blipFill>
          <a:blip r:embed="rId2" cstate="print"/>
          <a:srcRect/>
          <a:stretch>
            <a:fillRect/>
          </a:stretch>
        </p:blipFill>
        <p:spPr bwMode="auto">
          <a:xfrm>
            <a:off x="4164219" y="934763"/>
            <a:ext cx="3227182" cy="5015742"/>
          </a:xfrm>
          <a:prstGeom prst="rect">
            <a:avLst/>
          </a:prstGeom>
          <a:noFill/>
          <a:ln w="9525">
            <a:noFill/>
            <a:miter lim="800000"/>
            <a:headEnd/>
            <a:tailEnd/>
          </a:ln>
        </p:spPr>
      </p:pic>
    </p:spTree>
    <p:extLst>
      <p:ext uri="{BB962C8B-B14F-4D97-AF65-F5344CB8AC3E}">
        <p14:creationId xmlns:p14="http://schemas.microsoft.com/office/powerpoint/2010/main" val="644239937"/>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Scalar </a:t>
            </a:r>
            <a:r>
              <a:rPr lang="en-GB" dirty="0" smtClean="0"/>
              <a:t>Engine (</a:t>
            </a:r>
            <a:r>
              <a:rPr lang="en-GB" dirty="0"/>
              <a:t>IPUS)</a:t>
            </a:r>
            <a:endParaRPr lang="fr-FR" dirty="0"/>
          </a:p>
        </p:txBody>
      </p:sp>
      <p:pic>
        <p:nvPicPr>
          <p:cNvPr id="4" name="Picture 3"/>
          <p:cNvPicPr>
            <a:picLocks noChangeAspect="1" noChangeArrowheads="1"/>
          </p:cNvPicPr>
          <p:nvPr/>
        </p:nvPicPr>
        <p:blipFill>
          <a:blip r:embed="rId2" cstate="print"/>
          <a:srcRect/>
          <a:stretch>
            <a:fillRect/>
          </a:stretch>
        </p:blipFill>
        <p:spPr bwMode="auto">
          <a:xfrm>
            <a:off x="4164219" y="934763"/>
            <a:ext cx="3227182" cy="5015742"/>
          </a:xfrm>
          <a:prstGeom prst="rect">
            <a:avLst/>
          </a:prstGeom>
          <a:noFill/>
          <a:ln w="9525">
            <a:noFill/>
            <a:miter lim="800000"/>
            <a:headEnd/>
            <a:tailEnd/>
          </a:ln>
        </p:spPr>
      </p:pic>
      <p:sp>
        <p:nvSpPr>
          <p:cNvPr id="6" name="Rectangle 5"/>
          <p:cNvSpPr/>
          <p:nvPr/>
        </p:nvSpPr>
        <p:spPr>
          <a:xfrm>
            <a:off x="4164219" y="934763"/>
            <a:ext cx="4563092" cy="1345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4000" y="1607488"/>
            <a:ext cx="4599007" cy="38441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334125" y="5334000"/>
            <a:ext cx="1185863" cy="7667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46345" y="4244340"/>
            <a:ext cx="1185863" cy="652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4671887" y="2280213"/>
            <a:ext cx="2515392" cy="1212776"/>
            <a:chOff x="4700914" y="2158893"/>
            <a:chExt cx="3185423" cy="1535826"/>
          </a:xfrm>
        </p:grpSpPr>
        <p:sp>
          <p:nvSpPr>
            <p:cNvPr id="11" name="Rectangle 10"/>
            <p:cNvSpPr/>
            <p:nvPr/>
          </p:nvSpPr>
          <p:spPr>
            <a:xfrm>
              <a:off x="4700914" y="2158893"/>
              <a:ext cx="853703" cy="609600"/>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Straight Arrow Connector 11"/>
            <p:cNvCxnSpPr>
              <a:stCxn id="11" idx="3"/>
            </p:cNvCxnSpPr>
            <p:nvPr/>
          </p:nvCxnSpPr>
          <p:spPr>
            <a:xfrm flipV="1">
              <a:off x="5554617" y="2173804"/>
              <a:ext cx="2331720" cy="289889"/>
            </a:xfrm>
            <a:prstGeom prst="straightConnector1">
              <a:avLst/>
            </a:prstGeom>
            <a:ln w="41275">
              <a:solidFill>
                <a:schemeClr val="accent2">
                  <a:lumMod val="75000"/>
                </a:schemeClr>
              </a:solidFill>
              <a:headEnd type="triangle"/>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543931" y="2173804"/>
              <a:ext cx="2342406" cy="938461"/>
            </a:xfrm>
            <a:prstGeom prst="straightConnector1">
              <a:avLst/>
            </a:prstGeom>
            <a:ln w="41275">
              <a:solidFill>
                <a:schemeClr val="accent2">
                  <a:lumMod val="75000"/>
                </a:schemeClr>
              </a:solidFill>
              <a:headEnd type="triangle"/>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5543931" y="2173804"/>
              <a:ext cx="2342406" cy="1520915"/>
            </a:xfrm>
            <a:prstGeom prst="straightConnector1">
              <a:avLst/>
            </a:prstGeom>
            <a:ln w="41275">
              <a:solidFill>
                <a:schemeClr val="accent2">
                  <a:lumMod val="75000"/>
                </a:schemeClr>
              </a:solidFill>
              <a:headEnd type="triangle"/>
              <a:tailEnd type="none" w="lg" len="lg"/>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7361054" y="1902750"/>
            <a:ext cx="3703320" cy="1189378"/>
          </a:xfrm>
          <a:prstGeom prst="rect">
            <a:avLst/>
          </a:prstGeom>
          <a:noFill/>
        </p:spPr>
        <p:txBody>
          <a:bodyPr wrap="square" lIns="91440" tIns="45720" rIns="91440" rtlCol="0" anchor="t">
            <a:noAutofit/>
          </a:bodyPr>
          <a:lstStyle/>
          <a:p>
            <a:pPr marL="342900" indent="-342900">
              <a:buFont typeface="Arial" panose="020B0604020202020204" pitchFamily="34" charset="0"/>
              <a:buChar char="•"/>
            </a:pPr>
            <a:r>
              <a:rPr lang="en-GB" sz="2200" dirty="0" smtClean="0">
                <a:solidFill>
                  <a:schemeClr val="tx1"/>
                </a:solidFill>
              </a:rPr>
              <a:t>Input window: 3x3 or 9x1</a:t>
            </a:r>
          </a:p>
          <a:p>
            <a:pPr marL="342900" indent="-342900">
              <a:buFont typeface="Arial" panose="020B0604020202020204" pitchFamily="34" charset="0"/>
              <a:buChar char="•"/>
            </a:pPr>
            <a:r>
              <a:rPr lang="en-GB" sz="2200" dirty="0" smtClean="0"/>
              <a:t>Up to 3 Inputs:</a:t>
            </a:r>
          </a:p>
          <a:p>
            <a:pPr marL="800100" lvl="1" indent="-342900">
              <a:buFont typeface="Arial" panose="020B0604020202020204" pitchFamily="34" charset="0"/>
              <a:buChar char="•"/>
            </a:pPr>
            <a:r>
              <a:rPr lang="en-GB" sz="2000" dirty="0" smtClean="0"/>
              <a:t>Ex: R, G, B</a:t>
            </a:r>
          </a:p>
          <a:p>
            <a:pPr marL="342900" indent="-342900">
              <a:buFont typeface="Arial" panose="020B0604020202020204" pitchFamily="34" charset="0"/>
              <a:buChar char="•"/>
            </a:pPr>
            <a:endParaRPr lang="en-GB" sz="2200" dirty="0" smtClean="0">
              <a:solidFill>
                <a:schemeClr val="tx1"/>
              </a:solidFill>
            </a:endParaRPr>
          </a:p>
          <a:p>
            <a:endParaRPr lang="fr-FR" sz="2200" dirty="0" err="1" smtClean="0">
              <a:solidFill>
                <a:schemeClr val="tx1"/>
              </a:solidFill>
            </a:endParaRPr>
          </a:p>
        </p:txBody>
      </p:sp>
    </p:spTree>
    <p:extLst>
      <p:ext uri="{BB962C8B-B14F-4D97-AF65-F5344CB8AC3E}">
        <p14:creationId xmlns:p14="http://schemas.microsoft.com/office/powerpoint/2010/main" val="2383680842"/>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Scalar </a:t>
            </a:r>
            <a:r>
              <a:rPr lang="en-GB" dirty="0" smtClean="0"/>
              <a:t>Engine (</a:t>
            </a:r>
            <a:r>
              <a:rPr lang="en-GB" dirty="0"/>
              <a:t>IPUS)</a:t>
            </a:r>
            <a:endParaRPr lang="fr-FR" dirty="0"/>
          </a:p>
        </p:txBody>
      </p:sp>
      <p:pic>
        <p:nvPicPr>
          <p:cNvPr id="4" name="Picture 3"/>
          <p:cNvPicPr>
            <a:picLocks noChangeAspect="1" noChangeArrowheads="1"/>
          </p:cNvPicPr>
          <p:nvPr/>
        </p:nvPicPr>
        <p:blipFill>
          <a:blip r:embed="rId2" cstate="print"/>
          <a:srcRect/>
          <a:stretch>
            <a:fillRect/>
          </a:stretch>
        </p:blipFill>
        <p:spPr bwMode="auto">
          <a:xfrm>
            <a:off x="4164219" y="934763"/>
            <a:ext cx="3227182" cy="5015742"/>
          </a:xfrm>
          <a:prstGeom prst="rect">
            <a:avLst/>
          </a:prstGeom>
          <a:noFill/>
          <a:ln w="9525">
            <a:noFill/>
            <a:miter lim="800000"/>
            <a:headEnd/>
            <a:tailEnd/>
          </a:ln>
        </p:spPr>
      </p:pic>
      <p:sp>
        <p:nvSpPr>
          <p:cNvPr id="6" name="Rectangle 5"/>
          <p:cNvSpPr/>
          <p:nvPr/>
        </p:nvSpPr>
        <p:spPr>
          <a:xfrm>
            <a:off x="4164219" y="934763"/>
            <a:ext cx="4563092" cy="1345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4000" y="1607488"/>
            <a:ext cx="4599007" cy="21644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334125" y="5334000"/>
            <a:ext cx="1185863" cy="7667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402705" y="4813578"/>
            <a:ext cx="1117283" cy="652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53190" y="4198273"/>
            <a:ext cx="3052291" cy="811134"/>
          </a:xfrm>
          <a:prstGeom prst="rect">
            <a:avLst/>
          </a:prstGeom>
          <a:noFill/>
        </p:spPr>
        <p:txBody>
          <a:bodyPr wrap="square" lIns="91440" tIns="45720" rIns="91440" rtlCol="0" anchor="t">
            <a:noAutofit/>
          </a:bodyPr>
          <a:lstStyle/>
          <a:p>
            <a:pPr marL="342900" indent="-342900">
              <a:buFont typeface="Arial" panose="020B0604020202020204" pitchFamily="34" charset="0"/>
              <a:buChar char="•"/>
            </a:pPr>
            <a:r>
              <a:rPr lang="en-GB" sz="2200" dirty="0" smtClean="0">
                <a:solidFill>
                  <a:schemeClr val="tx1"/>
                </a:solidFill>
              </a:rPr>
              <a:t>Instruction memory</a:t>
            </a:r>
          </a:p>
          <a:p>
            <a:pPr marL="342900" indent="-342900">
              <a:buFont typeface="Arial" panose="020B0604020202020204" pitchFamily="34" charset="0"/>
              <a:buChar char="•"/>
            </a:pPr>
            <a:r>
              <a:rPr lang="en-GB" sz="2200" dirty="0" smtClean="0"/>
              <a:t>Decoding unit</a:t>
            </a:r>
          </a:p>
          <a:p>
            <a:pPr marL="342900" indent="-342900">
              <a:buFont typeface="Arial" panose="020B0604020202020204" pitchFamily="34" charset="0"/>
              <a:buChar char="•"/>
            </a:pPr>
            <a:endParaRPr lang="fr-FR" sz="2200" dirty="0" err="1" smtClean="0">
              <a:solidFill>
                <a:schemeClr val="tx1"/>
              </a:solidFill>
            </a:endParaRPr>
          </a:p>
        </p:txBody>
      </p:sp>
      <p:sp>
        <p:nvSpPr>
          <p:cNvPr id="14" name="Rectangle 13"/>
          <p:cNvSpPr/>
          <p:nvPr/>
        </p:nvSpPr>
        <p:spPr>
          <a:xfrm>
            <a:off x="6220311" y="1887974"/>
            <a:ext cx="5288627" cy="369332"/>
          </a:xfrm>
          <a:prstGeom prst="rect">
            <a:avLst/>
          </a:prstGeom>
        </p:spPr>
        <p:txBody>
          <a:bodyPr wrap="none">
            <a:spAutoFit/>
          </a:bodyPr>
          <a:lstStyle/>
          <a:p>
            <a:pPr marL="342900" indent="-342900">
              <a:buFont typeface="Arial" panose="020B0604020202020204" pitchFamily="34" charset="0"/>
              <a:buChar char="•"/>
            </a:pPr>
            <a:r>
              <a:rPr lang="en-US" dirty="0"/>
              <a:t>No data memory (no load/store), only registers</a:t>
            </a:r>
          </a:p>
        </p:txBody>
      </p:sp>
      <p:sp>
        <p:nvSpPr>
          <p:cNvPr id="11" name="Rectangle 10"/>
          <p:cNvSpPr/>
          <p:nvPr/>
        </p:nvSpPr>
        <p:spPr>
          <a:xfrm>
            <a:off x="5081694" y="4269022"/>
            <a:ext cx="1138617" cy="544556"/>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Straight Arrow Connector 11"/>
          <p:cNvCxnSpPr>
            <a:stCxn id="11" idx="1"/>
          </p:cNvCxnSpPr>
          <p:nvPr/>
        </p:nvCxnSpPr>
        <p:spPr>
          <a:xfrm flipH="1">
            <a:off x="3648700" y="4541300"/>
            <a:ext cx="1432994" cy="23812"/>
          </a:xfrm>
          <a:prstGeom prst="straightConnector1">
            <a:avLst/>
          </a:prstGeom>
          <a:ln w="41275">
            <a:solidFill>
              <a:schemeClr val="accent2">
                <a:lumMod val="75000"/>
              </a:schemeClr>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758502" y="3749008"/>
            <a:ext cx="452142" cy="807518"/>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Straight Arrow Connector 15"/>
          <p:cNvCxnSpPr/>
          <p:nvPr/>
        </p:nvCxnSpPr>
        <p:spPr>
          <a:xfrm flipV="1">
            <a:off x="6944742" y="2441964"/>
            <a:ext cx="1919882" cy="1307045"/>
          </a:xfrm>
          <a:prstGeom prst="straightConnector1">
            <a:avLst/>
          </a:prstGeom>
          <a:ln w="41275">
            <a:solidFill>
              <a:schemeClr val="accent2">
                <a:lumMod val="75000"/>
              </a:schemeClr>
            </a:solidFill>
            <a:headEnd type="triangle"/>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3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Scalar </a:t>
            </a:r>
            <a:r>
              <a:rPr lang="en-GB" dirty="0" smtClean="0"/>
              <a:t>Engine (</a:t>
            </a:r>
            <a:r>
              <a:rPr lang="en-GB" dirty="0"/>
              <a:t>IPUS)</a:t>
            </a:r>
            <a:endParaRPr lang="fr-FR" dirty="0"/>
          </a:p>
        </p:txBody>
      </p:sp>
      <p:pic>
        <p:nvPicPr>
          <p:cNvPr id="4" name="Picture 3"/>
          <p:cNvPicPr>
            <a:picLocks noChangeAspect="1" noChangeArrowheads="1"/>
          </p:cNvPicPr>
          <p:nvPr/>
        </p:nvPicPr>
        <p:blipFill>
          <a:blip r:embed="rId2" cstate="print"/>
          <a:srcRect/>
          <a:stretch>
            <a:fillRect/>
          </a:stretch>
        </p:blipFill>
        <p:spPr bwMode="auto">
          <a:xfrm>
            <a:off x="4164219" y="934763"/>
            <a:ext cx="3227182" cy="5015742"/>
          </a:xfrm>
          <a:prstGeom prst="rect">
            <a:avLst/>
          </a:prstGeom>
          <a:noFill/>
          <a:ln w="9525">
            <a:noFill/>
            <a:miter lim="800000"/>
            <a:headEnd/>
            <a:tailEnd/>
          </a:ln>
        </p:spPr>
      </p:pic>
      <p:sp>
        <p:nvSpPr>
          <p:cNvPr id="7" name="Rectangle 6"/>
          <p:cNvSpPr/>
          <p:nvPr/>
        </p:nvSpPr>
        <p:spPr>
          <a:xfrm>
            <a:off x="5334000" y="1771650"/>
            <a:ext cx="4599007" cy="20002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334125" y="5334000"/>
            <a:ext cx="1185863" cy="7667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402705" y="4813578"/>
            <a:ext cx="1117283" cy="652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231640" y="1261899"/>
            <a:ext cx="1138646" cy="1037585"/>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Straight Arrow Connector 10"/>
          <p:cNvCxnSpPr>
            <a:stCxn id="8" idx="1"/>
          </p:cNvCxnSpPr>
          <p:nvPr/>
        </p:nvCxnSpPr>
        <p:spPr>
          <a:xfrm flipH="1">
            <a:off x="2949668" y="1780692"/>
            <a:ext cx="1281972" cy="0"/>
          </a:xfrm>
          <a:prstGeom prst="straightConnector1">
            <a:avLst/>
          </a:prstGeom>
          <a:ln w="41275">
            <a:solidFill>
              <a:schemeClr val="accent2">
                <a:lumMod val="75000"/>
              </a:schemeClr>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01091" y="1502124"/>
            <a:ext cx="2148577" cy="557134"/>
          </a:xfrm>
          <a:prstGeom prst="rect">
            <a:avLst/>
          </a:prstGeom>
          <a:noFill/>
        </p:spPr>
        <p:txBody>
          <a:bodyPr wrap="square" lIns="91440" tIns="45720" rIns="91440" rtlCol="0" anchor="t">
            <a:noAutofit/>
          </a:bodyPr>
          <a:lstStyle/>
          <a:p>
            <a:r>
              <a:rPr lang="en-GB" sz="2200" dirty="0" smtClean="0">
                <a:solidFill>
                  <a:schemeClr val="tx1"/>
                </a:solidFill>
              </a:rPr>
              <a:t>Working matrix</a:t>
            </a:r>
          </a:p>
        </p:txBody>
      </p:sp>
      <p:sp>
        <p:nvSpPr>
          <p:cNvPr id="13" name="Rectangle 12"/>
          <p:cNvSpPr/>
          <p:nvPr/>
        </p:nvSpPr>
        <p:spPr>
          <a:xfrm>
            <a:off x="6251042" y="1237675"/>
            <a:ext cx="420851" cy="557134"/>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Straight Arrow Connector 13"/>
          <p:cNvCxnSpPr>
            <a:stCxn id="13" idx="3"/>
          </p:cNvCxnSpPr>
          <p:nvPr/>
        </p:nvCxnSpPr>
        <p:spPr>
          <a:xfrm>
            <a:off x="6671893" y="1516242"/>
            <a:ext cx="1438956" cy="0"/>
          </a:xfrm>
          <a:prstGeom prst="straightConnector1">
            <a:avLst/>
          </a:prstGeom>
          <a:ln w="41275">
            <a:solidFill>
              <a:schemeClr val="accent2">
                <a:lumMod val="75000"/>
              </a:schemeClr>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10849" y="1295405"/>
            <a:ext cx="3458624" cy="532689"/>
          </a:xfrm>
          <a:prstGeom prst="rect">
            <a:avLst/>
          </a:prstGeom>
          <a:noFill/>
        </p:spPr>
        <p:txBody>
          <a:bodyPr wrap="square" lIns="91440" tIns="45720" rIns="91440" rtlCol="0" anchor="t">
            <a:noAutofit/>
          </a:bodyPr>
          <a:lstStyle/>
          <a:p>
            <a:r>
              <a:rPr lang="en-GB" sz="2200" dirty="0" smtClean="0">
                <a:solidFill>
                  <a:schemeClr val="tx1"/>
                </a:solidFill>
              </a:rPr>
              <a:t>Matrix ALU (3x3 -&gt; 3x3)</a:t>
            </a:r>
            <a:endParaRPr lang="en-GB" sz="2200" dirty="0" smtClean="0"/>
          </a:p>
          <a:p>
            <a:pPr marL="342900" indent="-342900">
              <a:buFont typeface="Arial" panose="020B0604020202020204" pitchFamily="34" charset="0"/>
              <a:buChar char="•"/>
            </a:pPr>
            <a:endParaRPr lang="fr-FR" sz="2200" dirty="0" err="1" smtClean="0">
              <a:solidFill>
                <a:schemeClr val="tx1"/>
              </a:solidFill>
            </a:endParaRPr>
          </a:p>
        </p:txBody>
      </p:sp>
    </p:spTree>
    <p:extLst>
      <p:ext uri="{BB962C8B-B14F-4D97-AF65-F5344CB8AC3E}">
        <p14:creationId xmlns:p14="http://schemas.microsoft.com/office/powerpoint/2010/main" val="3626929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Scalar </a:t>
            </a:r>
            <a:r>
              <a:rPr lang="en-GB" dirty="0" smtClean="0"/>
              <a:t>Engine (</a:t>
            </a:r>
            <a:r>
              <a:rPr lang="en-GB" dirty="0"/>
              <a:t>IPUS)</a:t>
            </a:r>
            <a:endParaRPr lang="fr-FR" dirty="0"/>
          </a:p>
        </p:txBody>
      </p:sp>
      <p:pic>
        <p:nvPicPr>
          <p:cNvPr id="4" name="Picture 3"/>
          <p:cNvPicPr>
            <a:picLocks noChangeAspect="1" noChangeArrowheads="1"/>
          </p:cNvPicPr>
          <p:nvPr/>
        </p:nvPicPr>
        <p:blipFill>
          <a:blip r:embed="rId2" cstate="print"/>
          <a:srcRect/>
          <a:stretch>
            <a:fillRect/>
          </a:stretch>
        </p:blipFill>
        <p:spPr bwMode="auto">
          <a:xfrm>
            <a:off x="4164219" y="934763"/>
            <a:ext cx="3227182" cy="5015742"/>
          </a:xfrm>
          <a:prstGeom prst="rect">
            <a:avLst/>
          </a:prstGeom>
          <a:noFill/>
          <a:ln w="9525">
            <a:noFill/>
            <a:miter lim="800000"/>
            <a:headEnd/>
            <a:tailEnd/>
          </a:ln>
        </p:spPr>
      </p:pic>
      <p:sp>
        <p:nvSpPr>
          <p:cNvPr id="9" name="Rectangle 8"/>
          <p:cNvSpPr/>
          <p:nvPr/>
        </p:nvSpPr>
        <p:spPr>
          <a:xfrm>
            <a:off x="6334125" y="5334000"/>
            <a:ext cx="1185863" cy="7667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402705" y="4813578"/>
            <a:ext cx="1117283" cy="652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48660" y="3164114"/>
            <a:ext cx="1346902" cy="718266"/>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Straight Arrow Connector 10"/>
          <p:cNvCxnSpPr>
            <a:stCxn id="8" idx="1"/>
          </p:cNvCxnSpPr>
          <p:nvPr/>
        </p:nvCxnSpPr>
        <p:spPr>
          <a:xfrm flipH="1">
            <a:off x="3796940" y="3523247"/>
            <a:ext cx="1751720" cy="0"/>
          </a:xfrm>
          <a:prstGeom prst="straightConnector1">
            <a:avLst/>
          </a:prstGeom>
          <a:ln w="41275">
            <a:solidFill>
              <a:schemeClr val="accent2">
                <a:lumMod val="75000"/>
              </a:schemeClr>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8713" y="2625726"/>
            <a:ext cx="3246317" cy="1924104"/>
          </a:xfrm>
          <a:prstGeom prst="rect">
            <a:avLst/>
          </a:prstGeom>
          <a:noFill/>
        </p:spPr>
        <p:txBody>
          <a:bodyPr wrap="square" lIns="91440" tIns="45720" rIns="91440" rtlCol="0" anchor="t">
            <a:noAutofit/>
          </a:bodyPr>
          <a:lstStyle/>
          <a:p>
            <a:r>
              <a:rPr lang="en-GB" sz="2200" dirty="0" smtClean="0">
                <a:solidFill>
                  <a:schemeClr val="tx1"/>
                </a:solidFill>
              </a:rPr>
              <a:t>Mask matrix: </a:t>
            </a:r>
            <a:r>
              <a:rPr lang="en-GB" sz="2200" dirty="0"/>
              <a:t>T</a:t>
            </a:r>
            <a:r>
              <a:rPr lang="en-GB" sz="2200" dirty="0" smtClean="0">
                <a:solidFill>
                  <a:schemeClr val="tx1"/>
                </a:solidFill>
              </a:rPr>
              <a:t>o select on which elements of the matrix the operation or accelerator should be applied to</a:t>
            </a:r>
          </a:p>
        </p:txBody>
      </p:sp>
      <p:cxnSp>
        <p:nvCxnSpPr>
          <p:cNvPr id="13" name="Straight Arrow Connector 12"/>
          <p:cNvCxnSpPr>
            <a:stCxn id="14" idx="3"/>
          </p:cNvCxnSpPr>
          <p:nvPr/>
        </p:nvCxnSpPr>
        <p:spPr>
          <a:xfrm flipV="1">
            <a:off x="7358290" y="2296928"/>
            <a:ext cx="639081" cy="1"/>
          </a:xfrm>
          <a:prstGeom prst="straightConnector1">
            <a:avLst/>
          </a:prstGeom>
          <a:ln w="41275">
            <a:solidFill>
              <a:schemeClr val="accent2">
                <a:lumMod val="75000"/>
              </a:schemeClr>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222111" y="1763572"/>
            <a:ext cx="1136179" cy="1066713"/>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extBox 14"/>
          <p:cNvSpPr txBox="1"/>
          <p:nvPr/>
        </p:nvSpPr>
        <p:spPr>
          <a:xfrm>
            <a:off x="8106496" y="1066297"/>
            <a:ext cx="3149600" cy="2461261"/>
          </a:xfrm>
          <a:prstGeom prst="rect">
            <a:avLst/>
          </a:prstGeom>
          <a:noFill/>
        </p:spPr>
        <p:txBody>
          <a:bodyPr wrap="square" lIns="91440" tIns="45720" rIns="91440" rtlCol="0" anchor="t">
            <a:noAutofit/>
          </a:bodyPr>
          <a:lstStyle/>
          <a:p>
            <a:r>
              <a:rPr lang="en-GB" sz="2200" dirty="0" smtClean="0">
                <a:solidFill>
                  <a:schemeClr val="tx1"/>
                </a:solidFill>
              </a:rPr>
              <a:t>3X3 Accelerators:</a:t>
            </a:r>
          </a:p>
          <a:p>
            <a:pPr marL="342900" indent="-342900">
              <a:buFont typeface="Arial" panose="020B0604020202020204" pitchFamily="34" charset="0"/>
              <a:buChar char="•"/>
            </a:pPr>
            <a:r>
              <a:rPr lang="en-GB" sz="2200" dirty="0" smtClean="0"/>
              <a:t>Sum, scaled, clipped</a:t>
            </a:r>
          </a:p>
          <a:p>
            <a:pPr marL="342900" indent="-342900">
              <a:buFont typeface="Arial" panose="020B0604020202020204" pitchFamily="34" charset="0"/>
              <a:buChar char="•"/>
            </a:pPr>
            <a:r>
              <a:rPr lang="en-GB" sz="2200" dirty="0" smtClean="0"/>
              <a:t>Max, median, min</a:t>
            </a:r>
          </a:p>
          <a:p>
            <a:r>
              <a:rPr lang="en-GB" sz="2200" dirty="0" smtClean="0"/>
              <a:t>Other accelerators:</a:t>
            </a:r>
          </a:p>
          <a:p>
            <a:pPr marL="342900" indent="-342900">
              <a:buFont typeface="Arial" panose="020B0604020202020204" pitchFamily="34" charset="0"/>
              <a:buChar char="•"/>
            </a:pPr>
            <a:r>
              <a:rPr lang="en-GB" sz="2200" dirty="0" smtClean="0"/>
              <a:t>Histogram</a:t>
            </a:r>
          </a:p>
          <a:p>
            <a:pPr marL="342900" indent="-342900">
              <a:buFont typeface="Arial" panose="020B0604020202020204" pitchFamily="34" charset="0"/>
              <a:buChar char="•"/>
            </a:pPr>
            <a:r>
              <a:rPr lang="en-GB" sz="2200" dirty="0" smtClean="0"/>
              <a:t>PRNG</a:t>
            </a:r>
          </a:p>
          <a:p>
            <a:pPr marL="342900" indent="-342900">
              <a:buFont typeface="Arial" panose="020B0604020202020204" pitchFamily="34" charset="0"/>
              <a:buChar char="•"/>
            </a:pPr>
            <a:endParaRPr lang="fr-FR" sz="2200" dirty="0" err="1" smtClean="0">
              <a:solidFill>
                <a:schemeClr val="tx1"/>
              </a:solidFill>
            </a:endParaRPr>
          </a:p>
        </p:txBody>
      </p:sp>
    </p:spTree>
    <p:extLst>
      <p:ext uri="{BB962C8B-B14F-4D97-AF65-F5344CB8AC3E}">
        <p14:creationId xmlns:p14="http://schemas.microsoft.com/office/powerpoint/2010/main" val="1326705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Scalar </a:t>
            </a:r>
            <a:r>
              <a:rPr lang="en-GB" dirty="0" smtClean="0"/>
              <a:t>Engine (</a:t>
            </a:r>
            <a:r>
              <a:rPr lang="en-GB" dirty="0"/>
              <a:t>IPUS)</a:t>
            </a:r>
            <a:endParaRPr lang="fr-FR" dirty="0"/>
          </a:p>
        </p:txBody>
      </p:sp>
      <p:pic>
        <p:nvPicPr>
          <p:cNvPr id="4" name="Picture 3"/>
          <p:cNvPicPr>
            <a:picLocks noChangeAspect="1" noChangeArrowheads="1"/>
          </p:cNvPicPr>
          <p:nvPr/>
        </p:nvPicPr>
        <p:blipFill>
          <a:blip r:embed="rId2" cstate="print"/>
          <a:srcRect/>
          <a:stretch>
            <a:fillRect/>
          </a:stretch>
        </p:blipFill>
        <p:spPr bwMode="auto">
          <a:xfrm>
            <a:off x="4164219" y="934763"/>
            <a:ext cx="3227182" cy="5015742"/>
          </a:xfrm>
          <a:prstGeom prst="rect">
            <a:avLst/>
          </a:prstGeom>
          <a:noFill/>
          <a:ln w="9525">
            <a:noFill/>
            <a:miter lim="800000"/>
            <a:headEnd/>
            <a:tailEnd/>
          </a:ln>
        </p:spPr>
      </p:pic>
      <p:grpSp>
        <p:nvGrpSpPr>
          <p:cNvPr id="3" name="Group 2"/>
          <p:cNvGrpSpPr/>
          <p:nvPr/>
        </p:nvGrpSpPr>
        <p:grpSpPr>
          <a:xfrm>
            <a:off x="6371771" y="4746173"/>
            <a:ext cx="1828341" cy="957942"/>
            <a:chOff x="6929120" y="4978401"/>
            <a:chExt cx="2094283" cy="1097280"/>
          </a:xfrm>
        </p:grpSpPr>
        <p:cxnSp>
          <p:nvCxnSpPr>
            <p:cNvPr id="6" name="Straight Arrow Connector 5"/>
            <p:cNvCxnSpPr>
              <a:stCxn id="7" idx="3"/>
            </p:cNvCxnSpPr>
            <p:nvPr/>
          </p:nvCxnSpPr>
          <p:spPr>
            <a:xfrm>
              <a:off x="8264830" y="5527041"/>
              <a:ext cx="758573" cy="0"/>
            </a:xfrm>
            <a:prstGeom prst="straightConnector1">
              <a:avLst/>
            </a:prstGeom>
            <a:ln w="41275">
              <a:solidFill>
                <a:schemeClr val="accent2">
                  <a:lumMod val="75000"/>
                </a:schemeClr>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6929120" y="4978401"/>
              <a:ext cx="1335710" cy="1097280"/>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TextBox 10"/>
          <p:cNvSpPr txBox="1"/>
          <p:nvPr/>
        </p:nvSpPr>
        <p:spPr>
          <a:xfrm>
            <a:off x="8200112" y="5017119"/>
            <a:ext cx="2033052" cy="416050"/>
          </a:xfrm>
          <a:prstGeom prst="rect">
            <a:avLst/>
          </a:prstGeom>
          <a:noFill/>
        </p:spPr>
        <p:txBody>
          <a:bodyPr wrap="square" lIns="91440" tIns="45720" rIns="91440" rtlCol="0" anchor="t">
            <a:noAutofit/>
          </a:bodyPr>
          <a:lstStyle/>
          <a:p>
            <a:r>
              <a:rPr lang="en-GB" sz="2200" dirty="0" smtClean="0">
                <a:solidFill>
                  <a:schemeClr val="tx1"/>
                </a:solidFill>
              </a:rPr>
              <a:t>Up to 2 output</a:t>
            </a:r>
            <a:endParaRPr lang="en-GB" sz="2200" dirty="0" smtClean="0"/>
          </a:p>
          <a:p>
            <a:pPr marL="342900" indent="-342900">
              <a:buFont typeface="Arial" panose="020B0604020202020204" pitchFamily="34" charset="0"/>
              <a:buChar char="•"/>
            </a:pPr>
            <a:endParaRPr lang="fr-FR" sz="2200" dirty="0" err="1" smtClean="0">
              <a:solidFill>
                <a:schemeClr val="tx1"/>
              </a:solidFill>
            </a:endParaRPr>
          </a:p>
        </p:txBody>
      </p:sp>
    </p:spTree>
    <p:extLst>
      <p:ext uri="{BB962C8B-B14F-4D97-AF65-F5344CB8AC3E}">
        <p14:creationId xmlns:p14="http://schemas.microsoft.com/office/powerpoint/2010/main" val="2493024283"/>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Vector Engine (IPUV)</a:t>
            </a:r>
            <a:endParaRPr lang="fr-FR" dirty="0"/>
          </a:p>
        </p:txBody>
      </p:sp>
      <p:pic>
        <p:nvPicPr>
          <p:cNvPr id="4" name="Picture 3"/>
          <p:cNvPicPr>
            <a:picLocks noChangeAspect="1" noChangeArrowheads="1"/>
          </p:cNvPicPr>
          <p:nvPr/>
        </p:nvPicPr>
        <p:blipFill>
          <a:blip r:embed="rId2" cstate="print"/>
          <a:srcRect/>
          <a:stretch>
            <a:fillRect/>
          </a:stretch>
        </p:blipFill>
        <p:spPr bwMode="auto">
          <a:xfrm>
            <a:off x="4242894" y="934763"/>
            <a:ext cx="4286598" cy="5016094"/>
          </a:xfrm>
          <a:prstGeom prst="rect">
            <a:avLst/>
          </a:prstGeom>
          <a:noFill/>
          <a:ln w="9525">
            <a:noFill/>
            <a:miter lim="800000"/>
            <a:headEnd/>
            <a:tailEnd/>
          </a:ln>
        </p:spPr>
      </p:pic>
      <p:sp>
        <p:nvSpPr>
          <p:cNvPr id="5" name="Rectangle 4"/>
          <p:cNvSpPr/>
          <p:nvPr/>
        </p:nvSpPr>
        <p:spPr>
          <a:xfrm>
            <a:off x="4694852" y="934763"/>
            <a:ext cx="2119036" cy="1171540"/>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Straight Arrow Connector 5"/>
          <p:cNvCxnSpPr>
            <a:stCxn id="5" idx="1"/>
            <a:endCxn id="7" idx="3"/>
          </p:cNvCxnSpPr>
          <p:nvPr/>
        </p:nvCxnSpPr>
        <p:spPr>
          <a:xfrm flipH="1">
            <a:off x="3630511" y="1520533"/>
            <a:ext cx="1064341" cy="0"/>
          </a:xfrm>
          <a:prstGeom prst="straightConnector1">
            <a:avLst/>
          </a:prstGeom>
          <a:ln w="41275">
            <a:solidFill>
              <a:schemeClr val="accent2">
                <a:lumMod val="75000"/>
              </a:schemeClr>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162629" y="1212054"/>
            <a:ext cx="1467882" cy="616957"/>
          </a:xfrm>
          <a:prstGeom prst="rect">
            <a:avLst/>
          </a:prstGeom>
          <a:noFill/>
        </p:spPr>
        <p:txBody>
          <a:bodyPr wrap="square" lIns="91440" tIns="45720" rIns="91440" rtlCol="0" anchor="t">
            <a:noAutofit/>
          </a:bodyPr>
          <a:lstStyle/>
          <a:p>
            <a:r>
              <a:rPr lang="en-GB" sz="2200" dirty="0" smtClean="0">
                <a:solidFill>
                  <a:schemeClr val="tx1"/>
                </a:solidFill>
              </a:rPr>
              <a:t>5x5 input windows</a:t>
            </a:r>
            <a:endParaRPr lang="en-GB" sz="2200" dirty="0" smtClean="0"/>
          </a:p>
          <a:p>
            <a:pPr marL="342900" indent="-342900">
              <a:buFont typeface="Arial" panose="020B0604020202020204" pitchFamily="34" charset="0"/>
              <a:buChar char="•"/>
            </a:pPr>
            <a:endParaRPr lang="fr-FR" sz="2200" dirty="0" err="1" smtClean="0">
              <a:solidFill>
                <a:schemeClr val="tx1"/>
              </a:solidFill>
            </a:endParaRPr>
          </a:p>
        </p:txBody>
      </p:sp>
      <p:sp>
        <p:nvSpPr>
          <p:cNvPr id="13" name="Rectangle 12"/>
          <p:cNvSpPr/>
          <p:nvPr/>
        </p:nvSpPr>
        <p:spPr>
          <a:xfrm>
            <a:off x="6668083" y="2339550"/>
            <a:ext cx="641543" cy="729027"/>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Straight Arrow Connector 13"/>
          <p:cNvCxnSpPr>
            <a:stCxn id="13" idx="3"/>
            <a:endCxn id="15" idx="1"/>
          </p:cNvCxnSpPr>
          <p:nvPr/>
        </p:nvCxnSpPr>
        <p:spPr>
          <a:xfrm>
            <a:off x="7309626" y="2704064"/>
            <a:ext cx="1589238" cy="0"/>
          </a:xfrm>
          <a:prstGeom prst="straightConnector1">
            <a:avLst/>
          </a:prstGeom>
          <a:ln w="41275">
            <a:solidFill>
              <a:schemeClr val="accent2">
                <a:lumMod val="75000"/>
              </a:schemeClr>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898863" y="2395585"/>
            <a:ext cx="2425264" cy="616957"/>
          </a:xfrm>
          <a:prstGeom prst="rect">
            <a:avLst/>
          </a:prstGeom>
          <a:noFill/>
        </p:spPr>
        <p:txBody>
          <a:bodyPr wrap="square" lIns="91440" tIns="45720" rIns="91440" rtlCol="0" anchor="t">
            <a:noAutofit/>
          </a:bodyPr>
          <a:lstStyle/>
          <a:p>
            <a:r>
              <a:rPr lang="en-GB" sz="2200" dirty="0" smtClean="0">
                <a:solidFill>
                  <a:schemeClr val="tx1"/>
                </a:solidFill>
              </a:rPr>
              <a:t>4-way SIMD ALU</a:t>
            </a:r>
            <a:endParaRPr lang="en-GB" sz="2200" dirty="0" smtClean="0"/>
          </a:p>
          <a:p>
            <a:pPr marL="342900" indent="-342900">
              <a:buFont typeface="Arial" panose="020B0604020202020204" pitchFamily="34" charset="0"/>
              <a:buChar char="•"/>
            </a:pPr>
            <a:endParaRPr lang="fr-FR" sz="2200" dirty="0" err="1" smtClean="0">
              <a:solidFill>
                <a:schemeClr val="tx1"/>
              </a:solidFill>
            </a:endParaRPr>
          </a:p>
        </p:txBody>
      </p:sp>
      <p:sp>
        <p:nvSpPr>
          <p:cNvPr id="20" name="TextBox 19"/>
          <p:cNvSpPr txBox="1"/>
          <p:nvPr/>
        </p:nvSpPr>
        <p:spPr>
          <a:xfrm>
            <a:off x="867873" y="2395585"/>
            <a:ext cx="3374947" cy="1446044"/>
          </a:xfrm>
          <a:prstGeom prst="rect">
            <a:avLst/>
          </a:prstGeom>
          <a:noFill/>
          <a:ln w="25400">
            <a:noFill/>
          </a:ln>
        </p:spPr>
        <p:txBody>
          <a:bodyPr wrap="square" lIns="91440" tIns="45720" rIns="91440" rtlCol="0" anchor="t">
            <a:noAutofit/>
          </a:bodyPr>
          <a:lstStyle/>
          <a:p>
            <a:r>
              <a:rPr lang="en-GB" sz="2200" dirty="0" smtClean="0">
                <a:solidFill>
                  <a:schemeClr val="tx1"/>
                </a:solidFill>
              </a:rPr>
              <a:t>Handles operation with:</a:t>
            </a:r>
          </a:p>
          <a:p>
            <a:pPr marL="342900" indent="-342900">
              <a:buFont typeface="Arial" panose="020B0604020202020204" pitchFamily="34" charset="0"/>
              <a:buChar char="•"/>
            </a:pPr>
            <a:r>
              <a:rPr lang="en-GB" sz="2200" dirty="0" smtClean="0"/>
              <a:t>Horizontal vectors</a:t>
            </a:r>
          </a:p>
          <a:p>
            <a:pPr marL="342900" indent="-342900">
              <a:buFont typeface="Arial" panose="020B0604020202020204" pitchFamily="34" charset="0"/>
              <a:buChar char="•"/>
            </a:pPr>
            <a:r>
              <a:rPr lang="en-GB" sz="2200" dirty="0" smtClean="0">
                <a:solidFill>
                  <a:schemeClr val="tx1"/>
                </a:solidFill>
              </a:rPr>
              <a:t>Vertical vectors</a:t>
            </a:r>
          </a:p>
          <a:p>
            <a:pPr marL="342900" indent="-342900">
              <a:buFont typeface="Arial" panose="020B0604020202020204" pitchFamily="34" charset="0"/>
              <a:buChar char="•"/>
            </a:pPr>
            <a:r>
              <a:rPr lang="en-GB" sz="2200" dirty="0" smtClean="0"/>
              <a:t>Scalars</a:t>
            </a:r>
            <a:endParaRPr lang="fr-FR" sz="2200" dirty="0" err="1" smtClean="0">
              <a:solidFill>
                <a:schemeClr val="tx1"/>
              </a:solidFill>
            </a:endParaRPr>
          </a:p>
        </p:txBody>
      </p:sp>
    </p:spTree>
    <p:extLst>
      <p:ext uri="{BB962C8B-B14F-4D97-AF65-F5344CB8AC3E}">
        <p14:creationId xmlns:p14="http://schemas.microsoft.com/office/powerpoint/2010/main" val="218080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2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IPU Engines</a:t>
            </a:r>
            <a:endParaRPr lang="fr-FR" dirty="0"/>
          </a:p>
        </p:txBody>
      </p:sp>
      <p:sp>
        <p:nvSpPr>
          <p:cNvPr id="3" name="Text Placeholder 2"/>
          <p:cNvSpPr>
            <a:spLocks noGrp="1"/>
          </p:cNvSpPr>
          <p:nvPr>
            <p:ph type="body" sz="quarter" idx="10"/>
          </p:nvPr>
        </p:nvSpPr>
        <p:spPr/>
        <p:txBody>
          <a:bodyPr/>
          <a:lstStyle/>
          <a:p>
            <a:r>
              <a:rPr lang="en-GB" dirty="0" smtClean="0"/>
              <a:t>8 x IPUS &amp; 4 x IPUV</a:t>
            </a:r>
          </a:p>
          <a:p>
            <a:r>
              <a:rPr lang="en-US" dirty="0"/>
              <a:t>500MHz per Engine: </a:t>
            </a:r>
            <a:r>
              <a:rPr lang="en-US" dirty="0">
                <a:solidFill>
                  <a:schemeClr val="accent2">
                    <a:lumMod val="75000"/>
                  </a:schemeClr>
                </a:solidFill>
              </a:rPr>
              <a:t>6000MHz total</a:t>
            </a:r>
          </a:p>
          <a:p>
            <a:r>
              <a:rPr lang="en-US" dirty="0"/>
              <a:t>Pixels are </a:t>
            </a:r>
            <a:r>
              <a:rPr lang="en-US" dirty="0" smtClean="0"/>
              <a:t>16-bit </a:t>
            </a:r>
            <a:r>
              <a:rPr lang="en-US" dirty="0"/>
              <a:t>fixed point data in signed or unsigned mode</a:t>
            </a:r>
          </a:p>
          <a:p>
            <a:r>
              <a:rPr lang="en-US" dirty="0" smtClean="0"/>
              <a:t>Input and output managed by the </a:t>
            </a:r>
            <a:r>
              <a:rPr lang="en-US" dirty="0" err="1" smtClean="0"/>
              <a:t>StreamDMA</a:t>
            </a:r>
            <a:r>
              <a:rPr lang="en-US" dirty="0" smtClean="0"/>
              <a:t> engines</a:t>
            </a:r>
            <a:endParaRPr lang="en-US" dirty="0"/>
          </a:p>
          <a:p>
            <a:endParaRPr lang="fr-FR" dirty="0"/>
          </a:p>
        </p:txBody>
      </p:sp>
    </p:spTree>
    <p:extLst>
      <p:ext uri="{BB962C8B-B14F-4D97-AF65-F5344CB8AC3E}">
        <p14:creationId xmlns:p14="http://schemas.microsoft.com/office/powerpoint/2010/main" val="2393458820"/>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 Matrix: IPUS</a:t>
            </a:r>
            <a:endParaRPr lang="fr-FR" dirty="0"/>
          </a:p>
        </p:txBody>
      </p:sp>
      <p:graphicFrame>
        <p:nvGraphicFramePr>
          <p:cNvPr id="4" name="Table 3"/>
          <p:cNvGraphicFramePr>
            <a:graphicFrameLocks noGrp="1"/>
          </p:cNvGraphicFramePr>
          <p:nvPr>
            <p:extLst/>
          </p:nvPr>
        </p:nvGraphicFramePr>
        <p:xfrm>
          <a:off x="1043312" y="1243000"/>
          <a:ext cx="1620000" cy="1620000"/>
        </p:xfrm>
        <a:graphic>
          <a:graphicData uri="http://schemas.openxmlformats.org/drawingml/2006/table">
            <a:tbl>
              <a:tblPr firstRow="1" bandRow="1">
                <a:tableStyleId>{5940675A-B579-460E-94D1-54222C63F5DA}</a:tableStyleId>
              </a:tblPr>
              <a:tblGrid>
                <a:gridCol w="540000"/>
                <a:gridCol w="540000"/>
                <a:gridCol w="540000"/>
              </a:tblGrid>
              <a:tr h="540000">
                <a:tc>
                  <a:txBody>
                    <a:bodyPr/>
                    <a:lstStyle/>
                    <a:p>
                      <a:pPr algn="ctr"/>
                      <a:r>
                        <a:rPr lang="en-GB" sz="1400" dirty="0" smtClean="0"/>
                        <a:t>In2</a:t>
                      </a:r>
                      <a:endParaRPr lang="fr-FR" sz="1400" dirty="0"/>
                    </a:p>
                  </a:txBody>
                  <a:tcPr anchor="ctr"/>
                </a:tc>
                <a:tc>
                  <a:txBody>
                    <a:bodyPr/>
                    <a:lstStyle/>
                    <a:p>
                      <a:pPr algn="ctr"/>
                      <a:r>
                        <a:rPr lang="en-GB" sz="1400" dirty="0" smtClean="0"/>
                        <a:t>In1</a:t>
                      </a:r>
                      <a:endParaRPr lang="fr-FR" sz="1400" dirty="0"/>
                    </a:p>
                  </a:txBody>
                  <a:tcPr anchor="ctr"/>
                </a:tc>
                <a:tc>
                  <a:txBody>
                    <a:bodyPr/>
                    <a:lstStyle/>
                    <a:p>
                      <a:pPr algn="ctr"/>
                      <a:r>
                        <a:rPr lang="en-GB" sz="1400" dirty="0" smtClean="0"/>
                        <a:t>In0</a:t>
                      </a:r>
                      <a:endParaRPr lang="fr-FR" sz="1400" dirty="0"/>
                    </a:p>
                  </a:txBody>
                  <a:tcPr anchor="ctr"/>
                </a:tc>
              </a:tr>
              <a:tr h="540000">
                <a:tc>
                  <a:txBody>
                    <a:bodyPr/>
                    <a:lstStyle/>
                    <a:p>
                      <a:pPr algn="ctr"/>
                      <a:r>
                        <a:rPr lang="en-GB" sz="1400" dirty="0" smtClean="0"/>
                        <a:t>In4</a:t>
                      </a:r>
                      <a:endParaRPr lang="fr-FR" sz="1400" dirty="0"/>
                    </a:p>
                  </a:txBody>
                  <a:tcPr anchor="ctr"/>
                </a:tc>
                <a:tc>
                  <a:txBody>
                    <a:bodyPr/>
                    <a:lstStyle/>
                    <a:p>
                      <a:pPr algn="ctr"/>
                      <a:r>
                        <a:rPr lang="en-GB" sz="1400" dirty="0" smtClean="0"/>
                        <a:t>In2</a:t>
                      </a:r>
                      <a:endParaRPr lang="fr-FR" sz="1400" dirty="0"/>
                    </a:p>
                  </a:txBody>
                  <a:tcPr anchor="ctr"/>
                </a:tc>
                <a:tc>
                  <a:txBody>
                    <a:bodyPr/>
                    <a:lstStyle/>
                    <a:p>
                      <a:pPr algn="ctr"/>
                      <a:r>
                        <a:rPr lang="en-GB" sz="1400" dirty="0" smtClean="0"/>
                        <a:t>In3</a:t>
                      </a:r>
                      <a:endParaRPr lang="fr-FR" sz="1400" dirty="0"/>
                    </a:p>
                  </a:txBody>
                  <a:tcPr anchor="ctr"/>
                </a:tc>
              </a:tr>
              <a:tr h="540000">
                <a:tc>
                  <a:txBody>
                    <a:bodyPr/>
                    <a:lstStyle/>
                    <a:p>
                      <a:pPr algn="ctr"/>
                      <a:r>
                        <a:rPr lang="en-GB" sz="1400" dirty="0" smtClean="0"/>
                        <a:t>In7</a:t>
                      </a:r>
                      <a:endParaRPr lang="fr-FR" sz="1400" dirty="0"/>
                    </a:p>
                  </a:txBody>
                  <a:tcPr anchor="ctr"/>
                </a:tc>
                <a:tc>
                  <a:txBody>
                    <a:bodyPr/>
                    <a:lstStyle/>
                    <a:p>
                      <a:pPr algn="ctr"/>
                      <a:r>
                        <a:rPr lang="en-GB" sz="1400" dirty="0" smtClean="0"/>
                        <a:t>In6</a:t>
                      </a:r>
                      <a:endParaRPr lang="fr-FR" sz="1400" dirty="0"/>
                    </a:p>
                  </a:txBody>
                  <a:tcPr anchor="ctr"/>
                </a:tc>
                <a:tc>
                  <a:txBody>
                    <a:bodyPr/>
                    <a:lstStyle/>
                    <a:p>
                      <a:pPr algn="ctr"/>
                      <a:r>
                        <a:rPr lang="en-GB" sz="1400" dirty="0" smtClean="0"/>
                        <a:t>In5</a:t>
                      </a:r>
                      <a:endParaRPr lang="fr-FR" sz="1400" dirty="0"/>
                    </a:p>
                  </a:txBody>
                  <a:tcPr anchor="ctr"/>
                </a:tc>
              </a:tr>
            </a:tbl>
          </a:graphicData>
        </a:graphic>
      </p:graphicFrame>
      <p:graphicFrame>
        <p:nvGraphicFramePr>
          <p:cNvPr id="5" name="Table 4"/>
          <p:cNvGraphicFramePr>
            <a:graphicFrameLocks noGrp="1"/>
          </p:cNvGraphicFramePr>
          <p:nvPr>
            <p:extLst/>
          </p:nvPr>
        </p:nvGraphicFramePr>
        <p:xfrm>
          <a:off x="971842" y="3482457"/>
          <a:ext cx="4860000" cy="540000"/>
        </p:xfrm>
        <a:graphic>
          <a:graphicData uri="http://schemas.openxmlformats.org/drawingml/2006/table">
            <a:tbl>
              <a:tblPr firstRow="1" bandRow="1">
                <a:tableStyleId>{5940675A-B579-460E-94D1-54222C63F5DA}</a:tableStyleId>
              </a:tblPr>
              <a:tblGrid>
                <a:gridCol w="540000"/>
                <a:gridCol w="540000"/>
                <a:gridCol w="540000"/>
                <a:gridCol w="540000"/>
                <a:gridCol w="540000"/>
                <a:gridCol w="540000"/>
                <a:gridCol w="540000"/>
                <a:gridCol w="540000"/>
                <a:gridCol w="540000"/>
              </a:tblGrid>
              <a:tr h="540000">
                <a:tc>
                  <a:txBody>
                    <a:bodyPr/>
                    <a:lstStyle/>
                    <a:p>
                      <a:pPr algn="ctr"/>
                      <a:r>
                        <a:rPr lang="en-GB" sz="1400" dirty="0" smtClean="0"/>
                        <a:t>In8</a:t>
                      </a:r>
                      <a:endParaRPr lang="fr-FR" sz="1400" dirty="0"/>
                    </a:p>
                  </a:txBody>
                  <a:tcPr anchor="ctr"/>
                </a:tc>
                <a:tc>
                  <a:txBody>
                    <a:bodyPr/>
                    <a:lstStyle/>
                    <a:p>
                      <a:pPr algn="ctr"/>
                      <a:r>
                        <a:rPr lang="en-GB" sz="1400" dirty="0" smtClean="0"/>
                        <a:t>In7</a:t>
                      </a:r>
                      <a:endParaRPr lang="fr-FR" sz="1400" dirty="0"/>
                    </a:p>
                  </a:txBody>
                  <a:tcPr anchor="ctr"/>
                </a:tc>
                <a:tc>
                  <a:txBody>
                    <a:bodyPr/>
                    <a:lstStyle/>
                    <a:p>
                      <a:pPr algn="ctr"/>
                      <a:r>
                        <a:rPr lang="en-GB" sz="1400" smtClean="0"/>
                        <a:t>In6</a:t>
                      </a:r>
                      <a:endParaRPr lang="fr-FR" sz="1400" dirty="0"/>
                    </a:p>
                  </a:txBody>
                  <a:tcPr anchor="ctr"/>
                </a:tc>
                <a:tc>
                  <a:txBody>
                    <a:bodyPr/>
                    <a:lstStyle/>
                    <a:p>
                      <a:pPr algn="ctr"/>
                      <a:r>
                        <a:rPr lang="en-GB" sz="1400" dirty="0" smtClean="0"/>
                        <a:t>In5</a:t>
                      </a:r>
                      <a:endParaRPr lang="fr-FR" sz="1400" dirty="0"/>
                    </a:p>
                  </a:txBody>
                  <a:tcPr anchor="ctr"/>
                </a:tc>
                <a:tc>
                  <a:txBody>
                    <a:bodyPr/>
                    <a:lstStyle/>
                    <a:p>
                      <a:pPr algn="ctr"/>
                      <a:r>
                        <a:rPr lang="en-GB" sz="1400" dirty="0" smtClean="0"/>
                        <a:t>In4</a:t>
                      </a:r>
                      <a:endParaRPr lang="fr-FR" sz="1400" dirty="0"/>
                    </a:p>
                  </a:txBody>
                  <a:tcPr anchor="ctr"/>
                </a:tc>
                <a:tc>
                  <a:txBody>
                    <a:bodyPr/>
                    <a:lstStyle/>
                    <a:p>
                      <a:pPr algn="ctr"/>
                      <a:r>
                        <a:rPr lang="en-GB" sz="1400" dirty="0" smtClean="0"/>
                        <a:t>In3</a:t>
                      </a:r>
                      <a:endParaRPr lang="fr-FR" sz="1400" dirty="0"/>
                    </a:p>
                  </a:txBody>
                  <a:tcPr anchor="ctr"/>
                </a:tc>
                <a:tc>
                  <a:txBody>
                    <a:bodyPr/>
                    <a:lstStyle/>
                    <a:p>
                      <a:pPr algn="ctr"/>
                      <a:r>
                        <a:rPr lang="en-GB" sz="1400" dirty="0" smtClean="0"/>
                        <a:t>In2</a:t>
                      </a:r>
                      <a:endParaRPr lang="fr-FR" sz="1400" dirty="0"/>
                    </a:p>
                  </a:txBody>
                  <a:tcPr anchor="ctr"/>
                </a:tc>
                <a:tc>
                  <a:txBody>
                    <a:bodyPr/>
                    <a:lstStyle/>
                    <a:p>
                      <a:pPr algn="ctr"/>
                      <a:r>
                        <a:rPr lang="en-GB" sz="1400" dirty="0" smtClean="0"/>
                        <a:t>In1</a:t>
                      </a:r>
                      <a:endParaRPr lang="fr-FR" sz="1400" dirty="0"/>
                    </a:p>
                  </a:txBody>
                  <a:tcPr anchor="ctr"/>
                </a:tc>
                <a:tc>
                  <a:txBody>
                    <a:bodyPr/>
                    <a:lstStyle/>
                    <a:p>
                      <a:pPr algn="ctr"/>
                      <a:r>
                        <a:rPr lang="en-GB" sz="1400" dirty="0" smtClean="0"/>
                        <a:t>In0</a:t>
                      </a:r>
                      <a:endParaRPr lang="fr-FR" sz="1400" dirty="0"/>
                    </a:p>
                  </a:txBody>
                  <a:tcPr anchor="ctr"/>
                </a:tc>
              </a:tr>
            </a:tbl>
          </a:graphicData>
        </a:graphic>
      </p:graphicFrame>
      <p:sp>
        <p:nvSpPr>
          <p:cNvPr id="6" name="TextBox 5"/>
          <p:cNvSpPr txBox="1"/>
          <p:nvPr/>
        </p:nvSpPr>
        <p:spPr>
          <a:xfrm>
            <a:off x="2844035" y="1933097"/>
            <a:ext cx="654946" cy="446209"/>
          </a:xfrm>
          <a:prstGeom prst="rect">
            <a:avLst/>
          </a:prstGeom>
          <a:noFill/>
        </p:spPr>
        <p:txBody>
          <a:bodyPr wrap="square" lIns="91440" tIns="45720" rIns="91440" rtlCol="0" anchor="t">
            <a:noAutofit/>
          </a:bodyPr>
          <a:lstStyle/>
          <a:p>
            <a:r>
              <a:rPr lang="en-GB" sz="2200" dirty="0" smtClean="0">
                <a:solidFill>
                  <a:schemeClr val="tx1"/>
                </a:solidFill>
              </a:rPr>
              <a:t>3x3</a:t>
            </a:r>
            <a:endParaRPr lang="en-GB" sz="2200" dirty="0" smtClean="0"/>
          </a:p>
        </p:txBody>
      </p:sp>
      <p:sp>
        <p:nvSpPr>
          <p:cNvPr id="7" name="TextBox 6"/>
          <p:cNvSpPr txBox="1"/>
          <p:nvPr/>
        </p:nvSpPr>
        <p:spPr>
          <a:xfrm>
            <a:off x="2844035" y="4195705"/>
            <a:ext cx="654946" cy="446209"/>
          </a:xfrm>
          <a:prstGeom prst="rect">
            <a:avLst/>
          </a:prstGeom>
          <a:noFill/>
        </p:spPr>
        <p:txBody>
          <a:bodyPr wrap="square" lIns="91440" tIns="45720" rIns="91440" rtlCol="0" anchor="t">
            <a:noAutofit/>
          </a:bodyPr>
          <a:lstStyle/>
          <a:p>
            <a:r>
              <a:rPr lang="en-GB" sz="2200" dirty="0" smtClean="0">
                <a:solidFill>
                  <a:schemeClr val="tx1"/>
                </a:solidFill>
              </a:rPr>
              <a:t>9x1</a:t>
            </a:r>
            <a:endParaRPr lang="en-GB" sz="2200" dirty="0" smtClean="0"/>
          </a:p>
        </p:txBody>
      </p:sp>
    </p:spTree>
    <p:extLst>
      <p:ext uri="{BB962C8B-B14F-4D97-AF65-F5344CB8AC3E}">
        <p14:creationId xmlns:p14="http://schemas.microsoft.com/office/powerpoint/2010/main" val="406721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Image sensor processing</a:t>
            </a:r>
            <a:endParaRPr lang="fr-FR" dirty="0"/>
          </a:p>
        </p:txBody>
      </p:sp>
    </p:spTree>
    <p:extLst>
      <p:ext uri="{BB962C8B-B14F-4D97-AF65-F5344CB8AC3E}">
        <p14:creationId xmlns:p14="http://schemas.microsoft.com/office/powerpoint/2010/main" val="4243752397"/>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 Matrix: IPUS</a:t>
            </a:r>
            <a:endParaRPr lang="fr-FR" dirty="0"/>
          </a:p>
        </p:txBody>
      </p:sp>
      <p:graphicFrame>
        <p:nvGraphicFramePr>
          <p:cNvPr id="9" name="Table 8"/>
          <p:cNvGraphicFramePr>
            <a:graphicFrameLocks noGrp="1"/>
          </p:cNvGraphicFramePr>
          <p:nvPr>
            <p:extLst/>
          </p:nvPr>
        </p:nvGraphicFramePr>
        <p:xfrm>
          <a:off x="3705648" y="934763"/>
          <a:ext cx="7560000" cy="5040000"/>
        </p:xfrm>
        <a:graphic>
          <a:graphicData uri="http://schemas.openxmlformats.org/drawingml/2006/table">
            <a:tbl>
              <a:tblPr firstRow="1" bandRow="1">
                <a:tableStyleId>{5940675A-B579-460E-94D1-54222C63F5DA}</a:tableStyleId>
              </a:tblPr>
              <a:tblGrid>
                <a:gridCol w="840000"/>
                <a:gridCol w="840000"/>
                <a:gridCol w="840000"/>
                <a:gridCol w="840000"/>
                <a:gridCol w="840000"/>
                <a:gridCol w="840000"/>
                <a:gridCol w="840000"/>
                <a:gridCol w="840000"/>
                <a:gridCol w="840000"/>
              </a:tblGrid>
              <a:tr h="840000">
                <a:tc>
                  <a:txBody>
                    <a:bodyPr/>
                    <a:lstStyle/>
                    <a:p>
                      <a:pPr algn="ctr"/>
                      <a:r>
                        <a:rPr lang="en-GB" sz="1600" dirty="0" err="1" smtClean="0"/>
                        <a:t>Pix</a:t>
                      </a:r>
                      <a:r>
                        <a:rPr lang="en-GB" sz="1600" baseline="0" dirty="0" smtClean="0"/>
                        <a:t> 0</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a:t>
                      </a:r>
                      <a:endParaRPr lang="fr-FR" sz="1600" dirty="0" smtClean="0"/>
                    </a:p>
                  </a:txBody>
                  <a:tcPr anchor="ctr"/>
                </a:tc>
                <a:tc>
                  <a:txBody>
                    <a:bodyPr/>
                    <a:lstStyle/>
                    <a:p>
                      <a:pPr algn="ctr"/>
                      <a:r>
                        <a:rPr lang="en-GB" sz="1600" dirty="0" err="1" smtClean="0"/>
                        <a:t>Pix</a:t>
                      </a:r>
                      <a:r>
                        <a:rPr lang="en-GB" sz="1600" baseline="0" dirty="0" smtClean="0"/>
                        <a:t> 5</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6</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7</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8</a:t>
                      </a:r>
                      <a:endParaRPr lang="fr-FR" sz="1600" dirty="0" smtClean="0"/>
                    </a:p>
                  </a:txBody>
                  <a:tcPr anchor="ctr"/>
                </a:tc>
              </a:tr>
              <a:tr h="840000">
                <a:tc>
                  <a:txBody>
                    <a:bodyPr/>
                    <a:lstStyle/>
                    <a:p>
                      <a:pPr algn="ctr"/>
                      <a:r>
                        <a:rPr lang="en-GB" sz="1600" dirty="0" err="1" smtClean="0"/>
                        <a:t>Pix</a:t>
                      </a:r>
                      <a:r>
                        <a:rPr lang="en-GB" sz="1600" baseline="0" dirty="0" smtClean="0"/>
                        <a:t> 9</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10</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11</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12</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13</a:t>
                      </a:r>
                      <a:endParaRPr lang="fr-FR" sz="1600" dirty="0" smtClean="0"/>
                    </a:p>
                  </a:txBody>
                  <a:tcPr anchor="ctr"/>
                </a:tc>
                <a:tc>
                  <a:txBody>
                    <a:bodyPr/>
                    <a:lstStyle/>
                    <a:p>
                      <a:pPr algn="ctr"/>
                      <a:r>
                        <a:rPr lang="en-GB" sz="1600" dirty="0" err="1" smtClean="0"/>
                        <a:t>Pix</a:t>
                      </a:r>
                      <a:r>
                        <a:rPr lang="en-GB" sz="1600" baseline="0" dirty="0" smtClean="0"/>
                        <a:t> 14</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15</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16</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17</a:t>
                      </a:r>
                      <a:endParaRPr lang="fr-FR" sz="1600" dirty="0" smtClean="0"/>
                    </a:p>
                  </a:txBody>
                  <a:tcPr anchor="ctr"/>
                </a:tc>
              </a:tr>
              <a:tr h="840000">
                <a:tc>
                  <a:txBody>
                    <a:bodyPr/>
                    <a:lstStyle/>
                    <a:p>
                      <a:pPr algn="ctr"/>
                      <a:r>
                        <a:rPr lang="en-GB" sz="1600" dirty="0" err="1" smtClean="0"/>
                        <a:t>Pix</a:t>
                      </a:r>
                      <a:r>
                        <a:rPr lang="en-GB" sz="1600" baseline="0" dirty="0" smtClean="0"/>
                        <a:t> 18</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19</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20</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21</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22</a:t>
                      </a:r>
                      <a:endParaRPr lang="fr-FR" sz="1600" dirty="0" smtClean="0"/>
                    </a:p>
                  </a:txBody>
                  <a:tcPr anchor="ctr"/>
                </a:tc>
                <a:tc>
                  <a:txBody>
                    <a:bodyPr/>
                    <a:lstStyle/>
                    <a:p>
                      <a:pPr algn="ctr"/>
                      <a:r>
                        <a:rPr lang="en-GB" sz="1600" dirty="0" err="1" smtClean="0"/>
                        <a:t>Pix</a:t>
                      </a:r>
                      <a:r>
                        <a:rPr lang="en-GB" sz="1600" baseline="0" dirty="0" smtClean="0"/>
                        <a:t> 23</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24</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25</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26</a:t>
                      </a:r>
                      <a:endParaRPr lang="fr-FR" sz="1600" dirty="0" smtClean="0"/>
                    </a:p>
                  </a:txBody>
                  <a:tcPr anchor="ctr"/>
                </a:tc>
              </a:tr>
              <a:tr h="840000">
                <a:tc>
                  <a:txBody>
                    <a:bodyPr/>
                    <a:lstStyle/>
                    <a:p>
                      <a:pPr algn="ctr"/>
                      <a:r>
                        <a:rPr lang="en-GB" sz="1600" dirty="0" err="1" smtClean="0"/>
                        <a:t>Pix</a:t>
                      </a:r>
                      <a:r>
                        <a:rPr lang="en-GB" sz="1600" baseline="0" dirty="0" smtClean="0"/>
                        <a:t> 27</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28</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29</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30</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31</a:t>
                      </a:r>
                      <a:endParaRPr lang="fr-FR" sz="1600" dirty="0" smtClean="0"/>
                    </a:p>
                  </a:txBody>
                  <a:tcPr anchor="ctr"/>
                </a:tc>
                <a:tc>
                  <a:txBody>
                    <a:bodyPr/>
                    <a:lstStyle/>
                    <a:p>
                      <a:pPr algn="ctr"/>
                      <a:r>
                        <a:rPr lang="en-GB" sz="1600" dirty="0" err="1" smtClean="0"/>
                        <a:t>Pix</a:t>
                      </a:r>
                      <a:r>
                        <a:rPr lang="en-GB" sz="1600" baseline="0" dirty="0" smtClean="0"/>
                        <a:t> 32</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33</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34</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35</a:t>
                      </a:r>
                      <a:endParaRPr lang="fr-FR" sz="1600" dirty="0" smtClean="0"/>
                    </a:p>
                  </a:txBody>
                  <a:tcPr anchor="ctr"/>
                </a:tc>
              </a:tr>
              <a:tr h="840000">
                <a:tc>
                  <a:txBody>
                    <a:bodyPr/>
                    <a:lstStyle/>
                    <a:p>
                      <a:pPr algn="ctr"/>
                      <a:r>
                        <a:rPr lang="en-GB" sz="1600" dirty="0" err="1" smtClean="0"/>
                        <a:t>Pix</a:t>
                      </a:r>
                      <a:r>
                        <a:rPr lang="en-GB" sz="1600" baseline="0" dirty="0" smtClean="0"/>
                        <a:t> 36</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37</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38</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39</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40</a:t>
                      </a:r>
                      <a:endParaRPr lang="fr-FR" sz="1600" dirty="0" smtClean="0"/>
                    </a:p>
                  </a:txBody>
                  <a:tcPr anchor="ctr"/>
                </a:tc>
                <a:tc>
                  <a:txBody>
                    <a:bodyPr/>
                    <a:lstStyle/>
                    <a:p>
                      <a:pPr algn="ctr"/>
                      <a:r>
                        <a:rPr lang="en-GB" sz="1600" dirty="0" err="1" smtClean="0"/>
                        <a:t>Pix</a:t>
                      </a:r>
                      <a:r>
                        <a:rPr lang="en-GB" sz="1600" baseline="0" dirty="0" smtClean="0"/>
                        <a:t> 41</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42</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43</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44</a:t>
                      </a:r>
                      <a:endParaRPr lang="fr-FR" sz="1600" dirty="0" smtClean="0"/>
                    </a:p>
                  </a:txBody>
                  <a:tcPr anchor="ctr"/>
                </a:tc>
              </a:tr>
              <a:tr h="840000">
                <a:tc>
                  <a:txBody>
                    <a:bodyPr/>
                    <a:lstStyle/>
                    <a:p>
                      <a:pPr algn="ctr"/>
                      <a:r>
                        <a:rPr lang="en-GB" sz="1600" dirty="0" err="1" smtClean="0"/>
                        <a:t>Pix</a:t>
                      </a:r>
                      <a:r>
                        <a:rPr lang="en-GB" sz="1600" baseline="0" dirty="0" smtClean="0"/>
                        <a:t> 45</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46</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47</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48</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49</a:t>
                      </a:r>
                      <a:endParaRPr lang="fr-FR" sz="1600" dirty="0" smtClean="0"/>
                    </a:p>
                  </a:txBody>
                  <a:tcPr anchor="ctr"/>
                </a:tc>
                <a:tc>
                  <a:txBody>
                    <a:bodyPr/>
                    <a:lstStyle/>
                    <a:p>
                      <a:pPr algn="ctr"/>
                      <a:r>
                        <a:rPr lang="en-GB" sz="1600" dirty="0" err="1" smtClean="0"/>
                        <a:t>Pix</a:t>
                      </a:r>
                      <a:r>
                        <a:rPr lang="en-GB" sz="1600" baseline="0" dirty="0" smtClean="0"/>
                        <a:t> 50</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51</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52</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53</a:t>
                      </a:r>
                      <a:endParaRPr lang="fr-FR" sz="1600" dirty="0" smtClean="0"/>
                    </a:p>
                  </a:txBody>
                  <a:tcPr anchor="ctr"/>
                </a:tc>
              </a:tr>
            </a:tbl>
          </a:graphicData>
        </a:graphic>
      </p:graphicFrame>
      <p:sp>
        <p:nvSpPr>
          <p:cNvPr id="5" name="TextBox 4"/>
          <p:cNvSpPr txBox="1"/>
          <p:nvPr/>
        </p:nvSpPr>
        <p:spPr>
          <a:xfrm>
            <a:off x="826929" y="1384197"/>
            <a:ext cx="1860287" cy="446209"/>
          </a:xfrm>
          <a:prstGeom prst="rect">
            <a:avLst/>
          </a:prstGeom>
          <a:noFill/>
        </p:spPr>
        <p:txBody>
          <a:bodyPr wrap="square" lIns="91440" tIns="45720" rIns="91440" rtlCol="0" anchor="t">
            <a:noAutofit/>
          </a:bodyPr>
          <a:lstStyle/>
          <a:p>
            <a:r>
              <a:rPr lang="en-GB" sz="2400" dirty="0" smtClean="0"/>
              <a:t>Input image</a:t>
            </a:r>
          </a:p>
        </p:txBody>
      </p:sp>
      <p:graphicFrame>
        <p:nvGraphicFramePr>
          <p:cNvPr id="6" name="Table 5"/>
          <p:cNvGraphicFramePr>
            <a:graphicFrameLocks noGrp="1"/>
          </p:cNvGraphicFramePr>
          <p:nvPr>
            <p:extLst/>
          </p:nvPr>
        </p:nvGraphicFramePr>
        <p:xfrm>
          <a:off x="488751" y="3454763"/>
          <a:ext cx="2520000" cy="2520000"/>
        </p:xfrm>
        <a:graphic>
          <a:graphicData uri="http://schemas.openxmlformats.org/drawingml/2006/table">
            <a:tbl>
              <a:tblPr firstRow="1" bandRow="1">
                <a:tableStyleId>{5940675A-B579-460E-94D1-54222C63F5DA}</a:tableStyleId>
              </a:tblPr>
              <a:tblGrid>
                <a:gridCol w="840000"/>
                <a:gridCol w="840000"/>
                <a:gridCol w="840000"/>
              </a:tblGrid>
              <a:tr h="840000">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b="1"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r>
              <a:tr h="840000">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b="1"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r>
              <a:tr h="840000">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b="1"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cxnSp>
        <p:nvCxnSpPr>
          <p:cNvPr id="7" name="Straight Arrow Connector 6"/>
          <p:cNvCxnSpPr>
            <a:endCxn id="5" idx="3"/>
          </p:cNvCxnSpPr>
          <p:nvPr/>
        </p:nvCxnSpPr>
        <p:spPr>
          <a:xfrm flipH="1">
            <a:off x="2687216" y="1604865"/>
            <a:ext cx="1018432" cy="2437"/>
          </a:xfrm>
          <a:prstGeom prst="straightConnector1">
            <a:avLst/>
          </a:prstGeom>
          <a:ln w="41275">
            <a:solidFill>
              <a:srgbClr val="FF0000"/>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6929" y="2672284"/>
            <a:ext cx="1860287" cy="446209"/>
          </a:xfrm>
          <a:prstGeom prst="rect">
            <a:avLst/>
          </a:prstGeom>
          <a:noFill/>
        </p:spPr>
        <p:txBody>
          <a:bodyPr wrap="square" lIns="91440" tIns="45720" rIns="91440" rtlCol="0" anchor="t">
            <a:noAutofit/>
          </a:bodyPr>
          <a:lstStyle/>
          <a:p>
            <a:r>
              <a:rPr lang="en-GB" sz="2400" dirty="0" smtClean="0"/>
              <a:t>Input matrix</a:t>
            </a:r>
          </a:p>
        </p:txBody>
      </p:sp>
    </p:spTree>
    <p:extLst>
      <p:ext uri="{BB962C8B-B14F-4D97-AF65-F5344CB8AC3E}">
        <p14:creationId xmlns:p14="http://schemas.microsoft.com/office/powerpoint/2010/main" val="2389490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 Matrix: IPUS</a:t>
            </a:r>
            <a:endParaRPr lang="fr-FR" dirty="0"/>
          </a:p>
        </p:txBody>
      </p:sp>
      <p:graphicFrame>
        <p:nvGraphicFramePr>
          <p:cNvPr id="9" name="Table 8"/>
          <p:cNvGraphicFramePr>
            <a:graphicFrameLocks noGrp="1"/>
          </p:cNvGraphicFramePr>
          <p:nvPr>
            <p:extLst/>
          </p:nvPr>
        </p:nvGraphicFramePr>
        <p:xfrm>
          <a:off x="3705648" y="934763"/>
          <a:ext cx="7560000" cy="5040000"/>
        </p:xfrm>
        <a:graphic>
          <a:graphicData uri="http://schemas.openxmlformats.org/drawingml/2006/table">
            <a:tbl>
              <a:tblPr firstRow="1" bandRow="1">
                <a:tableStyleId>{5940675A-B579-460E-94D1-54222C63F5DA}</a:tableStyleId>
              </a:tblPr>
              <a:tblGrid>
                <a:gridCol w="840000"/>
                <a:gridCol w="840000"/>
                <a:gridCol w="840000"/>
                <a:gridCol w="840000"/>
                <a:gridCol w="840000"/>
                <a:gridCol w="840000"/>
                <a:gridCol w="840000"/>
                <a:gridCol w="840000"/>
                <a:gridCol w="840000"/>
              </a:tblGrid>
              <a:tr h="840000">
                <a:tc>
                  <a:txBody>
                    <a:bodyPr/>
                    <a:lstStyle/>
                    <a:p>
                      <a:pPr algn="ctr"/>
                      <a:r>
                        <a:rPr lang="en-GB" sz="1600" b="1" dirty="0" err="1" smtClean="0"/>
                        <a:t>Pix</a:t>
                      </a:r>
                      <a:r>
                        <a:rPr lang="en-GB" sz="1600" b="1" baseline="0" dirty="0" smtClean="0"/>
                        <a:t> 0</a:t>
                      </a:r>
                      <a:endParaRPr lang="fr-FR" sz="16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a:t>
                      </a:r>
                      <a:endParaRPr lang="fr-FR" sz="1600" dirty="0" smtClean="0"/>
                    </a:p>
                  </a:txBody>
                  <a:tcPr anchor="ctr"/>
                </a:tc>
                <a:tc>
                  <a:txBody>
                    <a:bodyPr/>
                    <a:lstStyle/>
                    <a:p>
                      <a:pPr algn="ctr"/>
                      <a:r>
                        <a:rPr lang="en-GB" sz="1600" dirty="0" err="1" smtClean="0"/>
                        <a:t>Pix</a:t>
                      </a:r>
                      <a:r>
                        <a:rPr lang="en-GB" sz="1600" baseline="0" dirty="0" smtClean="0"/>
                        <a:t> 5</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6</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7</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8</a:t>
                      </a:r>
                      <a:endParaRPr lang="fr-FR" sz="1600" dirty="0" smtClean="0"/>
                    </a:p>
                  </a:txBody>
                  <a:tcPr anchor="ctr"/>
                </a:tc>
              </a:tr>
              <a:tr h="840000">
                <a:tc>
                  <a:txBody>
                    <a:bodyPr/>
                    <a:lstStyle/>
                    <a:p>
                      <a:pPr algn="ctr"/>
                      <a:r>
                        <a:rPr lang="en-GB" sz="1600" b="1" dirty="0" err="1" smtClean="0"/>
                        <a:t>Pix</a:t>
                      </a:r>
                      <a:r>
                        <a:rPr lang="en-GB" sz="1600" b="1" baseline="0" dirty="0" smtClean="0"/>
                        <a:t> 9</a:t>
                      </a:r>
                      <a:endParaRPr lang="fr-FR" sz="16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10</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11</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12</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13</a:t>
                      </a:r>
                      <a:endParaRPr lang="fr-FR" sz="1600" dirty="0" smtClean="0"/>
                    </a:p>
                  </a:txBody>
                  <a:tcPr anchor="ctr"/>
                </a:tc>
                <a:tc>
                  <a:txBody>
                    <a:bodyPr/>
                    <a:lstStyle/>
                    <a:p>
                      <a:pPr algn="ctr"/>
                      <a:r>
                        <a:rPr lang="en-GB" sz="1600" dirty="0" err="1" smtClean="0"/>
                        <a:t>Pix</a:t>
                      </a:r>
                      <a:r>
                        <a:rPr lang="en-GB" sz="1600" baseline="0" dirty="0" smtClean="0"/>
                        <a:t> 14</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15</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16</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17</a:t>
                      </a:r>
                      <a:endParaRPr lang="fr-FR" sz="1600" dirty="0" smtClean="0"/>
                    </a:p>
                  </a:txBody>
                  <a:tcPr anchor="ctr"/>
                </a:tc>
              </a:tr>
              <a:tr h="840000">
                <a:tc>
                  <a:txBody>
                    <a:bodyPr/>
                    <a:lstStyle/>
                    <a:p>
                      <a:pPr algn="ctr"/>
                      <a:r>
                        <a:rPr lang="en-GB" sz="1600" b="1" dirty="0" err="1" smtClean="0"/>
                        <a:t>Pix</a:t>
                      </a:r>
                      <a:r>
                        <a:rPr lang="en-GB" sz="1600" b="1" baseline="0" dirty="0" smtClean="0"/>
                        <a:t> 18</a:t>
                      </a:r>
                      <a:endParaRPr lang="fr-FR" sz="16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19</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20</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21</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22</a:t>
                      </a:r>
                      <a:endParaRPr lang="fr-FR" sz="1600" dirty="0" smtClean="0"/>
                    </a:p>
                  </a:txBody>
                  <a:tcPr anchor="ctr"/>
                </a:tc>
                <a:tc>
                  <a:txBody>
                    <a:bodyPr/>
                    <a:lstStyle/>
                    <a:p>
                      <a:pPr algn="ctr"/>
                      <a:r>
                        <a:rPr lang="en-GB" sz="1600" dirty="0" err="1" smtClean="0"/>
                        <a:t>Pix</a:t>
                      </a:r>
                      <a:r>
                        <a:rPr lang="en-GB" sz="1600" baseline="0" dirty="0" smtClean="0"/>
                        <a:t> 23</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24</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25</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26</a:t>
                      </a:r>
                      <a:endParaRPr lang="fr-FR" sz="1600" dirty="0" smtClean="0"/>
                    </a:p>
                  </a:txBody>
                  <a:tcPr anchor="ctr"/>
                </a:tc>
              </a:tr>
              <a:tr h="840000">
                <a:tc>
                  <a:txBody>
                    <a:bodyPr/>
                    <a:lstStyle/>
                    <a:p>
                      <a:pPr algn="ctr"/>
                      <a:r>
                        <a:rPr lang="en-GB" sz="1600" dirty="0" err="1" smtClean="0"/>
                        <a:t>Pix</a:t>
                      </a:r>
                      <a:r>
                        <a:rPr lang="en-GB" sz="1600" baseline="0" dirty="0" smtClean="0"/>
                        <a:t> 27</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28</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29</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30</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31</a:t>
                      </a:r>
                      <a:endParaRPr lang="fr-FR" sz="1600" dirty="0" smtClean="0"/>
                    </a:p>
                  </a:txBody>
                  <a:tcPr anchor="ctr"/>
                </a:tc>
                <a:tc>
                  <a:txBody>
                    <a:bodyPr/>
                    <a:lstStyle/>
                    <a:p>
                      <a:pPr algn="ctr"/>
                      <a:r>
                        <a:rPr lang="en-GB" sz="1600" dirty="0" err="1" smtClean="0"/>
                        <a:t>Pix</a:t>
                      </a:r>
                      <a:r>
                        <a:rPr lang="en-GB" sz="1600" baseline="0" dirty="0" smtClean="0"/>
                        <a:t> 32</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33</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34</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35</a:t>
                      </a:r>
                      <a:endParaRPr lang="fr-FR" sz="1600" dirty="0" smtClean="0"/>
                    </a:p>
                  </a:txBody>
                  <a:tcPr anchor="ctr"/>
                </a:tc>
              </a:tr>
              <a:tr h="840000">
                <a:tc>
                  <a:txBody>
                    <a:bodyPr/>
                    <a:lstStyle/>
                    <a:p>
                      <a:pPr algn="ctr"/>
                      <a:r>
                        <a:rPr lang="en-GB" sz="1600" dirty="0" err="1" smtClean="0"/>
                        <a:t>Pix</a:t>
                      </a:r>
                      <a:r>
                        <a:rPr lang="en-GB" sz="1600" baseline="0" dirty="0" smtClean="0"/>
                        <a:t> 36</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37</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38</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39</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40</a:t>
                      </a:r>
                      <a:endParaRPr lang="fr-FR" sz="1600" dirty="0" smtClean="0"/>
                    </a:p>
                  </a:txBody>
                  <a:tcPr anchor="ctr"/>
                </a:tc>
                <a:tc>
                  <a:txBody>
                    <a:bodyPr/>
                    <a:lstStyle/>
                    <a:p>
                      <a:pPr algn="ctr"/>
                      <a:r>
                        <a:rPr lang="en-GB" sz="1600" dirty="0" err="1" smtClean="0"/>
                        <a:t>Pix</a:t>
                      </a:r>
                      <a:r>
                        <a:rPr lang="en-GB" sz="1600" baseline="0" dirty="0" smtClean="0"/>
                        <a:t> 41</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42</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43</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44</a:t>
                      </a:r>
                      <a:endParaRPr lang="fr-FR" sz="1600" dirty="0" smtClean="0"/>
                    </a:p>
                  </a:txBody>
                  <a:tcPr anchor="ctr"/>
                </a:tc>
              </a:tr>
              <a:tr h="840000">
                <a:tc>
                  <a:txBody>
                    <a:bodyPr/>
                    <a:lstStyle/>
                    <a:p>
                      <a:pPr algn="ctr"/>
                      <a:r>
                        <a:rPr lang="en-GB" sz="1600" dirty="0" err="1" smtClean="0"/>
                        <a:t>Pix</a:t>
                      </a:r>
                      <a:r>
                        <a:rPr lang="en-GB" sz="1600" baseline="0" dirty="0" smtClean="0"/>
                        <a:t> 45</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46</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47</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48</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49</a:t>
                      </a:r>
                      <a:endParaRPr lang="fr-FR" sz="1600" dirty="0" smtClean="0"/>
                    </a:p>
                  </a:txBody>
                  <a:tcPr anchor="ctr"/>
                </a:tc>
                <a:tc>
                  <a:txBody>
                    <a:bodyPr/>
                    <a:lstStyle/>
                    <a:p>
                      <a:pPr algn="ctr"/>
                      <a:r>
                        <a:rPr lang="en-GB" sz="1600" dirty="0" err="1" smtClean="0"/>
                        <a:t>Pix</a:t>
                      </a:r>
                      <a:r>
                        <a:rPr lang="en-GB" sz="1600" baseline="0" dirty="0" smtClean="0"/>
                        <a:t> 50</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51</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52</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53</a:t>
                      </a:r>
                      <a:endParaRPr lang="fr-FR" sz="1600" dirty="0" smtClean="0"/>
                    </a:p>
                  </a:txBody>
                  <a:tcPr anchor="ctr"/>
                </a:tc>
              </a:tr>
            </a:tbl>
          </a:graphicData>
        </a:graphic>
      </p:graphicFrame>
      <p:graphicFrame>
        <p:nvGraphicFramePr>
          <p:cNvPr id="3" name="Table 2"/>
          <p:cNvGraphicFramePr>
            <a:graphicFrameLocks noGrp="1"/>
          </p:cNvGraphicFramePr>
          <p:nvPr>
            <p:extLst/>
          </p:nvPr>
        </p:nvGraphicFramePr>
        <p:xfrm>
          <a:off x="2009641" y="934763"/>
          <a:ext cx="2520000" cy="2520000"/>
        </p:xfrm>
        <a:graphic>
          <a:graphicData uri="http://schemas.openxmlformats.org/drawingml/2006/table">
            <a:tbl>
              <a:tblPr firstRow="1" bandRow="1">
                <a:tableStyleId>{5940675A-B579-460E-94D1-54222C63F5DA}</a:tableStyleId>
              </a:tblPr>
              <a:tblGrid>
                <a:gridCol w="840000"/>
                <a:gridCol w="840000"/>
                <a:gridCol w="840000"/>
              </a:tblGrid>
              <a:tr h="840000">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b="1"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r>
              <a:tr h="840000">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b="1"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r>
              <a:tr h="840000">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b="1"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TextBox 9"/>
          <p:cNvSpPr txBox="1"/>
          <p:nvPr/>
        </p:nvSpPr>
        <p:spPr>
          <a:xfrm>
            <a:off x="593664" y="3662603"/>
            <a:ext cx="1415978" cy="446209"/>
          </a:xfrm>
          <a:prstGeom prst="rect">
            <a:avLst/>
          </a:prstGeom>
          <a:noFill/>
        </p:spPr>
        <p:txBody>
          <a:bodyPr wrap="square" lIns="91440" tIns="45720" rIns="91440" rtlCol="0" anchor="t">
            <a:noAutofit/>
          </a:bodyPr>
          <a:lstStyle/>
          <a:p>
            <a:r>
              <a:rPr lang="en-GB" sz="2400" b="1" dirty="0" smtClean="0">
                <a:solidFill>
                  <a:srgbClr val="FF0000"/>
                </a:solidFill>
              </a:rPr>
              <a:t>1</a:t>
            </a:r>
            <a:r>
              <a:rPr lang="en-GB" sz="2400" b="1" baseline="30000" dirty="0" smtClean="0">
                <a:solidFill>
                  <a:srgbClr val="FF0000"/>
                </a:solidFill>
              </a:rPr>
              <a:t>st</a:t>
            </a:r>
            <a:r>
              <a:rPr lang="en-GB" sz="2400" b="1" dirty="0" smtClean="0">
                <a:solidFill>
                  <a:srgbClr val="FF0000"/>
                </a:solidFill>
              </a:rPr>
              <a:t> Input</a:t>
            </a:r>
          </a:p>
        </p:txBody>
      </p:sp>
    </p:spTree>
    <p:extLst>
      <p:ext uri="{BB962C8B-B14F-4D97-AF65-F5344CB8AC3E}">
        <p14:creationId xmlns:p14="http://schemas.microsoft.com/office/powerpoint/2010/main" val="3058427711"/>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 Matrix: IPUS</a:t>
            </a:r>
            <a:endParaRPr lang="fr-FR" dirty="0"/>
          </a:p>
        </p:txBody>
      </p:sp>
      <p:graphicFrame>
        <p:nvGraphicFramePr>
          <p:cNvPr id="9" name="Table 8"/>
          <p:cNvGraphicFramePr>
            <a:graphicFrameLocks noGrp="1"/>
          </p:cNvGraphicFramePr>
          <p:nvPr>
            <p:extLst/>
          </p:nvPr>
        </p:nvGraphicFramePr>
        <p:xfrm>
          <a:off x="3705648" y="934763"/>
          <a:ext cx="7560000" cy="5040000"/>
        </p:xfrm>
        <a:graphic>
          <a:graphicData uri="http://schemas.openxmlformats.org/drawingml/2006/table">
            <a:tbl>
              <a:tblPr firstRow="1" bandRow="1">
                <a:tableStyleId>{5940675A-B579-460E-94D1-54222C63F5DA}</a:tableStyleId>
              </a:tblPr>
              <a:tblGrid>
                <a:gridCol w="840000"/>
                <a:gridCol w="840000"/>
                <a:gridCol w="840000"/>
                <a:gridCol w="840000"/>
                <a:gridCol w="840000"/>
                <a:gridCol w="840000"/>
                <a:gridCol w="840000"/>
                <a:gridCol w="840000"/>
                <a:gridCol w="840000"/>
              </a:tblGrid>
              <a:tr h="840000">
                <a:tc>
                  <a:txBody>
                    <a:bodyPr/>
                    <a:lstStyle/>
                    <a:p>
                      <a:pPr algn="ctr"/>
                      <a:r>
                        <a:rPr lang="en-GB" sz="1600" b="1" dirty="0" err="1" smtClean="0"/>
                        <a:t>Pix</a:t>
                      </a:r>
                      <a:r>
                        <a:rPr lang="en-GB" sz="1600" b="1" baseline="0" dirty="0" smtClean="0"/>
                        <a:t> 0</a:t>
                      </a:r>
                      <a:endParaRPr lang="fr-FR" sz="16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1" dirty="0" err="1" smtClean="0"/>
                        <a:t>Pix</a:t>
                      </a:r>
                      <a:r>
                        <a:rPr lang="en-GB" sz="1600" b="1" baseline="0" dirty="0" smtClean="0"/>
                        <a:t> 1</a:t>
                      </a:r>
                      <a:endParaRPr lang="fr-FR" sz="1600" b="1"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a:t>
                      </a:r>
                      <a:endParaRPr lang="fr-FR" sz="1600" dirty="0" smtClean="0"/>
                    </a:p>
                  </a:txBody>
                  <a:tcPr anchor="ctr"/>
                </a:tc>
                <a:tc>
                  <a:txBody>
                    <a:bodyPr/>
                    <a:lstStyle/>
                    <a:p>
                      <a:pPr algn="ctr"/>
                      <a:r>
                        <a:rPr lang="en-GB" sz="1600" dirty="0" err="1" smtClean="0"/>
                        <a:t>Pix</a:t>
                      </a:r>
                      <a:r>
                        <a:rPr lang="en-GB" sz="1600" baseline="0" dirty="0" smtClean="0"/>
                        <a:t> 5</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6</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7</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8</a:t>
                      </a:r>
                      <a:endParaRPr lang="fr-FR" sz="1600" dirty="0" smtClean="0"/>
                    </a:p>
                  </a:txBody>
                  <a:tcPr anchor="ctr"/>
                </a:tc>
              </a:tr>
              <a:tr h="840000">
                <a:tc>
                  <a:txBody>
                    <a:bodyPr/>
                    <a:lstStyle/>
                    <a:p>
                      <a:pPr algn="ctr"/>
                      <a:r>
                        <a:rPr lang="en-GB" sz="1600" b="1" dirty="0" err="1" smtClean="0"/>
                        <a:t>Pix</a:t>
                      </a:r>
                      <a:r>
                        <a:rPr lang="en-GB" sz="1600" b="1" baseline="0" dirty="0" smtClean="0"/>
                        <a:t> 9</a:t>
                      </a:r>
                      <a:endParaRPr lang="fr-FR" sz="16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1" dirty="0" err="1" smtClean="0"/>
                        <a:t>Pix</a:t>
                      </a:r>
                      <a:r>
                        <a:rPr lang="en-GB" sz="1600" b="1" baseline="0" dirty="0" smtClean="0"/>
                        <a:t> 10</a:t>
                      </a:r>
                      <a:endParaRPr lang="fr-FR" sz="1600" b="1"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11</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12</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13</a:t>
                      </a:r>
                      <a:endParaRPr lang="fr-FR" sz="1600" dirty="0" smtClean="0"/>
                    </a:p>
                  </a:txBody>
                  <a:tcPr anchor="ctr"/>
                </a:tc>
                <a:tc>
                  <a:txBody>
                    <a:bodyPr/>
                    <a:lstStyle/>
                    <a:p>
                      <a:pPr algn="ctr"/>
                      <a:r>
                        <a:rPr lang="en-GB" sz="1600" dirty="0" err="1" smtClean="0"/>
                        <a:t>Pix</a:t>
                      </a:r>
                      <a:r>
                        <a:rPr lang="en-GB" sz="1600" baseline="0" dirty="0" smtClean="0"/>
                        <a:t> 14</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15</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16</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17</a:t>
                      </a:r>
                      <a:endParaRPr lang="fr-FR" sz="1600" dirty="0" smtClean="0"/>
                    </a:p>
                  </a:txBody>
                  <a:tcPr anchor="ctr"/>
                </a:tc>
              </a:tr>
              <a:tr h="840000">
                <a:tc>
                  <a:txBody>
                    <a:bodyPr/>
                    <a:lstStyle/>
                    <a:p>
                      <a:pPr algn="ctr"/>
                      <a:r>
                        <a:rPr lang="en-GB" sz="1600" b="1" dirty="0" err="1" smtClean="0"/>
                        <a:t>Pix</a:t>
                      </a:r>
                      <a:r>
                        <a:rPr lang="en-GB" sz="1600" b="1" baseline="0" dirty="0" smtClean="0"/>
                        <a:t> 18</a:t>
                      </a:r>
                      <a:endParaRPr lang="fr-FR" sz="16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1" dirty="0" err="1" smtClean="0"/>
                        <a:t>Pix</a:t>
                      </a:r>
                      <a:r>
                        <a:rPr lang="en-GB" sz="1600" b="1" baseline="0" dirty="0" smtClean="0"/>
                        <a:t> 19</a:t>
                      </a:r>
                      <a:endParaRPr lang="fr-FR" sz="1600" b="1"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20</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21</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22</a:t>
                      </a:r>
                      <a:endParaRPr lang="fr-FR" sz="1600" dirty="0" smtClean="0"/>
                    </a:p>
                  </a:txBody>
                  <a:tcPr anchor="ctr"/>
                </a:tc>
                <a:tc>
                  <a:txBody>
                    <a:bodyPr/>
                    <a:lstStyle/>
                    <a:p>
                      <a:pPr algn="ctr"/>
                      <a:r>
                        <a:rPr lang="en-GB" sz="1600" dirty="0" err="1" smtClean="0"/>
                        <a:t>Pix</a:t>
                      </a:r>
                      <a:r>
                        <a:rPr lang="en-GB" sz="1600" baseline="0" dirty="0" smtClean="0"/>
                        <a:t> 23</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24</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25</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26</a:t>
                      </a:r>
                      <a:endParaRPr lang="fr-FR" sz="1600" dirty="0" smtClean="0"/>
                    </a:p>
                  </a:txBody>
                  <a:tcPr anchor="ctr"/>
                </a:tc>
              </a:tr>
              <a:tr h="840000">
                <a:tc>
                  <a:txBody>
                    <a:bodyPr/>
                    <a:lstStyle/>
                    <a:p>
                      <a:pPr algn="ctr"/>
                      <a:r>
                        <a:rPr lang="en-GB" sz="1600" dirty="0" err="1" smtClean="0"/>
                        <a:t>Pix</a:t>
                      </a:r>
                      <a:r>
                        <a:rPr lang="en-GB" sz="1600" baseline="0" dirty="0" smtClean="0"/>
                        <a:t> 27</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28</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29</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30</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31</a:t>
                      </a:r>
                      <a:endParaRPr lang="fr-FR" sz="1600" dirty="0" smtClean="0"/>
                    </a:p>
                  </a:txBody>
                  <a:tcPr anchor="ctr"/>
                </a:tc>
                <a:tc>
                  <a:txBody>
                    <a:bodyPr/>
                    <a:lstStyle/>
                    <a:p>
                      <a:pPr algn="ctr"/>
                      <a:r>
                        <a:rPr lang="en-GB" sz="1600" dirty="0" err="1" smtClean="0"/>
                        <a:t>Pix</a:t>
                      </a:r>
                      <a:r>
                        <a:rPr lang="en-GB" sz="1600" baseline="0" dirty="0" smtClean="0"/>
                        <a:t> 32</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33</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34</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35</a:t>
                      </a:r>
                      <a:endParaRPr lang="fr-FR" sz="1600" dirty="0" smtClean="0"/>
                    </a:p>
                  </a:txBody>
                  <a:tcPr anchor="ctr"/>
                </a:tc>
              </a:tr>
              <a:tr h="840000">
                <a:tc>
                  <a:txBody>
                    <a:bodyPr/>
                    <a:lstStyle/>
                    <a:p>
                      <a:pPr algn="ctr"/>
                      <a:r>
                        <a:rPr lang="en-GB" sz="1600" dirty="0" err="1" smtClean="0"/>
                        <a:t>Pix</a:t>
                      </a:r>
                      <a:r>
                        <a:rPr lang="en-GB" sz="1600" baseline="0" dirty="0" smtClean="0"/>
                        <a:t> 36</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37</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38</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39</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40</a:t>
                      </a:r>
                      <a:endParaRPr lang="fr-FR" sz="1600" dirty="0" smtClean="0"/>
                    </a:p>
                  </a:txBody>
                  <a:tcPr anchor="ctr"/>
                </a:tc>
                <a:tc>
                  <a:txBody>
                    <a:bodyPr/>
                    <a:lstStyle/>
                    <a:p>
                      <a:pPr algn="ctr"/>
                      <a:r>
                        <a:rPr lang="en-GB" sz="1600" dirty="0" err="1" smtClean="0"/>
                        <a:t>Pix</a:t>
                      </a:r>
                      <a:r>
                        <a:rPr lang="en-GB" sz="1600" baseline="0" dirty="0" smtClean="0"/>
                        <a:t> 41</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42</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43</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44</a:t>
                      </a:r>
                      <a:endParaRPr lang="fr-FR" sz="1600" dirty="0" smtClean="0"/>
                    </a:p>
                  </a:txBody>
                  <a:tcPr anchor="ctr"/>
                </a:tc>
              </a:tr>
              <a:tr h="840000">
                <a:tc>
                  <a:txBody>
                    <a:bodyPr/>
                    <a:lstStyle/>
                    <a:p>
                      <a:pPr algn="ctr"/>
                      <a:r>
                        <a:rPr lang="en-GB" sz="1600" dirty="0" err="1" smtClean="0"/>
                        <a:t>Pix</a:t>
                      </a:r>
                      <a:r>
                        <a:rPr lang="en-GB" sz="1600" baseline="0" dirty="0" smtClean="0"/>
                        <a:t> 45</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46</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47</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48</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49</a:t>
                      </a:r>
                      <a:endParaRPr lang="fr-FR" sz="1600" dirty="0" smtClean="0"/>
                    </a:p>
                  </a:txBody>
                  <a:tcPr anchor="ctr"/>
                </a:tc>
                <a:tc>
                  <a:txBody>
                    <a:bodyPr/>
                    <a:lstStyle/>
                    <a:p>
                      <a:pPr algn="ctr"/>
                      <a:r>
                        <a:rPr lang="en-GB" sz="1600" dirty="0" err="1" smtClean="0"/>
                        <a:t>Pix</a:t>
                      </a:r>
                      <a:r>
                        <a:rPr lang="en-GB" sz="1600" baseline="0" dirty="0" smtClean="0"/>
                        <a:t> 50</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51</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52</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53</a:t>
                      </a:r>
                      <a:endParaRPr lang="fr-FR" sz="1600" dirty="0" smtClean="0"/>
                    </a:p>
                  </a:txBody>
                  <a:tcPr anchor="ctr"/>
                </a:tc>
              </a:tr>
            </a:tbl>
          </a:graphicData>
        </a:graphic>
      </p:graphicFrame>
      <p:graphicFrame>
        <p:nvGraphicFramePr>
          <p:cNvPr id="3" name="Table 2"/>
          <p:cNvGraphicFramePr>
            <a:graphicFrameLocks noGrp="1"/>
          </p:cNvGraphicFramePr>
          <p:nvPr>
            <p:extLst/>
          </p:nvPr>
        </p:nvGraphicFramePr>
        <p:xfrm>
          <a:off x="2885269" y="934763"/>
          <a:ext cx="2520000" cy="2520000"/>
        </p:xfrm>
        <a:graphic>
          <a:graphicData uri="http://schemas.openxmlformats.org/drawingml/2006/table">
            <a:tbl>
              <a:tblPr firstRow="1" bandRow="1">
                <a:tableStyleId>{5940675A-B579-460E-94D1-54222C63F5DA}</a:tableStyleId>
              </a:tblPr>
              <a:tblGrid>
                <a:gridCol w="840000"/>
                <a:gridCol w="840000"/>
                <a:gridCol w="840000"/>
              </a:tblGrid>
              <a:tr h="840000">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b="1"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r>
              <a:tr h="840000">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b="1"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r>
              <a:tr h="840000">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b="1"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TextBox 9"/>
          <p:cNvSpPr txBox="1"/>
          <p:nvPr/>
        </p:nvSpPr>
        <p:spPr>
          <a:xfrm>
            <a:off x="593663" y="3662603"/>
            <a:ext cx="1683005" cy="446209"/>
          </a:xfrm>
          <a:prstGeom prst="rect">
            <a:avLst/>
          </a:prstGeom>
          <a:noFill/>
        </p:spPr>
        <p:txBody>
          <a:bodyPr wrap="square" lIns="91440" tIns="45720" rIns="91440" rtlCol="0" anchor="t">
            <a:noAutofit/>
          </a:bodyPr>
          <a:lstStyle/>
          <a:p>
            <a:r>
              <a:rPr lang="en-GB" sz="2400" b="1" dirty="0" smtClean="0">
                <a:solidFill>
                  <a:srgbClr val="FF0000"/>
                </a:solidFill>
              </a:rPr>
              <a:t>2</a:t>
            </a:r>
            <a:r>
              <a:rPr lang="en-GB" sz="2400" b="1" baseline="30000" dirty="0" smtClean="0">
                <a:solidFill>
                  <a:srgbClr val="FF0000"/>
                </a:solidFill>
              </a:rPr>
              <a:t>nd</a:t>
            </a:r>
            <a:r>
              <a:rPr lang="en-GB" sz="2400" b="1" dirty="0" smtClean="0">
                <a:solidFill>
                  <a:srgbClr val="FF0000"/>
                </a:solidFill>
              </a:rPr>
              <a:t> Input</a:t>
            </a:r>
          </a:p>
        </p:txBody>
      </p:sp>
    </p:spTree>
    <p:extLst>
      <p:ext uri="{BB962C8B-B14F-4D97-AF65-F5344CB8AC3E}">
        <p14:creationId xmlns:p14="http://schemas.microsoft.com/office/powerpoint/2010/main" val="3189510507"/>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 Matrix: IPUS</a:t>
            </a:r>
            <a:endParaRPr lang="fr-FR" dirty="0"/>
          </a:p>
        </p:txBody>
      </p:sp>
      <p:graphicFrame>
        <p:nvGraphicFramePr>
          <p:cNvPr id="9" name="Table 8"/>
          <p:cNvGraphicFramePr>
            <a:graphicFrameLocks noGrp="1"/>
          </p:cNvGraphicFramePr>
          <p:nvPr>
            <p:extLst/>
          </p:nvPr>
        </p:nvGraphicFramePr>
        <p:xfrm>
          <a:off x="3705648" y="934763"/>
          <a:ext cx="7560000" cy="5040000"/>
        </p:xfrm>
        <a:graphic>
          <a:graphicData uri="http://schemas.openxmlformats.org/drawingml/2006/table">
            <a:tbl>
              <a:tblPr firstRow="1" bandRow="1">
                <a:tableStyleId>{5940675A-B579-460E-94D1-54222C63F5DA}</a:tableStyleId>
              </a:tblPr>
              <a:tblGrid>
                <a:gridCol w="840000"/>
                <a:gridCol w="840000"/>
                <a:gridCol w="840000"/>
                <a:gridCol w="840000"/>
                <a:gridCol w="840000"/>
                <a:gridCol w="840000"/>
                <a:gridCol w="840000"/>
                <a:gridCol w="840000"/>
                <a:gridCol w="840000"/>
              </a:tblGrid>
              <a:tr h="840000">
                <a:tc>
                  <a:txBody>
                    <a:bodyPr/>
                    <a:lstStyle/>
                    <a:p>
                      <a:pPr algn="ctr"/>
                      <a:r>
                        <a:rPr lang="en-GB" sz="1600" b="0" dirty="0" err="1" smtClean="0"/>
                        <a:t>Pix</a:t>
                      </a:r>
                      <a:r>
                        <a:rPr lang="en-GB" sz="1600" b="0" baseline="0" dirty="0" smtClean="0"/>
                        <a:t> 0</a:t>
                      </a:r>
                      <a:endParaRPr lang="fr-FR" sz="16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0" dirty="0" err="1" smtClean="0"/>
                        <a:t>Pix</a:t>
                      </a:r>
                      <a:r>
                        <a:rPr lang="en-GB" sz="1600" b="0" baseline="0" dirty="0" smtClean="0"/>
                        <a:t> 1</a:t>
                      </a:r>
                      <a:endParaRPr lang="fr-FR" sz="1600" b="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1" dirty="0" err="1" smtClean="0"/>
                        <a:t>Pix</a:t>
                      </a:r>
                      <a:r>
                        <a:rPr lang="en-GB" sz="1600" b="1" baseline="0" dirty="0" smtClean="0"/>
                        <a:t> 2</a:t>
                      </a:r>
                      <a:endParaRPr lang="fr-FR" sz="1600" b="1"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1" dirty="0" err="1" smtClean="0"/>
                        <a:t>Pix</a:t>
                      </a:r>
                      <a:r>
                        <a:rPr lang="en-GB" sz="1600" b="1" baseline="0" dirty="0" smtClean="0"/>
                        <a:t> 3</a:t>
                      </a:r>
                      <a:endParaRPr lang="fr-FR" sz="1600" b="1"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1" dirty="0" err="1" smtClean="0"/>
                        <a:t>Pix</a:t>
                      </a:r>
                      <a:r>
                        <a:rPr lang="en-GB" sz="1600" b="1" baseline="0" dirty="0" smtClean="0"/>
                        <a:t> 4</a:t>
                      </a:r>
                      <a:endParaRPr lang="fr-FR" sz="1600" b="1" dirty="0" smtClean="0"/>
                    </a:p>
                  </a:txBody>
                  <a:tcPr anchor="ctr"/>
                </a:tc>
                <a:tc>
                  <a:txBody>
                    <a:bodyPr/>
                    <a:lstStyle/>
                    <a:p>
                      <a:pPr algn="ctr"/>
                      <a:r>
                        <a:rPr lang="en-GB" sz="1600" dirty="0" err="1" smtClean="0"/>
                        <a:t>Pix</a:t>
                      </a:r>
                      <a:r>
                        <a:rPr lang="en-GB" sz="1600" baseline="0" dirty="0" smtClean="0"/>
                        <a:t> 5</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6</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7</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8</a:t>
                      </a:r>
                      <a:endParaRPr lang="fr-FR" sz="1600" dirty="0" smtClean="0"/>
                    </a:p>
                  </a:txBody>
                  <a:tcPr anchor="ctr"/>
                </a:tc>
              </a:tr>
              <a:tr h="840000">
                <a:tc>
                  <a:txBody>
                    <a:bodyPr/>
                    <a:lstStyle/>
                    <a:p>
                      <a:pPr algn="ctr"/>
                      <a:r>
                        <a:rPr lang="en-GB" sz="1600" b="0" dirty="0" err="1" smtClean="0"/>
                        <a:t>Pix</a:t>
                      </a:r>
                      <a:r>
                        <a:rPr lang="en-GB" sz="1600" b="0" baseline="0" dirty="0" smtClean="0"/>
                        <a:t> 9</a:t>
                      </a:r>
                      <a:endParaRPr lang="fr-FR" sz="16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0" dirty="0" err="1" smtClean="0"/>
                        <a:t>Pix</a:t>
                      </a:r>
                      <a:r>
                        <a:rPr lang="en-GB" sz="1600" b="0" baseline="0" dirty="0" smtClean="0"/>
                        <a:t> 10</a:t>
                      </a:r>
                      <a:endParaRPr lang="fr-FR" sz="1600" b="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1" dirty="0" err="1" smtClean="0"/>
                        <a:t>Pix</a:t>
                      </a:r>
                      <a:r>
                        <a:rPr lang="en-GB" sz="1600" b="1" baseline="0" dirty="0" smtClean="0"/>
                        <a:t> 11</a:t>
                      </a:r>
                      <a:endParaRPr lang="fr-FR" sz="1600" b="1"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1" dirty="0" err="1" smtClean="0"/>
                        <a:t>Pix</a:t>
                      </a:r>
                      <a:r>
                        <a:rPr lang="en-GB" sz="1600" b="1" baseline="0" dirty="0" smtClean="0"/>
                        <a:t> 12</a:t>
                      </a:r>
                      <a:endParaRPr lang="fr-FR" sz="1600" b="1"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1" dirty="0" err="1" smtClean="0"/>
                        <a:t>Pix</a:t>
                      </a:r>
                      <a:r>
                        <a:rPr lang="en-GB" sz="1600" b="1" baseline="0" dirty="0" smtClean="0"/>
                        <a:t> 13</a:t>
                      </a:r>
                      <a:endParaRPr lang="fr-FR" sz="1600" b="1" dirty="0" smtClean="0"/>
                    </a:p>
                  </a:txBody>
                  <a:tcPr anchor="ctr"/>
                </a:tc>
                <a:tc>
                  <a:txBody>
                    <a:bodyPr/>
                    <a:lstStyle/>
                    <a:p>
                      <a:pPr algn="ctr"/>
                      <a:r>
                        <a:rPr lang="en-GB" sz="1600" dirty="0" err="1" smtClean="0"/>
                        <a:t>Pix</a:t>
                      </a:r>
                      <a:r>
                        <a:rPr lang="en-GB" sz="1600" baseline="0" dirty="0" smtClean="0"/>
                        <a:t> 14</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15</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16</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17</a:t>
                      </a:r>
                      <a:endParaRPr lang="fr-FR" sz="1600" dirty="0" smtClean="0"/>
                    </a:p>
                  </a:txBody>
                  <a:tcPr anchor="ctr"/>
                </a:tc>
              </a:tr>
              <a:tr h="840000">
                <a:tc>
                  <a:txBody>
                    <a:bodyPr/>
                    <a:lstStyle/>
                    <a:p>
                      <a:pPr algn="ctr"/>
                      <a:r>
                        <a:rPr lang="en-GB" sz="1600" b="0" dirty="0" err="1" smtClean="0"/>
                        <a:t>Pix</a:t>
                      </a:r>
                      <a:r>
                        <a:rPr lang="en-GB" sz="1600" b="0" baseline="0" dirty="0" smtClean="0"/>
                        <a:t> 18</a:t>
                      </a:r>
                      <a:endParaRPr lang="fr-FR" sz="16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0" dirty="0" err="1" smtClean="0"/>
                        <a:t>Pix</a:t>
                      </a:r>
                      <a:r>
                        <a:rPr lang="en-GB" sz="1600" b="0" baseline="0" dirty="0" smtClean="0"/>
                        <a:t> 19</a:t>
                      </a:r>
                      <a:endParaRPr lang="fr-FR" sz="1600" b="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1" dirty="0" err="1" smtClean="0"/>
                        <a:t>Pix</a:t>
                      </a:r>
                      <a:r>
                        <a:rPr lang="en-GB" sz="1600" b="1" baseline="0" dirty="0" smtClean="0"/>
                        <a:t> 20</a:t>
                      </a:r>
                      <a:endParaRPr lang="fr-FR" sz="1600" b="1"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1" dirty="0" err="1" smtClean="0"/>
                        <a:t>Pix</a:t>
                      </a:r>
                      <a:r>
                        <a:rPr lang="en-GB" sz="1600" b="1" baseline="0" dirty="0" smtClean="0"/>
                        <a:t> 21</a:t>
                      </a:r>
                      <a:endParaRPr lang="fr-FR" sz="1600" b="1"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1" dirty="0" err="1" smtClean="0"/>
                        <a:t>Pix</a:t>
                      </a:r>
                      <a:r>
                        <a:rPr lang="en-GB" sz="1600" b="1" baseline="0" dirty="0" smtClean="0"/>
                        <a:t> 22</a:t>
                      </a:r>
                      <a:endParaRPr lang="fr-FR" sz="1600" b="1" dirty="0" smtClean="0"/>
                    </a:p>
                  </a:txBody>
                  <a:tcPr anchor="ctr"/>
                </a:tc>
                <a:tc>
                  <a:txBody>
                    <a:bodyPr/>
                    <a:lstStyle/>
                    <a:p>
                      <a:pPr algn="ctr"/>
                      <a:r>
                        <a:rPr lang="en-GB" sz="1600" dirty="0" err="1" smtClean="0"/>
                        <a:t>Pix</a:t>
                      </a:r>
                      <a:r>
                        <a:rPr lang="en-GB" sz="1600" baseline="0" dirty="0" smtClean="0"/>
                        <a:t> 23</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24</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25</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26</a:t>
                      </a:r>
                      <a:endParaRPr lang="fr-FR" sz="1600" dirty="0" smtClean="0"/>
                    </a:p>
                  </a:txBody>
                  <a:tcPr anchor="ctr"/>
                </a:tc>
              </a:tr>
              <a:tr h="840000">
                <a:tc>
                  <a:txBody>
                    <a:bodyPr/>
                    <a:lstStyle/>
                    <a:p>
                      <a:pPr algn="ctr"/>
                      <a:r>
                        <a:rPr lang="en-GB" sz="1600" dirty="0" err="1" smtClean="0"/>
                        <a:t>Pix</a:t>
                      </a:r>
                      <a:r>
                        <a:rPr lang="en-GB" sz="1600" baseline="0" dirty="0" smtClean="0"/>
                        <a:t> 27</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28</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29</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30</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31</a:t>
                      </a:r>
                      <a:endParaRPr lang="fr-FR" sz="1600" dirty="0" smtClean="0"/>
                    </a:p>
                  </a:txBody>
                  <a:tcPr anchor="ctr"/>
                </a:tc>
                <a:tc>
                  <a:txBody>
                    <a:bodyPr/>
                    <a:lstStyle/>
                    <a:p>
                      <a:pPr algn="ctr"/>
                      <a:r>
                        <a:rPr lang="en-GB" sz="1600" dirty="0" err="1" smtClean="0"/>
                        <a:t>Pix</a:t>
                      </a:r>
                      <a:r>
                        <a:rPr lang="en-GB" sz="1600" baseline="0" dirty="0" smtClean="0"/>
                        <a:t> 32</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33</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34</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35</a:t>
                      </a:r>
                      <a:endParaRPr lang="fr-FR" sz="1600" dirty="0" smtClean="0"/>
                    </a:p>
                  </a:txBody>
                  <a:tcPr anchor="ctr"/>
                </a:tc>
              </a:tr>
              <a:tr h="840000">
                <a:tc>
                  <a:txBody>
                    <a:bodyPr/>
                    <a:lstStyle/>
                    <a:p>
                      <a:pPr algn="ctr"/>
                      <a:r>
                        <a:rPr lang="en-GB" sz="1600" dirty="0" err="1" smtClean="0"/>
                        <a:t>Pix</a:t>
                      </a:r>
                      <a:r>
                        <a:rPr lang="en-GB" sz="1600" baseline="0" dirty="0" smtClean="0"/>
                        <a:t> 36</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37</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38</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39</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40</a:t>
                      </a:r>
                      <a:endParaRPr lang="fr-FR" sz="1600" dirty="0" smtClean="0"/>
                    </a:p>
                  </a:txBody>
                  <a:tcPr anchor="ctr"/>
                </a:tc>
                <a:tc>
                  <a:txBody>
                    <a:bodyPr/>
                    <a:lstStyle/>
                    <a:p>
                      <a:pPr algn="ctr"/>
                      <a:r>
                        <a:rPr lang="en-GB" sz="1600" dirty="0" err="1" smtClean="0"/>
                        <a:t>Pix</a:t>
                      </a:r>
                      <a:r>
                        <a:rPr lang="en-GB" sz="1600" baseline="0" dirty="0" smtClean="0"/>
                        <a:t> 41</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42</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43</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44</a:t>
                      </a:r>
                      <a:endParaRPr lang="fr-FR" sz="1600" dirty="0" smtClean="0"/>
                    </a:p>
                  </a:txBody>
                  <a:tcPr anchor="ctr"/>
                </a:tc>
              </a:tr>
              <a:tr h="840000">
                <a:tc>
                  <a:txBody>
                    <a:bodyPr/>
                    <a:lstStyle/>
                    <a:p>
                      <a:pPr algn="ctr"/>
                      <a:r>
                        <a:rPr lang="en-GB" sz="1600" dirty="0" err="1" smtClean="0"/>
                        <a:t>Pix</a:t>
                      </a:r>
                      <a:r>
                        <a:rPr lang="en-GB" sz="1600" baseline="0" dirty="0" smtClean="0"/>
                        <a:t> 45</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46</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47</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48</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49</a:t>
                      </a:r>
                      <a:endParaRPr lang="fr-FR" sz="1600" dirty="0" smtClean="0"/>
                    </a:p>
                  </a:txBody>
                  <a:tcPr anchor="ctr"/>
                </a:tc>
                <a:tc>
                  <a:txBody>
                    <a:bodyPr/>
                    <a:lstStyle/>
                    <a:p>
                      <a:pPr algn="ctr"/>
                      <a:r>
                        <a:rPr lang="en-GB" sz="1600" dirty="0" err="1" smtClean="0"/>
                        <a:t>Pix</a:t>
                      </a:r>
                      <a:r>
                        <a:rPr lang="en-GB" sz="1600" baseline="0" dirty="0" smtClean="0"/>
                        <a:t> 50</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51</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52</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53</a:t>
                      </a:r>
                      <a:endParaRPr lang="fr-FR" sz="1600" dirty="0" smtClean="0"/>
                    </a:p>
                  </a:txBody>
                  <a:tcPr anchor="ctr"/>
                </a:tc>
              </a:tr>
            </a:tbl>
          </a:graphicData>
        </a:graphic>
      </p:graphicFrame>
      <p:graphicFrame>
        <p:nvGraphicFramePr>
          <p:cNvPr id="3" name="Table 2"/>
          <p:cNvGraphicFramePr>
            <a:graphicFrameLocks noGrp="1"/>
          </p:cNvGraphicFramePr>
          <p:nvPr>
            <p:extLst/>
          </p:nvPr>
        </p:nvGraphicFramePr>
        <p:xfrm>
          <a:off x="5394489" y="945795"/>
          <a:ext cx="2520000" cy="2520000"/>
        </p:xfrm>
        <a:graphic>
          <a:graphicData uri="http://schemas.openxmlformats.org/drawingml/2006/table">
            <a:tbl>
              <a:tblPr firstRow="1" bandRow="1">
                <a:tableStyleId>{5940675A-B579-460E-94D1-54222C63F5DA}</a:tableStyleId>
              </a:tblPr>
              <a:tblGrid>
                <a:gridCol w="840000"/>
                <a:gridCol w="840000"/>
                <a:gridCol w="840000"/>
              </a:tblGrid>
              <a:tr h="840000">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762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b="1"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r>
              <a:tr h="840000">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762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dirty="0"/>
                    </a:p>
                  </a:txBody>
                  <a:tcPr anchor="ctr">
                    <a:lnL w="76200" cap="flat" cmpd="sng" algn="ctr">
                      <a:solidFill>
                        <a:srgbClr val="FF0000"/>
                      </a:solidFill>
                      <a:prstDash val="solid"/>
                      <a:round/>
                      <a:headEnd type="none" w="med" len="med"/>
                      <a:tailEnd type="none" w="med" len="med"/>
                    </a:lnL>
                    <a:lnR w="76200" cap="flat" cmpd="sng" algn="ctr">
                      <a:solidFill>
                        <a:srgbClr val="FF0000"/>
                      </a:solidFill>
                      <a:prstDash val="solid"/>
                      <a:round/>
                      <a:headEnd type="none" w="med" len="med"/>
                      <a:tailEnd type="none" w="med" len="med"/>
                    </a:lnR>
                    <a:lnT w="76200" cap="flat" cmpd="sng" algn="ctr">
                      <a:solidFill>
                        <a:srgbClr val="FF0000"/>
                      </a:solidFill>
                      <a:prstDash val="solid"/>
                      <a:round/>
                      <a:headEnd type="none" w="med" len="med"/>
                      <a:tailEnd type="none" w="med" len="med"/>
                    </a:lnT>
                    <a:lnB w="762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b="1" dirty="0"/>
                    </a:p>
                  </a:txBody>
                  <a:tcPr anchor="ctr">
                    <a:lnL w="762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r>
              <a:tr h="840000">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762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b="1"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TextBox 9"/>
          <p:cNvSpPr txBox="1"/>
          <p:nvPr/>
        </p:nvSpPr>
        <p:spPr>
          <a:xfrm>
            <a:off x="593663" y="3662603"/>
            <a:ext cx="2028239" cy="446209"/>
          </a:xfrm>
          <a:prstGeom prst="rect">
            <a:avLst/>
          </a:prstGeom>
          <a:noFill/>
        </p:spPr>
        <p:txBody>
          <a:bodyPr wrap="square" lIns="91440" tIns="45720" rIns="91440" rtlCol="0" anchor="t">
            <a:noAutofit/>
          </a:bodyPr>
          <a:lstStyle/>
          <a:p>
            <a:r>
              <a:rPr lang="en-GB" sz="2400" b="1" dirty="0" smtClean="0">
                <a:solidFill>
                  <a:srgbClr val="FF0000"/>
                </a:solidFill>
              </a:rPr>
              <a:t>… 5</a:t>
            </a:r>
            <a:r>
              <a:rPr lang="en-GB" sz="2400" b="1" baseline="30000" dirty="0" smtClean="0">
                <a:solidFill>
                  <a:srgbClr val="FF0000"/>
                </a:solidFill>
              </a:rPr>
              <a:t>th</a:t>
            </a:r>
            <a:r>
              <a:rPr lang="en-GB" sz="2400" b="1" dirty="0" smtClean="0">
                <a:solidFill>
                  <a:srgbClr val="FF0000"/>
                </a:solidFill>
              </a:rPr>
              <a:t> input</a:t>
            </a:r>
          </a:p>
        </p:txBody>
      </p:sp>
    </p:spTree>
    <p:extLst>
      <p:ext uri="{BB962C8B-B14F-4D97-AF65-F5344CB8AC3E}">
        <p14:creationId xmlns:p14="http://schemas.microsoft.com/office/powerpoint/2010/main" val="3562452383"/>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 Matrix: IPUS</a:t>
            </a:r>
            <a:endParaRPr lang="fr-FR" dirty="0"/>
          </a:p>
        </p:txBody>
      </p:sp>
      <p:graphicFrame>
        <p:nvGraphicFramePr>
          <p:cNvPr id="9" name="Table 8"/>
          <p:cNvGraphicFramePr>
            <a:graphicFrameLocks noGrp="1"/>
          </p:cNvGraphicFramePr>
          <p:nvPr>
            <p:extLst/>
          </p:nvPr>
        </p:nvGraphicFramePr>
        <p:xfrm>
          <a:off x="3705648" y="934763"/>
          <a:ext cx="7560000" cy="5040000"/>
        </p:xfrm>
        <a:graphic>
          <a:graphicData uri="http://schemas.openxmlformats.org/drawingml/2006/table">
            <a:tbl>
              <a:tblPr firstRow="1" bandRow="1">
                <a:tableStyleId>{5940675A-B579-460E-94D1-54222C63F5DA}</a:tableStyleId>
              </a:tblPr>
              <a:tblGrid>
                <a:gridCol w="840000"/>
                <a:gridCol w="840000"/>
                <a:gridCol w="840000"/>
                <a:gridCol w="840000"/>
                <a:gridCol w="840000"/>
                <a:gridCol w="840000"/>
                <a:gridCol w="840000"/>
                <a:gridCol w="840000"/>
                <a:gridCol w="840000"/>
              </a:tblGrid>
              <a:tr h="840000">
                <a:tc>
                  <a:txBody>
                    <a:bodyPr/>
                    <a:lstStyle/>
                    <a:p>
                      <a:pPr algn="ctr"/>
                      <a:r>
                        <a:rPr lang="en-GB" sz="1600" b="0" dirty="0" err="1" smtClean="0"/>
                        <a:t>Pix</a:t>
                      </a:r>
                      <a:r>
                        <a:rPr lang="en-GB" sz="1600" b="0" baseline="0" dirty="0" smtClean="0"/>
                        <a:t> 0</a:t>
                      </a:r>
                      <a:endParaRPr lang="fr-FR" sz="16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0" dirty="0" err="1" smtClean="0"/>
                        <a:t>Pix</a:t>
                      </a:r>
                      <a:r>
                        <a:rPr lang="en-GB" sz="1600" b="0" baseline="0" dirty="0" smtClean="0"/>
                        <a:t> 1</a:t>
                      </a:r>
                      <a:endParaRPr lang="fr-FR" sz="1600" b="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0" dirty="0" err="1" smtClean="0"/>
                        <a:t>Pix</a:t>
                      </a:r>
                      <a:r>
                        <a:rPr lang="en-GB" sz="1600" b="0" baseline="0" dirty="0" smtClean="0"/>
                        <a:t> 2</a:t>
                      </a:r>
                      <a:endParaRPr lang="fr-FR" sz="1600" b="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0" dirty="0" err="1" smtClean="0"/>
                        <a:t>Pix</a:t>
                      </a:r>
                      <a:r>
                        <a:rPr lang="en-GB" sz="1600" b="0" baseline="0" dirty="0" smtClean="0"/>
                        <a:t> 3</a:t>
                      </a:r>
                      <a:endParaRPr lang="fr-FR" sz="1600" b="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0" dirty="0" err="1" smtClean="0"/>
                        <a:t>Pix</a:t>
                      </a:r>
                      <a:r>
                        <a:rPr lang="en-GB" sz="1600" b="0" baseline="0" dirty="0" smtClean="0"/>
                        <a:t> 4</a:t>
                      </a:r>
                      <a:endParaRPr lang="fr-FR" sz="1600" b="0" dirty="0" smtClean="0"/>
                    </a:p>
                  </a:txBody>
                  <a:tcPr anchor="ctr"/>
                </a:tc>
                <a:tc>
                  <a:txBody>
                    <a:bodyPr/>
                    <a:lstStyle/>
                    <a:p>
                      <a:pPr algn="ctr"/>
                      <a:r>
                        <a:rPr lang="en-GB" sz="1600" dirty="0" err="1" smtClean="0"/>
                        <a:t>Pix</a:t>
                      </a:r>
                      <a:r>
                        <a:rPr lang="en-GB" sz="1600" baseline="0" dirty="0" smtClean="0"/>
                        <a:t> 5</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6</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7</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8</a:t>
                      </a:r>
                      <a:endParaRPr lang="fr-FR" sz="1600" dirty="0" smtClean="0"/>
                    </a:p>
                  </a:txBody>
                  <a:tcPr anchor="ctr"/>
                </a:tc>
              </a:tr>
              <a:tr h="840000">
                <a:tc>
                  <a:txBody>
                    <a:bodyPr/>
                    <a:lstStyle/>
                    <a:p>
                      <a:pPr algn="ctr"/>
                      <a:r>
                        <a:rPr lang="en-GB" sz="1600" b="1" dirty="0" err="1" smtClean="0"/>
                        <a:t>Pix</a:t>
                      </a:r>
                      <a:r>
                        <a:rPr lang="en-GB" sz="1600" b="1" baseline="0" dirty="0" smtClean="0"/>
                        <a:t> 9</a:t>
                      </a:r>
                      <a:endParaRPr lang="fr-FR" sz="16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0" dirty="0" err="1" smtClean="0"/>
                        <a:t>Pix</a:t>
                      </a:r>
                      <a:r>
                        <a:rPr lang="en-GB" sz="1600" b="0" baseline="0" dirty="0" smtClean="0"/>
                        <a:t> 10</a:t>
                      </a:r>
                      <a:endParaRPr lang="fr-FR" sz="1600" b="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0" dirty="0" err="1" smtClean="0"/>
                        <a:t>Pix</a:t>
                      </a:r>
                      <a:r>
                        <a:rPr lang="en-GB" sz="1600" b="0" baseline="0" dirty="0" smtClean="0"/>
                        <a:t> 11</a:t>
                      </a:r>
                      <a:endParaRPr lang="fr-FR" sz="1600" b="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0" dirty="0" err="1" smtClean="0"/>
                        <a:t>Pix</a:t>
                      </a:r>
                      <a:r>
                        <a:rPr lang="en-GB" sz="1600" b="0" baseline="0" dirty="0" smtClean="0"/>
                        <a:t> 12</a:t>
                      </a:r>
                      <a:endParaRPr lang="fr-FR" sz="1600" b="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0" dirty="0" err="1" smtClean="0"/>
                        <a:t>Pix</a:t>
                      </a:r>
                      <a:r>
                        <a:rPr lang="en-GB" sz="1600" b="0" baseline="0" dirty="0" smtClean="0"/>
                        <a:t> 13</a:t>
                      </a:r>
                      <a:endParaRPr lang="fr-FR" sz="1600" b="0" dirty="0" smtClean="0"/>
                    </a:p>
                  </a:txBody>
                  <a:tcPr anchor="ctr"/>
                </a:tc>
                <a:tc>
                  <a:txBody>
                    <a:bodyPr/>
                    <a:lstStyle/>
                    <a:p>
                      <a:pPr algn="ctr"/>
                      <a:r>
                        <a:rPr lang="en-GB" sz="1600" dirty="0" err="1" smtClean="0"/>
                        <a:t>Pix</a:t>
                      </a:r>
                      <a:r>
                        <a:rPr lang="en-GB" sz="1600" baseline="0" dirty="0" smtClean="0"/>
                        <a:t> 14</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15</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16</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17</a:t>
                      </a:r>
                      <a:endParaRPr lang="fr-FR" sz="1600" dirty="0" smtClean="0"/>
                    </a:p>
                  </a:txBody>
                  <a:tcPr anchor="ctr"/>
                </a:tc>
              </a:tr>
              <a:tr h="840000">
                <a:tc>
                  <a:txBody>
                    <a:bodyPr/>
                    <a:lstStyle/>
                    <a:p>
                      <a:pPr algn="ctr"/>
                      <a:r>
                        <a:rPr lang="en-GB" sz="1600" b="1" dirty="0" err="1" smtClean="0"/>
                        <a:t>Pix</a:t>
                      </a:r>
                      <a:r>
                        <a:rPr lang="en-GB" sz="1600" b="1" baseline="0" dirty="0" smtClean="0"/>
                        <a:t> 18</a:t>
                      </a:r>
                      <a:endParaRPr lang="fr-FR" sz="16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0" dirty="0" err="1" smtClean="0"/>
                        <a:t>Pix</a:t>
                      </a:r>
                      <a:r>
                        <a:rPr lang="en-GB" sz="1600" b="0" baseline="0" dirty="0" smtClean="0"/>
                        <a:t> 19</a:t>
                      </a:r>
                      <a:endParaRPr lang="fr-FR" sz="1600" b="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0" dirty="0" err="1" smtClean="0"/>
                        <a:t>Pix</a:t>
                      </a:r>
                      <a:r>
                        <a:rPr lang="en-GB" sz="1600" b="0" baseline="0" dirty="0" smtClean="0"/>
                        <a:t> 20</a:t>
                      </a:r>
                      <a:endParaRPr lang="fr-FR" sz="1600" b="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0" dirty="0" err="1" smtClean="0"/>
                        <a:t>Pix</a:t>
                      </a:r>
                      <a:r>
                        <a:rPr lang="en-GB" sz="1600" b="0" baseline="0" dirty="0" smtClean="0"/>
                        <a:t> 21</a:t>
                      </a:r>
                      <a:endParaRPr lang="fr-FR" sz="1600" b="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0" dirty="0" err="1" smtClean="0"/>
                        <a:t>Pix</a:t>
                      </a:r>
                      <a:r>
                        <a:rPr lang="en-GB" sz="1600" b="0" baseline="0" dirty="0" smtClean="0"/>
                        <a:t> 22</a:t>
                      </a:r>
                      <a:endParaRPr lang="fr-FR" sz="1600" b="0" dirty="0" smtClean="0"/>
                    </a:p>
                  </a:txBody>
                  <a:tcPr anchor="ctr"/>
                </a:tc>
                <a:tc>
                  <a:txBody>
                    <a:bodyPr/>
                    <a:lstStyle/>
                    <a:p>
                      <a:pPr algn="ctr"/>
                      <a:r>
                        <a:rPr lang="en-GB" sz="1600" dirty="0" err="1" smtClean="0"/>
                        <a:t>Pix</a:t>
                      </a:r>
                      <a:r>
                        <a:rPr lang="en-GB" sz="1600" baseline="0" dirty="0" smtClean="0"/>
                        <a:t> 23</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24</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25</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26</a:t>
                      </a:r>
                      <a:endParaRPr lang="fr-FR" sz="1600" dirty="0" smtClean="0"/>
                    </a:p>
                  </a:txBody>
                  <a:tcPr anchor="ctr"/>
                </a:tc>
              </a:tr>
              <a:tr h="840000">
                <a:tc>
                  <a:txBody>
                    <a:bodyPr/>
                    <a:lstStyle/>
                    <a:p>
                      <a:pPr algn="ctr"/>
                      <a:r>
                        <a:rPr lang="en-GB" sz="1600" b="1" dirty="0" err="1" smtClean="0"/>
                        <a:t>Pix</a:t>
                      </a:r>
                      <a:r>
                        <a:rPr lang="en-GB" sz="1600" b="1" baseline="0" dirty="0" smtClean="0"/>
                        <a:t> 27</a:t>
                      </a:r>
                      <a:endParaRPr lang="fr-FR" sz="16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28</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29</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30</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31</a:t>
                      </a:r>
                      <a:endParaRPr lang="fr-FR" sz="1600" dirty="0" smtClean="0"/>
                    </a:p>
                  </a:txBody>
                  <a:tcPr anchor="ctr"/>
                </a:tc>
                <a:tc>
                  <a:txBody>
                    <a:bodyPr/>
                    <a:lstStyle/>
                    <a:p>
                      <a:pPr algn="ctr"/>
                      <a:r>
                        <a:rPr lang="en-GB" sz="1600" dirty="0" err="1" smtClean="0"/>
                        <a:t>Pix</a:t>
                      </a:r>
                      <a:r>
                        <a:rPr lang="en-GB" sz="1600" baseline="0" dirty="0" smtClean="0"/>
                        <a:t> 32</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33</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34</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35</a:t>
                      </a:r>
                      <a:endParaRPr lang="fr-FR" sz="1600" dirty="0" smtClean="0"/>
                    </a:p>
                  </a:txBody>
                  <a:tcPr anchor="ctr"/>
                </a:tc>
              </a:tr>
              <a:tr h="840000">
                <a:tc>
                  <a:txBody>
                    <a:bodyPr/>
                    <a:lstStyle/>
                    <a:p>
                      <a:pPr algn="ctr"/>
                      <a:r>
                        <a:rPr lang="en-GB" sz="1600" dirty="0" err="1" smtClean="0"/>
                        <a:t>Pix</a:t>
                      </a:r>
                      <a:r>
                        <a:rPr lang="en-GB" sz="1600" baseline="0" dirty="0" smtClean="0"/>
                        <a:t> 36</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37</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38</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39</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40</a:t>
                      </a:r>
                      <a:endParaRPr lang="fr-FR" sz="1600" dirty="0" smtClean="0"/>
                    </a:p>
                  </a:txBody>
                  <a:tcPr anchor="ctr"/>
                </a:tc>
                <a:tc>
                  <a:txBody>
                    <a:bodyPr/>
                    <a:lstStyle/>
                    <a:p>
                      <a:pPr algn="ctr"/>
                      <a:r>
                        <a:rPr lang="en-GB" sz="1600" dirty="0" err="1" smtClean="0"/>
                        <a:t>Pix</a:t>
                      </a:r>
                      <a:r>
                        <a:rPr lang="en-GB" sz="1600" baseline="0" dirty="0" smtClean="0"/>
                        <a:t> 41</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42</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43</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44</a:t>
                      </a:r>
                      <a:endParaRPr lang="fr-FR" sz="1600" dirty="0" smtClean="0"/>
                    </a:p>
                  </a:txBody>
                  <a:tcPr anchor="ctr"/>
                </a:tc>
              </a:tr>
              <a:tr h="840000">
                <a:tc>
                  <a:txBody>
                    <a:bodyPr/>
                    <a:lstStyle/>
                    <a:p>
                      <a:pPr algn="ctr"/>
                      <a:r>
                        <a:rPr lang="en-GB" sz="1600" dirty="0" err="1" smtClean="0"/>
                        <a:t>Pix</a:t>
                      </a:r>
                      <a:r>
                        <a:rPr lang="en-GB" sz="1600" baseline="0" dirty="0" smtClean="0"/>
                        <a:t> 45</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46</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47</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48</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49</a:t>
                      </a:r>
                      <a:endParaRPr lang="fr-FR" sz="1600" dirty="0" smtClean="0"/>
                    </a:p>
                  </a:txBody>
                  <a:tcPr anchor="ctr"/>
                </a:tc>
                <a:tc>
                  <a:txBody>
                    <a:bodyPr/>
                    <a:lstStyle/>
                    <a:p>
                      <a:pPr algn="ctr"/>
                      <a:r>
                        <a:rPr lang="en-GB" sz="1600" dirty="0" err="1" smtClean="0"/>
                        <a:t>Pix</a:t>
                      </a:r>
                      <a:r>
                        <a:rPr lang="en-GB" sz="1600" baseline="0" dirty="0" smtClean="0"/>
                        <a:t> 50</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51</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52</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53</a:t>
                      </a:r>
                      <a:endParaRPr lang="fr-FR" sz="1600" dirty="0" smtClean="0"/>
                    </a:p>
                  </a:txBody>
                  <a:tcPr anchor="ctr"/>
                </a:tc>
              </a:tr>
            </a:tbl>
          </a:graphicData>
        </a:graphic>
      </p:graphicFrame>
      <p:graphicFrame>
        <p:nvGraphicFramePr>
          <p:cNvPr id="3" name="Table 2"/>
          <p:cNvGraphicFramePr>
            <a:graphicFrameLocks noGrp="1"/>
          </p:cNvGraphicFramePr>
          <p:nvPr>
            <p:extLst/>
          </p:nvPr>
        </p:nvGraphicFramePr>
        <p:xfrm>
          <a:off x="2000361" y="1760290"/>
          <a:ext cx="2520000" cy="2520000"/>
        </p:xfrm>
        <a:graphic>
          <a:graphicData uri="http://schemas.openxmlformats.org/drawingml/2006/table">
            <a:tbl>
              <a:tblPr firstRow="1" bandRow="1">
                <a:tableStyleId>{5940675A-B579-460E-94D1-54222C63F5DA}</a:tableStyleId>
              </a:tblPr>
              <a:tblGrid>
                <a:gridCol w="840000"/>
                <a:gridCol w="840000"/>
                <a:gridCol w="840000"/>
              </a:tblGrid>
              <a:tr h="840000">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b="1"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r>
              <a:tr h="840000">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b="1"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r>
              <a:tr h="840000">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b="1"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TextBox 9"/>
          <p:cNvSpPr txBox="1"/>
          <p:nvPr/>
        </p:nvSpPr>
        <p:spPr>
          <a:xfrm>
            <a:off x="295076" y="4491658"/>
            <a:ext cx="3410571" cy="446209"/>
          </a:xfrm>
          <a:prstGeom prst="rect">
            <a:avLst/>
          </a:prstGeom>
          <a:noFill/>
        </p:spPr>
        <p:txBody>
          <a:bodyPr wrap="square" lIns="91440" tIns="45720" rIns="91440" rtlCol="0" anchor="t">
            <a:noAutofit/>
          </a:bodyPr>
          <a:lstStyle/>
          <a:p>
            <a:r>
              <a:rPr lang="en-GB" sz="2400" b="1" dirty="0" smtClean="0">
                <a:solidFill>
                  <a:srgbClr val="FF0000"/>
                </a:solidFill>
              </a:rPr>
              <a:t>1</a:t>
            </a:r>
            <a:r>
              <a:rPr lang="en-GB" sz="2400" b="1" baseline="30000" dirty="0" smtClean="0">
                <a:solidFill>
                  <a:srgbClr val="FF0000"/>
                </a:solidFill>
              </a:rPr>
              <a:t>st</a:t>
            </a:r>
            <a:r>
              <a:rPr lang="en-GB" sz="2400" b="1" dirty="0" smtClean="0">
                <a:solidFill>
                  <a:srgbClr val="FF0000"/>
                </a:solidFill>
              </a:rPr>
              <a:t> Input of the 2</a:t>
            </a:r>
            <a:r>
              <a:rPr lang="en-GB" sz="2400" b="1" baseline="30000" dirty="0" smtClean="0">
                <a:solidFill>
                  <a:srgbClr val="FF0000"/>
                </a:solidFill>
              </a:rPr>
              <a:t>nd</a:t>
            </a:r>
            <a:r>
              <a:rPr lang="en-GB" sz="2400" b="1" dirty="0" smtClean="0">
                <a:solidFill>
                  <a:srgbClr val="FF0000"/>
                </a:solidFill>
              </a:rPr>
              <a:t> line</a:t>
            </a:r>
          </a:p>
        </p:txBody>
      </p:sp>
    </p:spTree>
    <p:extLst>
      <p:ext uri="{BB962C8B-B14F-4D97-AF65-F5344CB8AC3E}">
        <p14:creationId xmlns:p14="http://schemas.microsoft.com/office/powerpoint/2010/main" val="1852582207"/>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 Matrix: IPUS</a:t>
            </a:r>
            <a:endParaRPr lang="fr-FR" dirty="0"/>
          </a:p>
        </p:txBody>
      </p:sp>
      <p:graphicFrame>
        <p:nvGraphicFramePr>
          <p:cNvPr id="9" name="Table 8"/>
          <p:cNvGraphicFramePr>
            <a:graphicFrameLocks noGrp="1"/>
          </p:cNvGraphicFramePr>
          <p:nvPr>
            <p:extLst/>
          </p:nvPr>
        </p:nvGraphicFramePr>
        <p:xfrm>
          <a:off x="6239758" y="934763"/>
          <a:ext cx="5040000" cy="5040000"/>
        </p:xfrm>
        <a:graphic>
          <a:graphicData uri="http://schemas.openxmlformats.org/drawingml/2006/table">
            <a:tbl>
              <a:tblPr firstRow="1" bandRow="1">
                <a:tableStyleId>{5940675A-B579-460E-94D1-54222C63F5DA}</a:tableStyleId>
              </a:tblPr>
              <a:tblGrid>
                <a:gridCol w="840000"/>
                <a:gridCol w="840000"/>
                <a:gridCol w="840000"/>
                <a:gridCol w="840000"/>
                <a:gridCol w="840000"/>
                <a:gridCol w="840000"/>
              </a:tblGrid>
              <a:tr h="840000">
                <a:tc>
                  <a:txBody>
                    <a:bodyPr/>
                    <a:lstStyle/>
                    <a:p>
                      <a:pPr algn="ctr"/>
                      <a:r>
                        <a:rPr lang="en-GB" sz="1600" b="1" dirty="0" err="1" smtClean="0"/>
                        <a:t>Pix</a:t>
                      </a:r>
                      <a:r>
                        <a:rPr lang="en-GB" sz="1600" b="1" baseline="0" dirty="0" smtClean="0"/>
                        <a:t> 0</a:t>
                      </a:r>
                      <a:endParaRPr lang="fr-FR" sz="16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1" dirty="0" err="1" smtClean="0"/>
                        <a:t>Pix</a:t>
                      </a:r>
                      <a:r>
                        <a:rPr lang="en-GB" sz="1600" b="1" baseline="0" dirty="0" smtClean="0"/>
                        <a:t> 1</a:t>
                      </a:r>
                      <a:endParaRPr lang="fr-FR" sz="1600" b="1"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1" dirty="0" err="1" smtClean="0"/>
                        <a:t>Pix</a:t>
                      </a:r>
                      <a:r>
                        <a:rPr lang="en-GB" sz="1600" b="1" baseline="0" dirty="0" smtClean="0"/>
                        <a:t> 2</a:t>
                      </a:r>
                      <a:endParaRPr lang="fr-FR" sz="1600" b="1"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a:t>
                      </a:r>
                      <a:endParaRPr lang="fr-FR" sz="1600" dirty="0" smtClean="0"/>
                    </a:p>
                  </a:txBody>
                  <a:tcPr anchor="ctr"/>
                </a:tc>
                <a:tc>
                  <a:txBody>
                    <a:bodyPr/>
                    <a:lstStyle/>
                    <a:p>
                      <a:pPr algn="ctr"/>
                      <a:r>
                        <a:rPr lang="en-GB" sz="1600" dirty="0" err="1" smtClean="0"/>
                        <a:t>Pix</a:t>
                      </a:r>
                      <a:r>
                        <a:rPr lang="en-GB" sz="1600" baseline="0" dirty="0" smtClean="0"/>
                        <a:t> 5</a:t>
                      </a:r>
                      <a:endParaRPr lang="fr-FR" sz="1600" dirty="0"/>
                    </a:p>
                  </a:txBody>
                  <a:tcPr anchor="ctr"/>
                </a:tc>
              </a:tr>
              <a:tr h="840000">
                <a:tc>
                  <a:txBody>
                    <a:bodyPr/>
                    <a:lstStyle/>
                    <a:p>
                      <a:pPr algn="ctr"/>
                      <a:r>
                        <a:rPr lang="en-GB" sz="1600" b="0" dirty="0" err="1" smtClean="0"/>
                        <a:t>Pix</a:t>
                      </a:r>
                      <a:r>
                        <a:rPr lang="en-GB" sz="1600" b="0" baseline="0" dirty="0" smtClean="0"/>
                        <a:t> 9</a:t>
                      </a:r>
                      <a:endParaRPr lang="fr-FR" sz="16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10</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11</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12</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13</a:t>
                      </a:r>
                      <a:endParaRPr lang="fr-FR" sz="1600" dirty="0" smtClean="0"/>
                    </a:p>
                  </a:txBody>
                  <a:tcPr anchor="ctr"/>
                </a:tc>
                <a:tc>
                  <a:txBody>
                    <a:bodyPr/>
                    <a:lstStyle/>
                    <a:p>
                      <a:pPr algn="ctr"/>
                      <a:r>
                        <a:rPr lang="en-GB" sz="1600" dirty="0" err="1" smtClean="0"/>
                        <a:t>Pix</a:t>
                      </a:r>
                      <a:r>
                        <a:rPr lang="en-GB" sz="1600" baseline="0" dirty="0" smtClean="0"/>
                        <a:t> 14</a:t>
                      </a:r>
                      <a:endParaRPr lang="fr-FR" sz="1600" dirty="0"/>
                    </a:p>
                  </a:txBody>
                  <a:tcPr anchor="ctr"/>
                </a:tc>
              </a:tr>
              <a:tr h="840000">
                <a:tc>
                  <a:txBody>
                    <a:bodyPr/>
                    <a:lstStyle/>
                    <a:p>
                      <a:pPr algn="ctr"/>
                      <a:r>
                        <a:rPr lang="en-GB" sz="1600" b="0" dirty="0" err="1" smtClean="0"/>
                        <a:t>Pix</a:t>
                      </a:r>
                      <a:r>
                        <a:rPr lang="en-GB" sz="1600" b="0" baseline="0" dirty="0" smtClean="0"/>
                        <a:t> 18</a:t>
                      </a:r>
                      <a:endParaRPr lang="fr-FR" sz="16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19</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20</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21</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22</a:t>
                      </a:r>
                      <a:endParaRPr lang="fr-FR" sz="1600" dirty="0" smtClean="0"/>
                    </a:p>
                  </a:txBody>
                  <a:tcPr anchor="ctr"/>
                </a:tc>
                <a:tc>
                  <a:txBody>
                    <a:bodyPr/>
                    <a:lstStyle/>
                    <a:p>
                      <a:pPr algn="ctr"/>
                      <a:r>
                        <a:rPr lang="en-GB" sz="1600" dirty="0" err="1" smtClean="0"/>
                        <a:t>Pix</a:t>
                      </a:r>
                      <a:r>
                        <a:rPr lang="en-GB" sz="1600" baseline="0" dirty="0" smtClean="0"/>
                        <a:t> 23</a:t>
                      </a:r>
                      <a:endParaRPr lang="fr-FR" sz="1600" dirty="0"/>
                    </a:p>
                  </a:txBody>
                  <a:tcPr anchor="ctr"/>
                </a:tc>
              </a:tr>
              <a:tr h="840000">
                <a:tc>
                  <a:txBody>
                    <a:bodyPr/>
                    <a:lstStyle/>
                    <a:p>
                      <a:pPr algn="ctr"/>
                      <a:r>
                        <a:rPr lang="en-GB" sz="1600" dirty="0" err="1" smtClean="0"/>
                        <a:t>Pix</a:t>
                      </a:r>
                      <a:r>
                        <a:rPr lang="en-GB" sz="1600" baseline="0" dirty="0" smtClean="0"/>
                        <a:t> 27</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28</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29</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30</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31</a:t>
                      </a:r>
                      <a:endParaRPr lang="fr-FR" sz="1600" dirty="0" smtClean="0"/>
                    </a:p>
                  </a:txBody>
                  <a:tcPr anchor="ctr"/>
                </a:tc>
                <a:tc>
                  <a:txBody>
                    <a:bodyPr/>
                    <a:lstStyle/>
                    <a:p>
                      <a:pPr algn="ctr"/>
                      <a:r>
                        <a:rPr lang="en-GB" sz="1600" dirty="0" err="1" smtClean="0"/>
                        <a:t>Pix</a:t>
                      </a:r>
                      <a:r>
                        <a:rPr lang="en-GB" sz="1600" baseline="0" dirty="0" smtClean="0"/>
                        <a:t> 32</a:t>
                      </a:r>
                      <a:endParaRPr lang="fr-FR" sz="1600" dirty="0"/>
                    </a:p>
                  </a:txBody>
                  <a:tcPr anchor="ctr"/>
                </a:tc>
              </a:tr>
              <a:tr h="840000">
                <a:tc>
                  <a:txBody>
                    <a:bodyPr/>
                    <a:lstStyle/>
                    <a:p>
                      <a:pPr algn="ctr"/>
                      <a:r>
                        <a:rPr lang="en-GB" sz="1600" dirty="0" err="1" smtClean="0"/>
                        <a:t>Pix</a:t>
                      </a:r>
                      <a:r>
                        <a:rPr lang="en-GB" sz="1600" baseline="0" dirty="0" smtClean="0"/>
                        <a:t> 36</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37</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38</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39</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40</a:t>
                      </a:r>
                      <a:endParaRPr lang="fr-FR" sz="1600" dirty="0" smtClean="0"/>
                    </a:p>
                  </a:txBody>
                  <a:tcPr anchor="ctr"/>
                </a:tc>
                <a:tc>
                  <a:txBody>
                    <a:bodyPr/>
                    <a:lstStyle/>
                    <a:p>
                      <a:pPr algn="ctr"/>
                      <a:r>
                        <a:rPr lang="en-GB" sz="1600" dirty="0" err="1" smtClean="0"/>
                        <a:t>Pix</a:t>
                      </a:r>
                      <a:r>
                        <a:rPr lang="en-GB" sz="1600" baseline="0" dirty="0" smtClean="0"/>
                        <a:t> 41</a:t>
                      </a:r>
                      <a:endParaRPr lang="fr-FR" sz="1600" dirty="0"/>
                    </a:p>
                  </a:txBody>
                  <a:tcPr anchor="ctr"/>
                </a:tc>
              </a:tr>
              <a:tr h="840000">
                <a:tc>
                  <a:txBody>
                    <a:bodyPr/>
                    <a:lstStyle/>
                    <a:p>
                      <a:pPr algn="ctr"/>
                      <a:r>
                        <a:rPr lang="en-GB" sz="1600" dirty="0" err="1" smtClean="0"/>
                        <a:t>Pix</a:t>
                      </a:r>
                      <a:r>
                        <a:rPr lang="en-GB" sz="1600" baseline="0" dirty="0" smtClean="0"/>
                        <a:t> 45</a:t>
                      </a:r>
                      <a:endParaRPr lang="fr-FR"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46</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47</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48</a:t>
                      </a:r>
                      <a:endParaRPr lang="fr-FR"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err="1" smtClean="0"/>
                        <a:t>Pix</a:t>
                      </a:r>
                      <a:r>
                        <a:rPr lang="en-GB" sz="1600" baseline="0" dirty="0" smtClean="0"/>
                        <a:t> 49</a:t>
                      </a:r>
                      <a:endParaRPr lang="fr-FR" sz="1600" dirty="0" smtClean="0"/>
                    </a:p>
                  </a:txBody>
                  <a:tcPr anchor="ctr"/>
                </a:tc>
                <a:tc>
                  <a:txBody>
                    <a:bodyPr/>
                    <a:lstStyle/>
                    <a:p>
                      <a:pPr algn="ctr"/>
                      <a:r>
                        <a:rPr lang="en-GB" sz="1600" dirty="0" err="1" smtClean="0"/>
                        <a:t>Pix</a:t>
                      </a:r>
                      <a:r>
                        <a:rPr lang="en-GB" sz="1600" baseline="0" dirty="0" smtClean="0"/>
                        <a:t> 50</a:t>
                      </a:r>
                      <a:endParaRPr lang="fr-FR" sz="1600" dirty="0"/>
                    </a:p>
                  </a:txBody>
                  <a:tcPr anchor="ctr"/>
                </a:tc>
              </a:tr>
            </a:tbl>
          </a:graphicData>
        </a:graphic>
      </p:graphicFrame>
      <p:graphicFrame>
        <p:nvGraphicFramePr>
          <p:cNvPr id="3" name="Table 2"/>
          <p:cNvGraphicFramePr>
            <a:graphicFrameLocks noGrp="1"/>
          </p:cNvGraphicFramePr>
          <p:nvPr>
            <p:extLst/>
          </p:nvPr>
        </p:nvGraphicFramePr>
        <p:xfrm>
          <a:off x="1199758" y="934763"/>
          <a:ext cx="7560000" cy="840000"/>
        </p:xfrm>
        <a:graphic>
          <a:graphicData uri="http://schemas.openxmlformats.org/drawingml/2006/table">
            <a:tbl>
              <a:tblPr firstRow="1" bandRow="1">
                <a:tableStyleId>{5940675A-B579-460E-94D1-54222C63F5DA}</a:tableStyleId>
              </a:tblPr>
              <a:tblGrid>
                <a:gridCol w="840000"/>
                <a:gridCol w="840000"/>
                <a:gridCol w="840000"/>
                <a:gridCol w="840000"/>
                <a:gridCol w="840000"/>
                <a:gridCol w="840000"/>
                <a:gridCol w="840000"/>
                <a:gridCol w="840000"/>
                <a:gridCol w="840000"/>
              </a:tblGrid>
              <a:tr h="840000">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b="1"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b="1"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b="1"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b="1"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b="1"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b="1"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600" b="1" dirty="0"/>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TextBox 9"/>
          <p:cNvSpPr txBox="1"/>
          <p:nvPr/>
        </p:nvSpPr>
        <p:spPr>
          <a:xfrm>
            <a:off x="1729210" y="3231658"/>
            <a:ext cx="3250548" cy="446209"/>
          </a:xfrm>
          <a:prstGeom prst="rect">
            <a:avLst/>
          </a:prstGeom>
          <a:noFill/>
        </p:spPr>
        <p:txBody>
          <a:bodyPr wrap="square" lIns="91440" tIns="45720" rIns="91440" rtlCol="0" anchor="t">
            <a:noAutofit/>
          </a:bodyPr>
          <a:lstStyle/>
          <a:p>
            <a:r>
              <a:rPr lang="en-GB" sz="2400" b="1" dirty="0" smtClean="0">
                <a:solidFill>
                  <a:srgbClr val="FF0000"/>
                </a:solidFill>
              </a:rPr>
              <a:t>9x1 mode 3rd Input</a:t>
            </a:r>
          </a:p>
        </p:txBody>
      </p:sp>
    </p:spTree>
    <p:extLst>
      <p:ext uri="{BB962C8B-B14F-4D97-AF65-F5344CB8AC3E}">
        <p14:creationId xmlns:p14="http://schemas.microsoft.com/office/powerpoint/2010/main" val="2619009707"/>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lumMod val="75000"/>
                    <a:lumOff val="25000"/>
                  </a:schemeClr>
                </a:solidFill>
              </a:rPr>
              <a:t>AGENDA</a:t>
            </a:r>
            <a:endParaRPr lang="en-US" dirty="0">
              <a:solidFill>
                <a:schemeClr val="tx1">
                  <a:lumMod val="75000"/>
                  <a:lumOff val="25000"/>
                </a:schemeClr>
              </a:solidFill>
            </a:endParaRPr>
          </a:p>
        </p:txBody>
      </p:sp>
      <p:sp>
        <p:nvSpPr>
          <p:cNvPr id="2" name="Text Placeholder 1"/>
          <p:cNvSpPr>
            <a:spLocks noGrp="1"/>
          </p:cNvSpPr>
          <p:nvPr>
            <p:ph type="body" sz="quarter" idx="10"/>
          </p:nvPr>
        </p:nvSpPr>
        <p:spPr/>
        <p:txBody>
          <a:bodyPr/>
          <a:lstStyle/>
          <a:p>
            <a:r>
              <a:rPr lang="en-US" dirty="0"/>
              <a:t>The purpose of the ISP</a:t>
            </a:r>
          </a:p>
          <a:p>
            <a:r>
              <a:rPr lang="en-US" b="1" dirty="0" smtClean="0"/>
              <a:t>Its </a:t>
            </a:r>
            <a:r>
              <a:rPr lang="en-US" b="1" dirty="0"/>
              <a:t>architecture</a:t>
            </a:r>
          </a:p>
          <a:p>
            <a:r>
              <a:rPr lang="en-US" dirty="0"/>
              <a:t>How to program it</a:t>
            </a:r>
          </a:p>
          <a:p>
            <a:endParaRPr lang="en-US" dirty="0"/>
          </a:p>
          <a:p>
            <a:endParaRPr lang="en-US" dirty="0"/>
          </a:p>
        </p:txBody>
      </p:sp>
    </p:spTree>
    <p:extLst>
      <p:ext uri="{BB962C8B-B14F-4D97-AF65-F5344CB8AC3E}">
        <p14:creationId xmlns:p14="http://schemas.microsoft.com/office/powerpoint/2010/main" val="1182639918"/>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lumMod val="75000"/>
                    <a:lumOff val="25000"/>
                  </a:schemeClr>
                </a:solidFill>
              </a:rPr>
              <a:t>AGENDA</a:t>
            </a:r>
            <a:endParaRPr lang="en-US" dirty="0">
              <a:solidFill>
                <a:schemeClr val="tx1">
                  <a:lumMod val="75000"/>
                  <a:lumOff val="25000"/>
                </a:schemeClr>
              </a:solidFill>
            </a:endParaRPr>
          </a:p>
        </p:txBody>
      </p:sp>
      <p:sp>
        <p:nvSpPr>
          <p:cNvPr id="2" name="Text Placeholder 1"/>
          <p:cNvSpPr>
            <a:spLocks noGrp="1"/>
          </p:cNvSpPr>
          <p:nvPr>
            <p:ph type="body" sz="quarter" idx="10"/>
          </p:nvPr>
        </p:nvSpPr>
        <p:spPr/>
        <p:txBody>
          <a:bodyPr/>
          <a:lstStyle/>
          <a:p>
            <a:r>
              <a:rPr lang="en-US" dirty="0"/>
              <a:t>The purpose of the ISP</a:t>
            </a:r>
          </a:p>
          <a:p>
            <a:r>
              <a:rPr lang="en-US" dirty="0" smtClean="0"/>
              <a:t>Its </a:t>
            </a:r>
            <a:r>
              <a:rPr lang="en-US" dirty="0"/>
              <a:t>architecture</a:t>
            </a:r>
          </a:p>
          <a:p>
            <a:r>
              <a:rPr lang="en-US" b="1" dirty="0"/>
              <a:t>How to program </a:t>
            </a:r>
            <a:r>
              <a:rPr lang="en-US" b="1" dirty="0" smtClean="0"/>
              <a:t>it</a:t>
            </a:r>
          </a:p>
          <a:p>
            <a:pPr lvl="1">
              <a:buClr>
                <a:srgbClr val="FFC000"/>
              </a:buClr>
              <a:buFont typeface="Wingdings" panose="05000000000000000000" pitchFamily="2" charset="2"/>
              <a:buChar char="Ø"/>
            </a:pPr>
            <a:r>
              <a:rPr lang="en-US" dirty="0" smtClean="0"/>
              <a:t>Graph tool</a:t>
            </a:r>
          </a:p>
          <a:p>
            <a:pPr lvl="1">
              <a:buClr>
                <a:srgbClr val="FFC000"/>
              </a:buClr>
              <a:buFont typeface="Wingdings" panose="05000000000000000000" pitchFamily="2" charset="2"/>
              <a:buChar char="Ø"/>
            </a:pPr>
            <a:r>
              <a:rPr lang="en-US" dirty="0" smtClean="0"/>
              <a:t>Kernel example</a:t>
            </a:r>
          </a:p>
          <a:p>
            <a:pPr lvl="1">
              <a:buClr>
                <a:srgbClr val="FFC000"/>
              </a:buClr>
              <a:buFont typeface="Wingdings" panose="05000000000000000000" pitchFamily="2" charset="2"/>
              <a:buChar char="Ø"/>
            </a:pPr>
            <a:r>
              <a:rPr lang="en-US" dirty="0" smtClean="0"/>
              <a:t>Software Components</a:t>
            </a:r>
          </a:p>
          <a:p>
            <a:pPr lvl="1">
              <a:buClr>
                <a:srgbClr val="FFC000"/>
              </a:buClr>
              <a:buFont typeface="Wingdings" panose="05000000000000000000" pitchFamily="2" charset="2"/>
              <a:buChar char="Ø"/>
            </a:pPr>
            <a:r>
              <a:rPr lang="en-US" dirty="0" smtClean="0"/>
              <a:t>Build Process</a:t>
            </a:r>
          </a:p>
          <a:p>
            <a:pPr lvl="1">
              <a:buClr>
                <a:srgbClr val="FFC000"/>
              </a:buClr>
              <a:buFont typeface="Wingdings" panose="05000000000000000000" pitchFamily="2" charset="2"/>
              <a:buChar char="Ø"/>
            </a:pPr>
            <a:r>
              <a:rPr lang="en-US" dirty="0" smtClean="0"/>
              <a:t>Project structure</a:t>
            </a:r>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454043266"/>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Graph tool (DEMO)</a:t>
            </a:r>
            <a:endParaRPr lang="fr-FR" dirty="0"/>
          </a:p>
        </p:txBody>
      </p:sp>
    </p:spTree>
    <p:extLst>
      <p:ext uri="{BB962C8B-B14F-4D97-AF65-F5344CB8AC3E}">
        <p14:creationId xmlns:p14="http://schemas.microsoft.com/office/powerpoint/2010/main" val="3893625026"/>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Kernel example</a:t>
            </a:r>
            <a:endParaRPr lang="fr-FR" dirty="0"/>
          </a:p>
        </p:txBody>
      </p:sp>
    </p:spTree>
    <p:extLst>
      <p:ext uri="{BB962C8B-B14F-4D97-AF65-F5344CB8AC3E}">
        <p14:creationId xmlns:p14="http://schemas.microsoft.com/office/powerpoint/2010/main" val="252166859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Raw Camera Image</a:t>
            </a:r>
            <a:endParaRPr lang="fr-FR" dirty="0"/>
          </a:p>
        </p:txBody>
      </p:sp>
      <p:grpSp>
        <p:nvGrpSpPr>
          <p:cNvPr id="3" name="Group 2"/>
          <p:cNvGrpSpPr/>
          <p:nvPr/>
        </p:nvGrpSpPr>
        <p:grpSpPr>
          <a:xfrm>
            <a:off x="643954" y="934763"/>
            <a:ext cx="8110092" cy="5024175"/>
            <a:chOff x="2639684" y="934763"/>
            <a:chExt cx="8110092" cy="5024175"/>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9684" y="934763"/>
              <a:ext cx="5342809" cy="333101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6967" y="2627927"/>
              <a:ext cx="5342809" cy="3331011"/>
            </a:xfrm>
            <a:prstGeom prst="rect">
              <a:avLst/>
            </a:prstGeom>
          </p:spPr>
        </p:pic>
      </p:grpSp>
    </p:spTree>
    <p:extLst>
      <p:ext uri="{BB962C8B-B14F-4D97-AF65-F5344CB8AC3E}">
        <p14:creationId xmlns:p14="http://schemas.microsoft.com/office/powerpoint/2010/main" val="1684197282"/>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2:1 </a:t>
            </a:r>
            <a:r>
              <a:rPr lang="en-US" dirty="0"/>
              <a:t>Scaling</a:t>
            </a:r>
            <a:endParaRPr lang="fr-FR" dirty="0"/>
          </a:p>
        </p:txBody>
      </p:sp>
      <p:pic>
        <p:nvPicPr>
          <p:cNvPr id="1028" name="Picture 4" descr="Afficher l'image d'origine"/>
          <p:cNvPicPr>
            <a:picLocks noChangeAspect="1" noChangeArrowheads="1"/>
          </p:cNvPicPr>
          <p:nvPr/>
        </p:nvPicPr>
        <p:blipFill rotWithShape="1">
          <a:blip r:embed="rId2">
            <a:extLst>
              <a:ext uri="{28A0092B-C50C-407E-A947-70E740481C1C}">
                <a14:useLocalDpi xmlns:a14="http://schemas.microsoft.com/office/drawing/2010/main" val="0"/>
              </a:ext>
            </a:extLst>
          </a:blip>
          <a:srcRect r="56632"/>
          <a:stretch/>
        </p:blipFill>
        <p:spPr bwMode="auto">
          <a:xfrm>
            <a:off x="1329670" y="1232419"/>
            <a:ext cx="2098443" cy="27908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fficher l'image d'origine"/>
          <p:cNvPicPr>
            <a:picLocks noChangeAspect="1" noChangeArrowheads="1"/>
          </p:cNvPicPr>
          <p:nvPr/>
        </p:nvPicPr>
        <p:blipFill rotWithShape="1">
          <a:blip r:embed="rId2">
            <a:extLst>
              <a:ext uri="{28A0092B-C50C-407E-A947-70E740481C1C}">
                <a14:useLocalDpi xmlns:a14="http://schemas.microsoft.com/office/drawing/2010/main" val="0"/>
              </a:ext>
            </a:extLst>
          </a:blip>
          <a:srcRect l="57142" t="-2033" b="1"/>
          <a:stretch/>
        </p:blipFill>
        <p:spPr bwMode="auto">
          <a:xfrm>
            <a:off x="9026480" y="1204038"/>
            <a:ext cx="2073793" cy="28475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329670" y="4068197"/>
            <a:ext cx="2070452" cy="505406"/>
          </a:xfrm>
          <a:prstGeom prst="rect">
            <a:avLst/>
          </a:prstGeom>
          <a:noFill/>
        </p:spPr>
        <p:txBody>
          <a:bodyPr wrap="none" lIns="91440" tIns="45720" rIns="91440" rtlCol="0" anchor="t">
            <a:noAutofit/>
          </a:bodyPr>
          <a:lstStyle/>
          <a:p>
            <a:pPr algn="ctr"/>
            <a:r>
              <a:rPr lang="en-GB" sz="2200" dirty="0" smtClean="0">
                <a:solidFill>
                  <a:schemeClr val="tx1"/>
                </a:solidFill>
              </a:rPr>
              <a:t>Aliased</a:t>
            </a:r>
            <a:endParaRPr lang="fr-FR" sz="2200" dirty="0" err="1" smtClean="0">
              <a:solidFill>
                <a:schemeClr val="tx1"/>
              </a:solidFill>
            </a:endParaRPr>
          </a:p>
        </p:txBody>
      </p:sp>
      <p:sp>
        <p:nvSpPr>
          <p:cNvPr id="15" name="TextBox 14"/>
          <p:cNvSpPr txBox="1"/>
          <p:nvPr/>
        </p:nvSpPr>
        <p:spPr>
          <a:xfrm>
            <a:off x="9029821" y="4111739"/>
            <a:ext cx="2070452" cy="418320"/>
          </a:xfrm>
          <a:prstGeom prst="rect">
            <a:avLst/>
          </a:prstGeom>
          <a:noFill/>
        </p:spPr>
        <p:txBody>
          <a:bodyPr wrap="none" lIns="91440" tIns="45720" rIns="91440" rtlCol="0" anchor="t">
            <a:noAutofit/>
          </a:bodyPr>
          <a:lstStyle/>
          <a:p>
            <a:pPr algn="ctr"/>
            <a:r>
              <a:rPr lang="en-GB" sz="2200" dirty="0" smtClean="0">
                <a:solidFill>
                  <a:schemeClr val="tx1"/>
                </a:solidFill>
              </a:rPr>
              <a:t>Anti-aliased</a:t>
            </a:r>
            <a:endParaRPr lang="fr-FR" sz="2200" dirty="0" err="1" smtClean="0">
              <a:solidFill>
                <a:schemeClr val="tx1"/>
              </a:solidFill>
            </a:endParaRPr>
          </a:p>
        </p:txBody>
      </p:sp>
      <p:graphicFrame>
        <p:nvGraphicFramePr>
          <p:cNvPr id="7" name="Table 6"/>
          <p:cNvGraphicFramePr>
            <a:graphicFrameLocks noGrp="1"/>
          </p:cNvGraphicFramePr>
          <p:nvPr>
            <p:extLst/>
          </p:nvPr>
        </p:nvGraphicFramePr>
        <p:xfrm>
          <a:off x="4210976" y="1883819"/>
          <a:ext cx="1620000" cy="1620000"/>
        </p:xfrm>
        <a:graphic>
          <a:graphicData uri="http://schemas.openxmlformats.org/drawingml/2006/table">
            <a:tbl>
              <a:tblPr firstRow="1" bandRow="1">
                <a:tableStyleId>{5940675A-B579-460E-94D1-54222C63F5DA}</a:tableStyleId>
              </a:tblPr>
              <a:tblGrid>
                <a:gridCol w="540000"/>
                <a:gridCol w="540000"/>
                <a:gridCol w="540000"/>
              </a:tblGrid>
              <a:tr h="540000">
                <a:tc>
                  <a:txBody>
                    <a:bodyPr/>
                    <a:lstStyle/>
                    <a:p>
                      <a:pPr algn="ctr"/>
                      <a:r>
                        <a:rPr lang="en-GB" dirty="0" smtClean="0"/>
                        <a:t>1</a:t>
                      </a:r>
                      <a:endParaRPr lang="fr-FR" dirty="0"/>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GB" dirty="0" smtClean="0"/>
                        <a:t>2</a:t>
                      </a:r>
                      <a:endParaRPr lang="fr-FR" dirty="0"/>
                    </a:p>
                  </a:txBody>
                  <a:tcPr anchor="ctr">
                    <a:lnT w="38100" cap="flat" cmpd="sng" algn="ctr">
                      <a:solidFill>
                        <a:schemeClr val="tx1"/>
                      </a:solidFill>
                      <a:prstDash val="solid"/>
                      <a:round/>
                      <a:headEnd type="none" w="med" len="med"/>
                      <a:tailEnd type="none" w="med" len="med"/>
                    </a:lnT>
                  </a:tcPr>
                </a:tc>
                <a:tc>
                  <a:txBody>
                    <a:bodyPr/>
                    <a:lstStyle/>
                    <a:p>
                      <a:pPr algn="ctr"/>
                      <a:r>
                        <a:rPr lang="en-GB" dirty="0" smtClean="0"/>
                        <a:t>1</a:t>
                      </a:r>
                      <a:endParaRPr lang="fr-FR" dirty="0"/>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r>
              <a:tr h="540000">
                <a:tc>
                  <a:txBody>
                    <a:bodyPr/>
                    <a:lstStyle/>
                    <a:p>
                      <a:pPr algn="ctr"/>
                      <a:r>
                        <a:rPr lang="en-GB" dirty="0" smtClean="0"/>
                        <a:t>2</a:t>
                      </a:r>
                      <a:endParaRPr lang="fr-FR" dirty="0"/>
                    </a:p>
                  </a:txBody>
                  <a:tcPr anchor="ctr">
                    <a:lnL w="38100" cap="flat" cmpd="sng" algn="ctr">
                      <a:solidFill>
                        <a:schemeClr val="tx1"/>
                      </a:solidFill>
                      <a:prstDash val="solid"/>
                      <a:round/>
                      <a:headEnd type="none" w="med" len="med"/>
                      <a:tailEnd type="none" w="med" len="med"/>
                    </a:lnL>
                  </a:tcPr>
                </a:tc>
                <a:tc>
                  <a:txBody>
                    <a:bodyPr/>
                    <a:lstStyle/>
                    <a:p>
                      <a:pPr algn="ctr"/>
                      <a:r>
                        <a:rPr lang="en-GB" dirty="0" smtClean="0"/>
                        <a:t>4</a:t>
                      </a:r>
                      <a:endParaRPr lang="fr-FR" dirty="0"/>
                    </a:p>
                  </a:txBody>
                  <a:tcPr anchor="ctr"/>
                </a:tc>
                <a:tc>
                  <a:txBody>
                    <a:bodyPr/>
                    <a:lstStyle/>
                    <a:p>
                      <a:pPr algn="ctr"/>
                      <a:r>
                        <a:rPr lang="en-GB" dirty="0" smtClean="0"/>
                        <a:t>2</a:t>
                      </a:r>
                      <a:endParaRPr lang="fr-FR" dirty="0"/>
                    </a:p>
                  </a:txBody>
                  <a:tcPr anchor="ctr">
                    <a:lnR w="38100" cap="flat" cmpd="sng" algn="ctr">
                      <a:solidFill>
                        <a:schemeClr val="tx1"/>
                      </a:solidFill>
                      <a:prstDash val="solid"/>
                      <a:round/>
                      <a:headEnd type="none" w="med" len="med"/>
                      <a:tailEnd type="none" w="med" len="med"/>
                    </a:lnR>
                  </a:tcPr>
                </a:tc>
              </a:tr>
              <a:tr h="540000">
                <a:tc>
                  <a:txBody>
                    <a:bodyPr/>
                    <a:lstStyle/>
                    <a:p>
                      <a:pPr algn="ctr"/>
                      <a:r>
                        <a:rPr lang="en-GB" dirty="0" smtClean="0"/>
                        <a:t>1</a:t>
                      </a:r>
                      <a:endParaRPr lang="fr-FR" dirty="0"/>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GB" dirty="0" smtClean="0"/>
                        <a:t>2</a:t>
                      </a:r>
                      <a:endParaRPr lang="fr-FR" dirty="0"/>
                    </a:p>
                  </a:txBody>
                  <a:tcPr anchor="ctr">
                    <a:lnB w="38100" cap="flat" cmpd="sng" algn="ctr">
                      <a:solidFill>
                        <a:schemeClr val="tx1"/>
                      </a:solidFill>
                      <a:prstDash val="solid"/>
                      <a:round/>
                      <a:headEnd type="none" w="med" len="med"/>
                      <a:tailEnd type="none" w="med" len="med"/>
                    </a:lnB>
                  </a:tcPr>
                </a:tc>
                <a:tc>
                  <a:txBody>
                    <a:bodyPr/>
                    <a:lstStyle/>
                    <a:p>
                      <a:pPr algn="ctr"/>
                      <a:r>
                        <a:rPr lang="en-GB" dirty="0" smtClean="0"/>
                        <a:t>1</a:t>
                      </a:r>
                      <a:endParaRPr lang="fr-FR" dirty="0"/>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6032514" y="2359868"/>
            <a:ext cx="1113453" cy="505406"/>
          </a:xfrm>
          <a:prstGeom prst="rect">
            <a:avLst/>
          </a:prstGeom>
          <a:noFill/>
        </p:spPr>
        <p:txBody>
          <a:bodyPr wrap="none" lIns="91440" tIns="45720" rIns="91440" rtlCol="0" anchor="t">
            <a:noAutofit/>
          </a:bodyPr>
          <a:lstStyle/>
          <a:p>
            <a:pPr algn="ctr"/>
            <a:r>
              <a:rPr lang="en-GB" sz="2200" dirty="0" smtClean="0"/>
              <a:t>x  1/16</a:t>
            </a:r>
            <a:endParaRPr lang="fr-FR" sz="2200" dirty="0" err="1" smtClean="0">
              <a:solidFill>
                <a:schemeClr val="tx1"/>
              </a:solidFill>
            </a:endParaRPr>
          </a:p>
        </p:txBody>
      </p:sp>
      <p:sp>
        <p:nvSpPr>
          <p:cNvPr id="12" name="Rectangle 11"/>
          <p:cNvSpPr/>
          <p:nvPr/>
        </p:nvSpPr>
        <p:spPr>
          <a:xfrm>
            <a:off x="3973253" y="3740556"/>
            <a:ext cx="2095445" cy="646331"/>
          </a:xfrm>
          <a:prstGeom prst="rect">
            <a:avLst/>
          </a:prstGeom>
          <a:ln w="38100">
            <a:noFill/>
          </a:ln>
        </p:spPr>
        <p:txBody>
          <a:bodyPr wrap="none">
            <a:spAutoFit/>
          </a:bodyPr>
          <a:lstStyle/>
          <a:p>
            <a:r>
              <a:rPr lang="en-US" dirty="0"/>
              <a:t>3x3 Gaussian </a:t>
            </a:r>
            <a:r>
              <a:rPr lang="en-US" dirty="0" smtClean="0"/>
              <a:t>filter</a:t>
            </a:r>
          </a:p>
          <a:p>
            <a:pPr algn="ctr"/>
            <a:r>
              <a:rPr lang="en-US" dirty="0" smtClean="0"/>
              <a:t>Low pass filter</a:t>
            </a:r>
            <a:endParaRPr lang="fr-FR" dirty="0"/>
          </a:p>
        </p:txBody>
      </p:sp>
      <p:cxnSp>
        <p:nvCxnSpPr>
          <p:cNvPr id="19" name="Straight Arrow Connector 18"/>
          <p:cNvCxnSpPr/>
          <p:nvPr/>
        </p:nvCxnSpPr>
        <p:spPr>
          <a:xfrm>
            <a:off x="7701533" y="2612571"/>
            <a:ext cx="1091682"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874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2:1 </a:t>
            </a:r>
            <a:r>
              <a:rPr lang="en-US" dirty="0"/>
              <a:t>Scaling</a:t>
            </a:r>
            <a:endParaRPr lang="fr-FR" dirty="0"/>
          </a:p>
        </p:txBody>
      </p:sp>
      <p:graphicFrame>
        <p:nvGraphicFramePr>
          <p:cNvPr id="5" name="Table 4"/>
          <p:cNvGraphicFramePr>
            <a:graphicFrameLocks noGrp="1"/>
          </p:cNvGraphicFramePr>
          <p:nvPr>
            <p:extLst/>
          </p:nvPr>
        </p:nvGraphicFramePr>
        <p:xfrm>
          <a:off x="658341" y="1591478"/>
          <a:ext cx="1620000" cy="1620000"/>
        </p:xfrm>
        <a:graphic>
          <a:graphicData uri="http://schemas.openxmlformats.org/drawingml/2006/table">
            <a:tbl>
              <a:tblPr firstRow="1" bandRow="1">
                <a:tableStyleId>{5940675A-B579-460E-94D1-54222C63F5DA}</a:tableStyleId>
              </a:tblPr>
              <a:tblGrid>
                <a:gridCol w="540000"/>
                <a:gridCol w="540000"/>
                <a:gridCol w="540000"/>
              </a:tblGrid>
              <a:tr h="540000">
                <a:tc>
                  <a:txBody>
                    <a:bodyPr/>
                    <a:lstStyle/>
                    <a:p>
                      <a:pPr algn="ctr"/>
                      <a:r>
                        <a:rPr lang="en-GB" dirty="0" smtClean="0"/>
                        <a:t>1</a:t>
                      </a:r>
                      <a:endParaRPr lang="fr-FR" dirty="0"/>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GB" dirty="0" smtClean="0"/>
                        <a:t>2</a:t>
                      </a:r>
                      <a:endParaRPr lang="fr-FR" dirty="0"/>
                    </a:p>
                  </a:txBody>
                  <a:tcPr anchor="ctr">
                    <a:lnT w="38100" cap="flat" cmpd="sng" algn="ctr">
                      <a:solidFill>
                        <a:schemeClr val="tx1"/>
                      </a:solidFill>
                      <a:prstDash val="solid"/>
                      <a:round/>
                      <a:headEnd type="none" w="med" len="med"/>
                      <a:tailEnd type="none" w="med" len="med"/>
                    </a:lnT>
                  </a:tcPr>
                </a:tc>
                <a:tc>
                  <a:txBody>
                    <a:bodyPr/>
                    <a:lstStyle/>
                    <a:p>
                      <a:pPr algn="ctr"/>
                      <a:r>
                        <a:rPr lang="en-GB" dirty="0" smtClean="0"/>
                        <a:t>1</a:t>
                      </a:r>
                      <a:endParaRPr lang="fr-FR" dirty="0"/>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r>
              <a:tr h="540000">
                <a:tc>
                  <a:txBody>
                    <a:bodyPr/>
                    <a:lstStyle/>
                    <a:p>
                      <a:pPr algn="ctr"/>
                      <a:r>
                        <a:rPr lang="en-GB" dirty="0" smtClean="0"/>
                        <a:t>2</a:t>
                      </a:r>
                      <a:endParaRPr lang="fr-FR" dirty="0"/>
                    </a:p>
                  </a:txBody>
                  <a:tcPr anchor="ctr">
                    <a:lnL w="38100" cap="flat" cmpd="sng" algn="ctr">
                      <a:solidFill>
                        <a:schemeClr val="tx1"/>
                      </a:solidFill>
                      <a:prstDash val="solid"/>
                      <a:round/>
                      <a:headEnd type="none" w="med" len="med"/>
                      <a:tailEnd type="none" w="med" len="med"/>
                    </a:lnL>
                  </a:tcPr>
                </a:tc>
                <a:tc>
                  <a:txBody>
                    <a:bodyPr/>
                    <a:lstStyle/>
                    <a:p>
                      <a:pPr algn="ctr"/>
                      <a:r>
                        <a:rPr lang="en-GB" dirty="0" smtClean="0"/>
                        <a:t>4</a:t>
                      </a:r>
                      <a:endParaRPr lang="fr-FR" dirty="0"/>
                    </a:p>
                  </a:txBody>
                  <a:tcPr anchor="ctr"/>
                </a:tc>
                <a:tc>
                  <a:txBody>
                    <a:bodyPr/>
                    <a:lstStyle/>
                    <a:p>
                      <a:pPr algn="ctr"/>
                      <a:r>
                        <a:rPr lang="en-GB" dirty="0" smtClean="0"/>
                        <a:t>2</a:t>
                      </a:r>
                      <a:endParaRPr lang="fr-FR" dirty="0"/>
                    </a:p>
                  </a:txBody>
                  <a:tcPr anchor="ctr">
                    <a:lnR w="38100" cap="flat" cmpd="sng" algn="ctr">
                      <a:solidFill>
                        <a:schemeClr val="tx1"/>
                      </a:solidFill>
                      <a:prstDash val="solid"/>
                      <a:round/>
                      <a:headEnd type="none" w="med" len="med"/>
                      <a:tailEnd type="none" w="med" len="med"/>
                    </a:lnR>
                  </a:tcPr>
                </a:tc>
              </a:tr>
              <a:tr h="540000">
                <a:tc>
                  <a:txBody>
                    <a:bodyPr/>
                    <a:lstStyle/>
                    <a:p>
                      <a:pPr algn="ctr"/>
                      <a:r>
                        <a:rPr lang="en-GB" dirty="0" smtClean="0"/>
                        <a:t>1</a:t>
                      </a:r>
                      <a:endParaRPr lang="fr-FR" dirty="0"/>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GB" dirty="0" smtClean="0"/>
                        <a:t>2</a:t>
                      </a:r>
                      <a:endParaRPr lang="fr-FR" dirty="0"/>
                    </a:p>
                  </a:txBody>
                  <a:tcPr anchor="ctr">
                    <a:lnB w="38100" cap="flat" cmpd="sng" algn="ctr">
                      <a:solidFill>
                        <a:schemeClr val="tx1"/>
                      </a:solidFill>
                      <a:prstDash val="solid"/>
                      <a:round/>
                      <a:headEnd type="none" w="med" len="med"/>
                      <a:tailEnd type="none" w="med" len="med"/>
                    </a:lnB>
                  </a:tcPr>
                </a:tc>
                <a:tc>
                  <a:txBody>
                    <a:bodyPr/>
                    <a:lstStyle/>
                    <a:p>
                      <a:pPr algn="ctr"/>
                      <a:r>
                        <a:rPr lang="en-GB" dirty="0" smtClean="0"/>
                        <a:t>1</a:t>
                      </a:r>
                      <a:endParaRPr lang="fr-FR" dirty="0"/>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r>
            </a:tbl>
          </a:graphicData>
        </a:graphic>
      </p:graphicFrame>
      <p:sp>
        <p:nvSpPr>
          <p:cNvPr id="6" name="TextBox 5"/>
          <p:cNvSpPr txBox="1"/>
          <p:nvPr/>
        </p:nvSpPr>
        <p:spPr>
          <a:xfrm>
            <a:off x="2261732" y="2148884"/>
            <a:ext cx="1113453" cy="505406"/>
          </a:xfrm>
          <a:prstGeom prst="rect">
            <a:avLst/>
          </a:prstGeom>
          <a:noFill/>
        </p:spPr>
        <p:txBody>
          <a:bodyPr wrap="none" lIns="91440" tIns="45720" rIns="91440" rtlCol="0" anchor="t">
            <a:noAutofit/>
          </a:bodyPr>
          <a:lstStyle/>
          <a:p>
            <a:pPr algn="ctr"/>
            <a:r>
              <a:rPr lang="en-GB" sz="2200" dirty="0"/>
              <a:t>x</a:t>
            </a:r>
            <a:r>
              <a:rPr lang="en-GB" sz="2200" dirty="0" smtClean="0">
                <a:solidFill>
                  <a:schemeClr val="tx1"/>
                </a:solidFill>
              </a:rPr>
              <a:t>  1/16</a:t>
            </a:r>
            <a:endParaRPr lang="fr-FR" sz="2200" dirty="0" err="1" smtClean="0">
              <a:solidFill>
                <a:schemeClr val="tx1"/>
              </a:solidFill>
            </a:endParaRPr>
          </a:p>
        </p:txBody>
      </p:sp>
      <p:cxnSp>
        <p:nvCxnSpPr>
          <p:cNvPr id="7" name="Straight Arrow Connector 6"/>
          <p:cNvCxnSpPr/>
          <p:nvPr/>
        </p:nvCxnSpPr>
        <p:spPr>
          <a:xfrm>
            <a:off x="3317310" y="2401478"/>
            <a:ext cx="729055"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nvPr>
        </p:nvGraphicFramePr>
        <p:xfrm>
          <a:off x="4147754" y="1591478"/>
          <a:ext cx="1620000" cy="1620000"/>
        </p:xfrm>
        <a:graphic>
          <a:graphicData uri="http://schemas.openxmlformats.org/drawingml/2006/table">
            <a:tbl>
              <a:tblPr firstRow="1" bandRow="1">
                <a:tableStyleId>{5940675A-B579-460E-94D1-54222C63F5DA}</a:tableStyleId>
              </a:tblPr>
              <a:tblGrid>
                <a:gridCol w="540000"/>
                <a:gridCol w="540000"/>
                <a:gridCol w="540000"/>
              </a:tblGrid>
              <a:tr h="540000">
                <a:tc>
                  <a:txBody>
                    <a:bodyPr/>
                    <a:lstStyle/>
                    <a:p>
                      <a:pPr algn="ctr"/>
                      <a:r>
                        <a:rPr lang="en-GB" sz="1400" dirty="0" smtClean="0"/>
                        <a:t>1/16</a:t>
                      </a:r>
                      <a:endParaRPr lang="fr-FR" sz="1400" dirty="0"/>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GB" sz="1400" dirty="0" smtClean="0"/>
                        <a:t>1/8</a:t>
                      </a:r>
                      <a:endParaRPr lang="fr-FR" sz="1400" dirty="0"/>
                    </a:p>
                  </a:txBody>
                  <a:tcPr anchor="ctr">
                    <a:lnT w="38100" cap="flat" cmpd="sng" algn="ctr">
                      <a:solidFill>
                        <a:schemeClr val="tx1"/>
                      </a:solidFill>
                      <a:prstDash val="solid"/>
                      <a:round/>
                      <a:headEnd type="none" w="med" len="med"/>
                      <a:tailEnd type="none" w="med" len="med"/>
                    </a:lnT>
                  </a:tcPr>
                </a:tc>
                <a:tc>
                  <a:txBody>
                    <a:bodyPr/>
                    <a:lstStyle/>
                    <a:p>
                      <a:pPr algn="ctr"/>
                      <a:r>
                        <a:rPr lang="en-GB" sz="1400" dirty="0" smtClean="0"/>
                        <a:t>1/16</a:t>
                      </a:r>
                      <a:endParaRPr lang="fr-FR" sz="1400" dirty="0"/>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r>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smtClean="0"/>
                        <a:t>1/8</a:t>
                      </a:r>
                      <a:endParaRPr lang="fr-FR" sz="1400" dirty="0" smtClean="0"/>
                    </a:p>
                  </a:txBody>
                  <a:tcPr anchor="ctr">
                    <a:lnL w="38100" cap="flat" cmpd="sng" algn="ctr">
                      <a:solidFill>
                        <a:schemeClr val="tx1"/>
                      </a:solidFill>
                      <a:prstDash val="solid"/>
                      <a:round/>
                      <a:headEnd type="none" w="med" len="med"/>
                      <a:tailEnd type="none" w="med" len="med"/>
                    </a:lnL>
                  </a:tcPr>
                </a:tc>
                <a:tc>
                  <a:txBody>
                    <a:bodyPr/>
                    <a:lstStyle/>
                    <a:p>
                      <a:pPr algn="ctr"/>
                      <a:r>
                        <a:rPr lang="en-GB" sz="1400" dirty="0" smtClean="0"/>
                        <a:t>1/4</a:t>
                      </a:r>
                      <a:endParaRPr lang="fr-FR" sz="1400" dirty="0"/>
                    </a:p>
                  </a:txBody>
                  <a:tcPr anchor="ctr"/>
                </a:tc>
                <a:tc>
                  <a:txBody>
                    <a:bodyPr/>
                    <a:lstStyle/>
                    <a:p>
                      <a:pPr algn="ctr"/>
                      <a:r>
                        <a:rPr lang="en-GB" sz="1400" dirty="0" smtClean="0"/>
                        <a:t>1/8</a:t>
                      </a:r>
                      <a:endParaRPr lang="fr-FR" sz="1400" dirty="0"/>
                    </a:p>
                  </a:txBody>
                  <a:tcPr anchor="ctr">
                    <a:lnR w="38100" cap="flat" cmpd="sng" algn="ctr">
                      <a:solidFill>
                        <a:schemeClr val="tx1"/>
                      </a:solidFill>
                      <a:prstDash val="solid"/>
                      <a:round/>
                      <a:headEnd type="none" w="med" len="med"/>
                      <a:tailEnd type="none" w="med" len="med"/>
                    </a:lnR>
                  </a:tcPr>
                </a:tc>
              </a:tr>
              <a:tr h="540000">
                <a:tc>
                  <a:txBody>
                    <a:bodyPr/>
                    <a:lstStyle/>
                    <a:p>
                      <a:pPr algn="ctr"/>
                      <a:r>
                        <a:rPr lang="en-GB" sz="1400" dirty="0" smtClean="0"/>
                        <a:t>1/16</a:t>
                      </a:r>
                      <a:endParaRPr lang="fr-FR" sz="1400" dirty="0"/>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GB" sz="1400" dirty="0" smtClean="0"/>
                        <a:t>1/8</a:t>
                      </a:r>
                      <a:endParaRPr lang="fr-FR" sz="1400" dirty="0"/>
                    </a:p>
                  </a:txBody>
                  <a:tcPr anchor="ctr">
                    <a:lnB w="38100" cap="flat" cmpd="sng" algn="ctr">
                      <a:solidFill>
                        <a:schemeClr val="tx1"/>
                      </a:solidFill>
                      <a:prstDash val="solid"/>
                      <a:round/>
                      <a:headEnd type="none" w="med" len="med"/>
                      <a:tailEnd type="none" w="med" len="med"/>
                    </a:lnB>
                  </a:tcPr>
                </a:tc>
                <a:tc>
                  <a:txBody>
                    <a:bodyPr/>
                    <a:lstStyle/>
                    <a:p>
                      <a:pPr algn="ctr"/>
                      <a:r>
                        <a:rPr lang="en-GB" sz="1400" dirty="0" smtClean="0"/>
                        <a:t>1/16</a:t>
                      </a:r>
                      <a:endParaRPr lang="fr-FR" sz="1400" dirty="0"/>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r>
            </a:tbl>
          </a:graphicData>
        </a:graphic>
      </p:graphicFrame>
      <p:sp>
        <p:nvSpPr>
          <p:cNvPr id="10" name="Left Brace 9"/>
          <p:cNvSpPr/>
          <p:nvPr/>
        </p:nvSpPr>
        <p:spPr>
          <a:xfrm>
            <a:off x="6703195" y="1180707"/>
            <a:ext cx="339365" cy="2479250"/>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TextBox 10"/>
          <p:cNvSpPr txBox="1"/>
          <p:nvPr/>
        </p:nvSpPr>
        <p:spPr>
          <a:xfrm>
            <a:off x="7042559" y="1502502"/>
            <a:ext cx="4783671" cy="1708975"/>
          </a:xfrm>
          <a:prstGeom prst="rect">
            <a:avLst/>
          </a:prstGeom>
          <a:noFill/>
        </p:spPr>
        <p:txBody>
          <a:bodyPr wrap="none" lIns="91440" tIns="45720" rIns="91440" rtlCol="0" anchor="t">
            <a:noAutofit/>
          </a:bodyPr>
          <a:lstStyle/>
          <a:p>
            <a:r>
              <a:rPr lang="en-GB" sz="2200" b="1" dirty="0" smtClean="0">
                <a:solidFill>
                  <a:schemeClr val="tx1"/>
                </a:solidFill>
              </a:rPr>
              <a:t>1/16</a:t>
            </a:r>
            <a:r>
              <a:rPr lang="en-GB" sz="2200" dirty="0" smtClean="0">
                <a:solidFill>
                  <a:schemeClr val="tx1"/>
                </a:solidFill>
              </a:rPr>
              <a:t> equivalent to a </a:t>
            </a:r>
            <a:r>
              <a:rPr lang="en-GB" sz="2200" b="1" dirty="0" smtClean="0">
                <a:solidFill>
                  <a:schemeClr val="tx1"/>
                </a:solidFill>
              </a:rPr>
              <a:t>right shift of 4</a:t>
            </a:r>
          </a:p>
          <a:p>
            <a:endParaRPr lang="en-GB" sz="2200" dirty="0"/>
          </a:p>
          <a:p>
            <a:r>
              <a:rPr lang="en-GB" sz="2200" b="1" dirty="0" smtClean="0"/>
              <a:t>1/8</a:t>
            </a:r>
            <a:r>
              <a:rPr lang="en-GB" sz="2200" dirty="0" smtClean="0"/>
              <a:t> equivalent to a </a:t>
            </a:r>
            <a:r>
              <a:rPr lang="en-GB" sz="2200" b="1" dirty="0" smtClean="0"/>
              <a:t>right shift of 3</a:t>
            </a:r>
          </a:p>
          <a:p>
            <a:endParaRPr lang="en-GB" sz="2200" dirty="0" smtClean="0">
              <a:solidFill>
                <a:schemeClr val="tx1"/>
              </a:solidFill>
            </a:endParaRPr>
          </a:p>
          <a:p>
            <a:r>
              <a:rPr lang="en-GB" sz="2200" b="1" dirty="0" smtClean="0"/>
              <a:t>1/4</a:t>
            </a:r>
            <a:r>
              <a:rPr lang="en-GB" sz="2200" dirty="0" smtClean="0"/>
              <a:t> </a:t>
            </a:r>
            <a:r>
              <a:rPr lang="en-GB" sz="2200" dirty="0"/>
              <a:t>equivalent to a </a:t>
            </a:r>
            <a:r>
              <a:rPr lang="en-GB" sz="2200" b="1" dirty="0"/>
              <a:t>right shift </a:t>
            </a:r>
            <a:r>
              <a:rPr lang="en-GB" sz="2200" b="1" dirty="0" smtClean="0"/>
              <a:t>of 2</a:t>
            </a:r>
            <a:endParaRPr lang="en-GB" sz="2200" b="1" dirty="0"/>
          </a:p>
        </p:txBody>
      </p:sp>
      <p:cxnSp>
        <p:nvCxnSpPr>
          <p:cNvPr id="13" name="Straight Arrow Connector 12"/>
          <p:cNvCxnSpPr/>
          <p:nvPr/>
        </p:nvCxnSpPr>
        <p:spPr>
          <a:xfrm>
            <a:off x="5849710" y="2420332"/>
            <a:ext cx="729055"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ight Arrow 14"/>
          <p:cNvSpPr/>
          <p:nvPr/>
        </p:nvSpPr>
        <p:spPr>
          <a:xfrm>
            <a:off x="1554786" y="4862147"/>
            <a:ext cx="1255007" cy="493250"/>
          </a:xfrm>
          <a:prstGeom prst="rightArrow">
            <a:avLst/>
          </a:prstGeom>
          <a:solidFill>
            <a:schemeClr val="accent2">
              <a:lumMod val="75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6" name="Table 15"/>
          <p:cNvGraphicFramePr>
            <a:graphicFrameLocks noGrp="1"/>
          </p:cNvGraphicFramePr>
          <p:nvPr>
            <p:extLst/>
          </p:nvPr>
        </p:nvGraphicFramePr>
        <p:xfrm>
          <a:off x="5513110" y="4009568"/>
          <a:ext cx="2160000" cy="2160000"/>
        </p:xfrm>
        <a:graphic>
          <a:graphicData uri="http://schemas.openxmlformats.org/drawingml/2006/table">
            <a:tbl>
              <a:tblPr firstRow="1" bandRow="1">
                <a:tableStyleId>{5940675A-B579-460E-94D1-54222C63F5DA}</a:tableStyleId>
              </a:tblPr>
              <a:tblGrid>
                <a:gridCol w="720000"/>
                <a:gridCol w="720000"/>
                <a:gridCol w="720000"/>
              </a:tblGrid>
              <a:tr h="720000">
                <a:tc>
                  <a:txBody>
                    <a:bodyPr/>
                    <a:lstStyle/>
                    <a:p>
                      <a:pPr algn="ctr"/>
                      <a:r>
                        <a:rPr lang="en-GB" sz="2400" dirty="0" smtClean="0"/>
                        <a:t>4</a:t>
                      </a:r>
                      <a:endParaRPr lang="fr-FR" sz="2400" dirty="0"/>
                    </a:p>
                  </a:txBody>
                  <a:tcPr anchor="ctr">
                    <a:lnL w="38100" cap="flat" cmpd="sng" algn="ctr">
                      <a:solidFill>
                        <a:srgbClr val="FF0000"/>
                      </a:solidFill>
                      <a:prstDash val="solid"/>
                      <a:round/>
                      <a:headEnd type="none" w="med" len="med"/>
                      <a:tailEnd type="none" w="med" len="med"/>
                    </a:lnL>
                    <a:lnT w="38100" cap="flat" cmpd="sng" algn="ctr">
                      <a:solidFill>
                        <a:srgbClr val="FF0000"/>
                      </a:solidFill>
                      <a:prstDash val="solid"/>
                      <a:round/>
                      <a:headEnd type="none" w="med" len="med"/>
                      <a:tailEnd type="none" w="med" len="med"/>
                    </a:lnT>
                  </a:tcPr>
                </a:tc>
                <a:tc>
                  <a:txBody>
                    <a:bodyPr/>
                    <a:lstStyle/>
                    <a:p>
                      <a:pPr algn="ctr"/>
                      <a:r>
                        <a:rPr lang="en-GB" sz="2400" dirty="0" smtClean="0"/>
                        <a:t>3</a:t>
                      </a:r>
                      <a:endParaRPr lang="fr-FR" sz="2400" dirty="0"/>
                    </a:p>
                  </a:txBody>
                  <a:tcPr anchor="ctr">
                    <a:lnT w="38100" cap="flat" cmpd="sng" algn="ctr">
                      <a:solidFill>
                        <a:srgbClr val="FF0000"/>
                      </a:solidFill>
                      <a:prstDash val="solid"/>
                      <a:round/>
                      <a:headEnd type="none" w="med" len="med"/>
                      <a:tailEnd type="none" w="med" len="med"/>
                    </a:lnT>
                  </a:tcPr>
                </a:tc>
                <a:tc>
                  <a:txBody>
                    <a:bodyPr/>
                    <a:lstStyle/>
                    <a:p>
                      <a:pPr algn="ctr"/>
                      <a:r>
                        <a:rPr lang="en-GB" sz="2400" dirty="0" smtClean="0"/>
                        <a:t>4</a:t>
                      </a:r>
                      <a:endParaRPr lang="fr-FR" sz="2400" dirty="0"/>
                    </a:p>
                  </a:txBody>
                  <a:tcPr anchor="ctr">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tcPr>
                </a:tc>
              </a:tr>
              <a:tr h="72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400" dirty="0" smtClean="0"/>
                        <a:t>3</a:t>
                      </a:r>
                      <a:endParaRPr lang="fr-FR" sz="2400" dirty="0" smtClean="0"/>
                    </a:p>
                  </a:txBody>
                  <a:tcPr anchor="ctr">
                    <a:lnL w="38100" cap="flat" cmpd="sng" algn="ctr">
                      <a:solidFill>
                        <a:srgbClr val="FF0000"/>
                      </a:solidFill>
                      <a:prstDash val="solid"/>
                      <a:round/>
                      <a:headEnd type="none" w="med" len="med"/>
                      <a:tailEnd type="none" w="med" len="med"/>
                    </a:lnL>
                  </a:tcPr>
                </a:tc>
                <a:tc>
                  <a:txBody>
                    <a:bodyPr/>
                    <a:lstStyle/>
                    <a:p>
                      <a:pPr algn="ctr"/>
                      <a:r>
                        <a:rPr lang="en-GB" sz="2400" dirty="0" smtClean="0"/>
                        <a:t>2</a:t>
                      </a:r>
                      <a:endParaRPr lang="fr-FR" sz="2400" dirty="0"/>
                    </a:p>
                  </a:txBody>
                  <a:tcPr anchor="ctr"/>
                </a:tc>
                <a:tc>
                  <a:txBody>
                    <a:bodyPr/>
                    <a:lstStyle/>
                    <a:p>
                      <a:pPr algn="ctr"/>
                      <a:r>
                        <a:rPr lang="en-GB" sz="2400" dirty="0" smtClean="0"/>
                        <a:t>3</a:t>
                      </a:r>
                      <a:endParaRPr lang="fr-FR" sz="2400" dirty="0"/>
                    </a:p>
                  </a:txBody>
                  <a:tcPr anchor="ctr">
                    <a:lnR w="38100" cap="flat" cmpd="sng" algn="ctr">
                      <a:solidFill>
                        <a:srgbClr val="FF0000"/>
                      </a:solidFill>
                      <a:prstDash val="solid"/>
                      <a:round/>
                      <a:headEnd type="none" w="med" len="med"/>
                      <a:tailEnd type="none" w="med" len="med"/>
                    </a:lnR>
                  </a:tcPr>
                </a:tc>
              </a:tr>
              <a:tr h="720000">
                <a:tc>
                  <a:txBody>
                    <a:bodyPr/>
                    <a:lstStyle/>
                    <a:p>
                      <a:pPr algn="ctr"/>
                      <a:r>
                        <a:rPr lang="en-GB" sz="2400" dirty="0" smtClean="0"/>
                        <a:t>4</a:t>
                      </a:r>
                      <a:endParaRPr lang="fr-FR" sz="2400" dirty="0"/>
                    </a:p>
                  </a:txBody>
                  <a:tcPr anchor="ctr">
                    <a:lnL w="38100" cap="flat" cmpd="sng" algn="ctr">
                      <a:solidFill>
                        <a:srgbClr val="FF0000"/>
                      </a:solidFill>
                      <a:prstDash val="solid"/>
                      <a:round/>
                      <a:headEnd type="none" w="med" len="med"/>
                      <a:tailEnd type="none" w="med" len="med"/>
                    </a:lnL>
                    <a:lnB w="38100" cap="flat" cmpd="sng" algn="ctr">
                      <a:solidFill>
                        <a:srgbClr val="FF0000"/>
                      </a:solidFill>
                      <a:prstDash val="solid"/>
                      <a:round/>
                      <a:headEnd type="none" w="med" len="med"/>
                      <a:tailEnd type="none" w="med" len="med"/>
                    </a:lnB>
                  </a:tcPr>
                </a:tc>
                <a:tc>
                  <a:txBody>
                    <a:bodyPr/>
                    <a:lstStyle/>
                    <a:p>
                      <a:pPr algn="ctr"/>
                      <a:r>
                        <a:rPr lang="en-GB" sz="2400" dirty="0" smtClean="0"/>
                        <a:t>3</a:t>
                      </a:r>
                      <a:endParaRPr lang="fr-FR" sz="2400" dirty="0"/>
                    </a:p>
                  </a:txBody>
                  <a:tcPr anchor="ctr">
                    <a:lnB w="38100" cap="flat" cmpd="sng" algn="ctr">
                      <a:solidFill>
                        <a:srgbClr val="FF0000"/>
                      </a:solidFill>
                      <a:prstDash val="solid"/>
                      <a:round/>
                      <a:headEnd type="none" w="med" len="med"/>
                      <a:tailEnd type="none" w="med" len="med"/>
                    </a:lnB>
                  </a:tcPr>
                </a:tc>
                <a:tc>
                  <a:txBody>
                    <a:bodyPr/>
                    <a:lstStyle/>
                    <a:p>
                      <a:pPr algn="ctr"/>
                      <a:r>
                        <a:rPr lang="en-GB" sz="2400" dirty="0" smtClean="0"/>
                        <a:t>4</a:t>
                      </a:r>
                      <a:endParaRPr lang="fr-FR" sz="2400" dirty="0"/>
                    </a:p>
                  </a:txBody>
                  <a:tcPr anchor="ctr">
                    <a:lnR w="38100" cap="flat" cmpd="sng" algn="ctr">
                      <a:solidFill>
                        <a:srgbClr val="FF0000"/>
                      </a:solidFill>
                      <a:prstDash val="solid"/>
                      <a:round/>
                      <a:headEnd type="none" w="med" len="med"/>
                      <a:tailEnd type="none" w="med" len="med"/>
                    </a:lnR>
                    <a:lnB w="38100" cap="flat" cmpd="sng" algn="ctr">
                      <a:solidFill>
                        <a:srgbClr val="FF0000"/>
                      </a:solidFill>
                      <a:prstDash val="solid"/>
                      <a:round/>
                      <a:headEnd type="none" w="med" len="med"/>
                      <a:tailEnd type="none" w="med" len="med"/>
                    </a:lnB>
                  </a:tcPr>
                </a:tc>
              </a:tr>
            </a:tbl>
          </a:graphicData>
        </a:graphic>
      </p:graphicFrame>
      <p:sp>
        <p:nvSpPr>
          <p:cNvPr id="18" name="TextBox 17"/>
          <p:cNvSpPr txBox="1"/>
          <p:nvPr/>
        </p:nvSpPr>
        <p:spPr>
          <a:xfrm>
            <a:off x="3292391" y="4862147"/>
            <a:ext cx="2220719" cy="454843"/>
          </a:xfrm>
          <a:prstGeom prst="rect">
            <a:avLst/>
          </a:prstGeom>
          <a:noFill/>
          <a:ln>
            <a:noFill/>
          </a:ln>
        </p:spPr>
        <p:txBody>
          <a:bodyPr wrap="none" lIns="91440" tIns="45720" rIns="91440" rtlCol="0" anchor="ctr">
            <a:noAutofit/>
          </a:bodyPr>
          <a:lstStyle/>
          <a:p>
            <a:r>
              <a:rPr lang="en-GB" sz="2800" b="1" dirty="0" smtClean="0">
                <a:solidFill>
                  <a:schemeClr val="accent2">
                    <a:lumMod val="75000"/>
                  </a:schemeClr>
                </a:solidFill>
              </a:rPr>
              <a:t>Shift Matrix:</a:t>
            </a:r>
            <a:endParaRPr lang="fr-FR" sz="2800" dirty="0" err="1" smtClean="0">
              <a:solidFill>
                <a:schemeClr val="accent2">
                  <a:lumMod val="75000"/>
                </a:schemeClr>
              </a:solidFill>
            </a:endParaRPr>
          </a:p>
        </p:txBody>
      </p:sp>
    </p:spTree>
    <p:extLst>
      <p:ext uri="{BB962C8B-B14F-4D97-AF65-F5344CB8AC3E}">
        <p14:creationId xmlns:p14="http://schemas.microsoft.com/office/powerpoint/2010/main" val="4022636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5" grpId="0" animBg="1"/>
      <p:bldP spid="1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2:1 </a:t>
            </a:r>
            <a:r>
              <a:rPr lang="en-US" dirty="0"/>
              <a:t>Scaling</a:t>
            </a:r>
            <a:endParaRPr lang="fr-FR" dirty="0"/>
          </a:p>
        </p:txBody>
      </p:sp>
      <p:sp>
        <p:nvSpPr>
          <p:cNvPr id="3" name="Rectangle 2"/>
          <p:cNvSpPr/>
          <p:nvPr/>
        </p:nvSpPr>
        <p:spPr>
          <a:xfrm>
            <a:off x="652463" y="1696361"/>
            <a:ext cx="5469824" cy="2062103"/>
          </a:xfrm>
          <a:prstGeom prst="rect">
            <a:avLst/>
          </a:prstGeom>
          <a:ln>
            <a:noFill/>
          </a:ln>
        </p:spPr>
        <p:txBody>
          <a:bodyPr wrap="square">
            <a:spAutoFit/>
          </a:bodyPr>
          <a:lstStyle/>
          <a:p>
            <a:r>
              <a:rPr lang="en-US" sz="1600" dirty="0" err="1">
                <a:latin typeface="Courier" pitchFamily="49" charset="0"/>
              </a:rPr>
              <a:t>start_scale</a:t>
            </a:r>
            <a:r>
              <a:rPr lang="en-US" sz="1600" dirty="0">
                <a:latin typeface="Courier" pitchFamily="49" charset="0"/>
              </a:rPr>
              <a:t>:</a:t>
            </a:r>
          </a:p>
          <a:p>
            <a:r>
              <a:rPr lang="en-US" sz="1600" dirty="0">
                <a:latin typeface="Courier" pitchFamily="49" charset="0"/>
              </a:rPr>
              <a:t>        </a:t>
            </a:r>
            <a:r>
              <a:rPr lang="en-US" sz="1600" dirty="0" err="1">
                <a:latin typeface="Courier" pitchFamily="49" charset="0"/>
              </a:rPr>
              <a:t>mov</a:t>
            </a:r>
            <a:r>
              <a:rPr lang="en-US" sz="1600" dirty="0">
                <a:latin typeface="Courier" pitchFamily="49" charset="0"/>
              </a:rPr>
              <a:t> </a:t>
            </a:r>
            <a:r>
              <a:rPr lang="en-US" sz="1600" dirty="0" err="1">
                <a:latin typeface="Courier" pitchFamily="49" charset="0"/>
              </a:rPr>
              <a:t>confalu</a:t>
            </a:r>
            <a:r>
              <a:rPr lang="en-US" sz="1600" dirty="0">
                <a:latin typeface="Courier" pitchFamily="49" charset="0"/>
              </a:rPr>
              <a:t>, (0 /*unsigned*/ |</a:t>
            </a:r>
          </a:p>
          <a:p>
            <a:r>
              <a:rPr lang="en-US" sz="1600" dirty="0">
                <a:latin typeface="Courier" pitchFamily="49" charset="0"/>
              </a:rPr>
              <a:t>                     (1&lt;&lt;1) /*saturate*/)</a:t>
            </a:r>
          </a:p>
          <a:p>
            <a:r>
              <a:rPr lang="en-US" sz="1600" dirty="0">
                <a:latin typeface="Courier" pitchFamily="49" charset="0"/>
              </a:rPr>
              <a:t>        </a:t>
            </a:r>
            <a:endParaRPr lang="en-US" sz="1600" dirty="0" smtClean="0">
              <a:latin typeface="Courier" pitchFamily="49" charset="0"/>
            </a:endParaRPr>
          </a:p>
          <a:p>
            <a:r>
              <a:rPr lang="en-US" sz="1600" dirty="0">
                <a:latin typeface="Courier" pitchFamily="49" charset="0"/>
              </a:rPr>
              <a:t>	</a:t>
            </a:r>
            <a:r>
              <a:rPr lang="en-US" sz="1600" dirty="0" err="1" smtClean="0">
                <a:latin typeface="Courier" pitchFamily="49" charset="0"/>
              </a:rPr>
              <a:t>mov</a:t>
            </a:r>
            <a:r>
              <a:rPr lang="en-US" sz="1600" dirty="0" smtClean="0">
                <a:latin typeface="Courier" pitchFamily="49" charset="0"/>
              </a:rPr>
              <a:t> </a:t>
            </a:r>
            <a:r>
              <a:rPr lang="en-US" sz="1600" dirty="0" err="1">
                <a:latin typeface="Courier" pitchFamily="49" charset="0"/>
              </a:rPr>
              <a:t>confaddt</a:t>
            </a:r>
            <a:r>
              <a:rPr lang="en-US" sz="1600" dirty="0">
                <a:latin typeface="Courier" pitchFamily="49" charset="0"/>
              </a:rPr>
              <a:t>,(0 /*w*/ |</a:t>
            </a:r>
          </a:p>
          <a:p>
            <a:r>
              <a:rPr lang="en-US" sz="1600" dirty="0">
                <a:latin typeface="Courier" pitchFamily="49" charset="0"/>
              </a:rPr>
              <a:t>                     (0&lt;&lt;3) /*unsigned*/ |</a:t>
            </a:r>
          </a:p>
          <a:p>
            <a:r>
              <a:rPr lang="en-US" sz="1600" dirty="0">
                <a:latin typeface="Courier" pitchFamily="49" charset="0"/>
              </a:rPr>
              <a:t>                     (5&lt;&lt;5) /*shift*/ |</a:t>
            </a:r>
          </a:p>
          <a:p>
            <a:r>
              <a:rPr lang="en-US" sz="1600" dirty="0">
                <a:latin typeface="Courier" pitchFamily="49" charset="0"/>
              </a:rPr>
              <a:t>                     (0x40 &lt;&lt; 9) /* scale*/)</a:t>
            </a:r>
          </a:p>
        </p:txBody>
      </p:sp>
      <p:sp>
        <p:nvSpPr>
          <p:cNvPr id="14" name="TextBox 13"/>
          <p:cNvSpPr txBox="1"/>
          <p:nvPr/>
        </p:nvSpPr>
        <p:spPr>
          <a:xfrm>
            <a:off x="652463" y="1186773"/>
            <a:ext cx="8909826" cy="494183"/>
          </a:xfrm>
          <a:prstGeom prst="rect">
            <a:avLst/>
          </a:prstGeom>
          <a:noFill/>
        </p:spPr>
        <p:txBody>
          <a:bodyPr wrap="square" lIns="91440" tIns="45720" rIns="91440" rtlCol="0" anchor="t">
            <a:noAutofit/>
          </a:bodyPr>
          <a:lstStyle/>
          <a:p>
            <a:r>
              <a:rPr lang="en-GB" sz="2200" b="1" dirty="0" smtClean="0">
                <a:solidFill>
                  <a:schemeClr val="tx1"/>
                </a:solidFill>
              </a:rPr>
              <a:t>Code: IPU configuration</a:t>
            </a:r>
            <a:endParaRPr lang="fr-FR" sz="2200" b="1" dirty="0" err="1" smtClean="0">
              <a:solidFill>
                <a:schemeClr val="tx1"/>
              </a:solidFill>
            </a:endParaRPr>
          </a:p>
        </p:txBody>
      </p:sp>
      <p:sp>
        <p:nvSpPr>
          <p:cNvPr id="17" name="TextBox 16"/>
          <p:cNvSpPr txBox="1"/>
          <p:nvPr/>
        </p:nvSpPr>
        <p:spPr>
          <a:xfrm>
            <a:off x="652463" y="4007332"/>
            <a:ext cx="8909826" cy="494183"/>
          </a:xfrm>
          <a:prstGeom prst="rect">
            <a:avLst/>
          </a:prstGeom>
          <a:noFill/>
        </p:spPr>
        <p:txBody>
          <a:bodyPr wrap="square" lIns="91440" tIns="45720" rIns="91440" rtlCol="0" anchor="t">
            <a:noAutofit/>
          </a:bodyPr>
          <a:lstStyle/>
          <a:p>
            <a:r>
              <a:rPr lang="en-GB" sz="2200" dirty="0" err="1" smtClean="0">
                <a:solidFill>
                  <a:schemeClr val="tx1"/>
                </a:solidFill>
              </a:rPr>
              <a:t>Confalu</a:t>
            </a:r>
            <a:r>
              <a:rPr lang="en-GB" sz="2200" dirty="0" smtClean="0">
                <a:solidFill>
                  <a:schemeClr val="tx1"/>
                </a:solidFill>
              </a:rPr>
              <a:t> and </a:t>
            </a:r>
            <a:r>
              <a:rPr lang="en-GB" sz="2200" dirty="0" err="1" smtClean="0"/>
              <a:t>C</a:t>
            </a:r>
            <a:r>
              <a:rPr lang="en-GB" sz="2200" dirty="0" err="1" smtClean="0">
                <a:solidFill>
                  <a:schemeClr val="tx1"/>
                </a:solidFill>
              </a:rPr>
              <a:t>onfaddt</a:t>
            </a:r>
            <a:r>
              <a:rPr lang="en-GB" sz="2200" dirty="0" smtClean="0">
                <a:solidFill>
                  <a:schemeClr val="tx1"/>
                </a:solidFill>
              </a:rPr>
              <a:t> are core registers of the IPU</a:t>
            </a:r>
            <a:endParaRPr lang="fr-FR" sz="2200" dirty="0" err="1" smtClean="0">
              <a:solidFill>
                <a:schemeClr val="tx1"/>
              </a:solidFill>
            </a:endParaRPr>
          </a:p>
        </p:txBody>
      </p:sp>
    </p:spTree>
    <p:extLst>
      <p:ext uri="{BB962C8B-B14F-4D97-AF65-F5344CB8AC3E}">
        <p14:creationId xmlns:p14="http://schemas.microsoft.com/office/powerpoint/2010/main" val="3649571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2:1 </a:t>
            </a:r>
            <a:r>
              <a:rPr lang="en-US" dirty="0"/>
              <a:t>Scaling</a:t>
            </a:r>
            <a:endParaRPr lang="fr-FR" dirty="0"/>
          </a:p>
        </p:txBody>
      </p:sp>
      <p:graphicFrame>
        <p:nvGraphicFramePr>
          <p:cNvPr id="4" name="Table 3"/>
          <p:cNvGraphicFramePr>
            <a:graphicFrameLocks noGrp="1"/>
          </p:cNvGraphicFramePr>
          <p:nvPr>
            <p:extLst/>
          </p:nvPr>
        </p:nvGraphicFramePr>
        <p:xfrm>
          <a:off x="8420577" y="4245355"/>
          <a:ext cx="1620000" cy="1620000"/>
        </p:xfrm>
        <a:graphic>
          <a:graphicData uri="http://schemas.openxmlformats.org/drawingml/2006/table">
            <a:tbl>
              <a:tblPr firstRow="1" bandRow="1">
                <a:tableStyleId>{5940675A-B579-460E-94D1-54222C63F5DA}</a:tableStyleId>
              </a:tblPr>
              <a:tblGrid>
                <a:gridCol w="540000"/>
                <a:gridCol w="540000"/>
                <a:gridCol w="540000"/>
              </a:tblGrid>
              <a:tr h="455056">
                <a:tc>
                  <a:txBody>
                    <a:bodyPr/>
                    <a:lstStyle/>
                    <a:p>
                      <a:pPr algn="ctr"/>
                      <a:r>
                        <a:rPr lang="en-GB" sz="1050" b="0" dirty="0" err="1" smtClean="0"/>
                        <a:t>Pix</a:t>
                      </a:r>
                      <a:r>
                        <a:rPr lang="en-GB" sz="1050" b="0" baseline="0" dirty="0" smtClean="0"/>
                        <a:t> 1,1</a:t>
                      </a:r>
                      <a:endParaRPr lang="fr-FR" sz="105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50" b="0" dirty="0" err="1" smtClean="0"/>
                        <a:t>Pix</a:t>
                      </a:r>
                      <a:r>
                        <a:rPr lang="en-GB" sz="1050" b="0" baseline="0" dirty="0" smtClean="0"/>
                        <a:t> 1,2</a:t>
                      </a:r>
                      <a:endParaRPr lang="fr-FR" sz="1050" b="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50" b="0" dirty="0" err="1" smtClean="0"/>
                        <a:t>Pix</a:t>
                      </a:r>
                      <a:r>
                        <a:rPr lang="en-GB" sz="1050" b="0" baseline="0" dirty="0" smtClean="0"/>
                        <a:t> 1,3</a:t>
                      </a:r>
                      <a:endParaRPr lang="fr-FR" sz="1050" b="0" dirty="0" smtClean="0"/>
                    </a:p>
                  </a:txBody>
                  <a:tcPr anchor="ctr"/>
                </a:tc>
              </a:tr>
              <a:tr h="582472">
                <a:tc>
                  <a:txBody>
                    <a:bodyPr/>
                    <a:lstStyle/>
                    <a:p>
                      <a:pPr algn="ctr"/>
                      <a:r>
                        <a:rPr lang="en-GB" sz="1050" b="0" dirty="0" err="1" smtClean="0"/>
                        <a:t>Pix</a:t>
                      </a:r>
                      <a:r>
                        <a:rPr lang="en-GB" sz="1050" b="0" baseline="0" dirty="0" smtClean="0"/>
                        <a:t> 2,1</a:t>
                      </a:r>
                      <a:endParaRPr lang="fr-FR" sz="105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50" b="0" dirty="0" err="1" smtClean="0"/>
                        <a:t>Pix</a:t>
                      </a:r>
                      <a:r>
                        <a:rPr lang="en-GB" sz="1050" b="0" baseline="0" dirty="0" smtClean="0"/>
                        <a:t> 2,2</a:t>
                      </a:r>
                      <a:endParaRPr lang="fr-FR" sz="1050" b="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50" b="0" dirty="0" err="1" smtClean="0"/>
                        <a:t>Pix</a:t>
                      </a:r>
                      <a:r>
                        <a:rPr lang="en-GB" sz="1050" b="0" baseline="0" dirty="0" smtClean="0"/>
                        <a:t> 2,3</a:t>
                      </a:r>
                      <a:endParaRPr lang="fr-FR" sz="1050" b="0" dirty="0" smtClean="0"/>
                    </a:p>
                  </a:txBody>
                  <a:tcPr anchor="ctr"/>
                </a:tc>
              </a:tr>
              <a:tr h="582472">
                <a:tc>
                  <a:txBody>
                    <a:bodyPr/>
                    <a:lstStyle/>
                    <a:p>
                      <a:pPr algn="ctr"/>
                      <a:r>
                        <a:rPr lang="en-GB" sz="1050" b="0" dirty="0" err="1" smtClean="0"/>
                        <a:t>Pix</a:t>
                      </a:r>
                      <a:r>
                        <a:rPr lang="en-GB" sz="1050" b="0" baseline="0" dirty="0" smtClean="0"/>
                        <a:t> 3,1</a:t>
                      </a:r>
                      <a:endParaRPr lang="fr-FR" sz="105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50" b="0" dirty="0" err="1" smtClean="0"/>
                        <a:t>Pix</a:t>
                      </a:r>
                      <a:r>
                        <a:rPr lang="en-GB" sz="1050" b="0" baseline="0" dirty="0" smtClean="0"/>
                        <a:t> 3,2</a:t>
                      </a:r>
                      <a:endParaRPr lang="fr-FR" sz="1050" b="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50" b="0" dirty="0" err="1" smtClean="0"/>
                        <a:t>Pix</a:t>
                      </a:r>
                      <a:r>
                        <a:rPr lang="en-GB" sz="1050" b="0" baseline="0" dirty="0" smtClean="0"/>
                        <a:t> 3,3</a:t>
                      </a:r>
                      <a:endParaRPr lang="fr-FR" sz="1050" b="0" dirty="0" smtClean="0"/>
                    </a:p>
                  </a:txBody>
                  <a:tcPr anchor="ctr"/>
                </a:tc>
              </a:tr>
            </a:tbl>
          </a:graphicData>
        </a:graphic>
      </p:graphicFrame>
      <p:graphicFrame>
        <p:nvGraphicFramePr>
          <p:cNvPr id="7" name="Table 6"/>
          <p:cNvGraphicFramePr>
            <a:graphicFrameLocks noGrp="1"/>
          </p:cNvGraphicFramePr>
          <p:nvPr>
            <p:extLst/>
          </p:nvPr>
        </p:nvGraphicFramePr>
        <p:xfrm>
          <a:off x="8420577" y="500931"/>
          <a:ext cx="1620000" cy="1620000"/>
        </p:xfrm>
        <a:graphic>
          <a:graphicData uri="http://schemas.openxmlformats.org/drawingml/2006/table">
            <a:tbl>
              <a:tblPr firstRow="1" bandRow="1">
                <a:tableStyleId>{5940675A-B579-460E-94D1-54222C63F5DA}</a:tableStyleId>
              </a:tblPr>
              <a:tblGrid>
                <a:gridCol w="540000"/>
                <a:gridCol w="540000"/>
                <a:gridCol w="540000"/>
              </a:tblGrid>
              <a:tr h="455056">
                <a:tc>
                  <a:txBody>
                    <a:bodyPr/>
                    <a:lstStyle/>
                    <a:p>
                      <a:pPr algn="ctr"/>
                      <a:endParaRPr lang="fr-FR" sz="105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050" b="0" dirty="0" smtClean="0"/>
                    </a:p>
                  </a:txBody>
                  <a:tcPr anchor="ctr"/>
                </a:tc>
                <a:tc>
                  <a:txBody>
                    <a:bodyPr/>
                    <a:lstStyle/>
                    <a:p>
                      <a:pPr algn="ctr"/>
                      <a:r>
                        <a:rPr lang="en-GB" sz="1050" b="0" dirty="0" err="1" smtClean="0"/>
                        <a:t>Pix</a:t>
                      </a:r>
                      <a:r>
                        <a:rPr lang="en-GB" sz="1050" b="0" baseline="0" dirty="0" smtClean="0"/>
                        <a:t> 1,1</a:t>
                      </a:r>
                      <a:endParaRPr lang="fr-FR" sz="1050" b="0" dirty="0"/>
                    </a:p>
                  </a:txBody>
                  <a:tcPr anchor="ctr"/>
                </a:tc>
              </a:tr>
              <a:tr h="582472">
                <a:tc>
                  <a:txBody>
                    <a:bodyPr/>
                    <a:lstStyle/>
                    <a:p>
                      <a:pPr algn="ctr"/>
                      <a:endParaRPr lang="fr-FR" sz="105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050" b="0" dirty="0" smtClean="0"/>
                    </a:p>
                  </a:txBody>
                  <a:tcPr anchor="ctr"/>
                </a:tc>
                <a:tc>
                  <a:txBody>
                    <a:bodyPr/>
                    <a:lstStyle/>
                    <a:p>
                      <a:pPr algn="ctr"/>
                      <a:r>
                        <a:rPr lang="en-GB" sz="1050" b="0" dirty="0" err="1" smtClean="0"/>
                        <a:t>Pix</a:t>
                      </a:r>
                      <a:r>
                        <a:rPr lang="en-GB" sz="1050" b="0" baseline="0" dirty="0" smtClean="0"/>
                        <a:t> 2,1</a:t>
                      </a:r>
                      <a:endParaRPr lang="fr-FR" sz="1050" b="0" dirty="0"/>
                    </a:p>
                  </a:txBody>
                  <a:tcPr anchor="ctr"/>
                </a:tc>
              </a:tr>
              <a:tr h="582472">
                <a:tc>
                  <a:txBody>
                    <a:bodyPr/>
                    <a:lstStyle/>
                    <a:p>
                      <a:pPr algn="ctr"/>
                      <a:endParaRPr lang="fr-FR" sz="105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050" b="0" dirty="0" smtClean="0"/>
                    </a:p>
                  </a:txBody>
                  <a:tcPr anchor="ctr"/>
                </a:tc>
                <a:tc>
                  <a:txBody>
                    <a:bodyPr/>
                    <a:lstStyle/>
                    <a:p>
                      <a:pPr algn="ctr"/>
                      <a:r>
                        <a:rPr lang="en-GB" sz="1050" b="0" dirty="0" err="1" smtClean="0"/>
                        <a:t>Pix</a:t>
                      </a:r>
                      <a:r>
                        <a:rPr lang="en-GB" sz="1050" b="0" baseline="0" dirty="0" smtClean="0"/>
                        <a:t> 3,1</a:t>
                      </a:r>
                      <a:endParaRPr lang="fr-FR" sz="1050" b="0" dirty="0"/>
                    </a:p>
                  </a:txBody>
                  <a:tcPr anchor="ctr"/>
                </a:tc>
              </a:tr>
            </a:tbl>
          </a:graphicData>
        </a:graphic>
      </p:graphicFrame>
      <p:graphicFrame>
        <p:nvGraphicFramePr>
          <p:cNvPr id="8" name="Table 7"/>
          <p:cNvGraphicFramePr>
            <a:graphicFrameLocks noGrp="1"/>
          </p:cNvGraphicFramePr>
          <p:nvPr>
            <p:extLst/>
          </p:nvPr>
        </p:nvGraphicFramePr>
        <p:xfrm>
          <a:off x="8420577" y="2373143"/>
          <a:ext cx="1620000" cy="1620000"/>
        </p:xfrm>
        <a:graphic>
          <a:graphicData uri="http://schemas.openxmlformats.org/drawingml/2006/table">
            <a:tbl>
              <a:tblPr firstRow="1" bandRow="1">
                <a:tableStyleId>{5940675A-B579-460E-94D1-54222C63F5DA}</a:tableStyleId>
              </a:tblPr>
              <a:tblGrid>
                <a:gridCol w="540000"/>
                <a:gridCol w="540000"/>
                <a:gridCol w="540000"/>
              </a:tblGrid>
              <a:tr h="455056">
                <a:tc>
                  <a:txBody>
                    <a:bodyPr/>
                    <a:lstStyle/>
                    <a:p>
                      <a:pPr algn="ctr"/>
                      <a:endParaRPr lang="fr-FR" sz="1050" b="0" dirty="0"/>
                    </a:p>
                  </a:txBody>
                  <a:tcPr anchor="ctr"/>
                </a:tc>
                <a:tc>
                  <a:txBody>
                    <a:bodyPr/>
                    <a:lstStyle/>
                    <a:p>
                      <a:pPr algn="ctr"/>
                      <a:r>
                        <a:rPr lang="en-GB" sz="1050" b="0" dirty="0" err="1" smtClean="0"/>
                        <a:t>Pix</a:t>
                      </a:r>
                      <a:r>
                        <a:rPr lang="en-GB" sz="1050" b="0" baseline="0" dirty="0" smtClean="0"/>
                        <a:t> 1,1</a:t>
                      </a:r>
                      <a:endParaRPr lang="fr-FR" sz="105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50" b="0" dirty="0" err="1" smtClean="0"/>
                        <a:t>Pix</a:t>
                      </a:r>
                      <a:r>
                        <a:rPr lang="en-GB" sz="1050" b="0" baseline="0" dirty="0" smtClean="0"/>
                        <a:t> 1,2</a:t>
                      </a:r>
                      <a:endParaRPr lang="fr-FR" sz="1050" b="0" dirty="0" smtClean="0"/>
                    </a:p>
                  </a:txBody>
                  <a:tcPr anchor="ctr"/>
                </a:tc>
              </a:tr>
              <a:tr h="582472">
                <a:tc>
                  <a:txBody>
                    <a:bodyPr/>
                    <a:lstStyle/>
                    <a:p>
                      <a:pPr algn="ctr"/>
                      <a:endParaRPr lang="fr-FR" sz="1050" b="0" dirty="0"/>
                    </a:p>
                  </a:txBody>
                  <a:tcPr anchor="ctr"/>
                </a:tc>
                <a:tc>
                  <a:txBody>
                    <a:bodyPr/>
                    <a:lstStyle/>
                    <a:p>
                      <a:pPr algn="ctr"/>
                      <a:r>
                        <a:rPr lang="en-GB" sz="1050" b="0" dirty="0" err="1" smtClean="0"/>
                        <a:t>Pix</a:t>
                      </a:r>
                      <a:r>
                        <a:rPr lang="en-GB" sz="1050" b="0" baseline="0" dirty="0" smtClean="0"/>
                        <a:t> 2,1</a:t>
                      </a:r>
                      <a:endParaRPr lang="fr-FR" sz="105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50" b="0" dirty="0" err="1" smtClean="0"/>
                        <a:t>Pix</a:t>
                      </a:r>
                      <a:r>
                        <a:rPr lang="en-GB" sz="1050" b="0" baseline="0" dirty="0" smtClean="0"/>
                        <a:t> 2,2</a:t>
                      </a:r>
                      <a:endParaRPr lang="fr-FR" sz="1050" b="0" dirty="0" smtClean="0"/>
                    </a:p>
                  </a:txBody>
                  <a:tcPr anchor="ctr"/>
                </a:tc>
              </a:tr>
              <a:tr h="582472">
                <a:tc>
                  <a:txBody>
                    <a:bodyPr/>
                    <a:lstStyle/>
                    <a:p>
                      <a:pPr algn="ctr"/>
                      <a:endParaRPr lang="fr-FR" sz="1050" b="0" dirty="0"/>
                    </a:p>
                  </a:txBody>
                  <a:tcPr anchor="ctr"/>
                </a:tc>
                <a:tc>
                  <a:txBody>
                    <a:bodyPr/>
                    <a:lstStyle/>
                    <a:p>
                      <a:pPr algn="ctr"/>
                      <a:r>
                        <a:rPr lang="en-GB" sz="1050" b="0" dirty="0" err="1" smtClean="0"/>
                        <a:t>Pix</a:t>
                      </a:r>
                      <a:r>
                        <a:rPr lang="en-GB" sz="1050" b="0" baseline="0" dirty="0" smtClean="0"/>
                        <a:t> 3,1</a:t>
                      </a:r>
                      <a:endParaRPr lang="fr-FR" sz="105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50" b="0" dirty="0" err="1" smtClean="0"/>
                        <a:t>Pix</a:t>
                      </a:r>
                      <a:r>
                        <a:rPr lang="en-GB" sz="1050" b="0" baseline="0" dirty="0" smtClean="0"/>
                        <a:t> 3,2</a:t>
                      </a:r>
                      <a:endParaRPr lang="fr-FR" sz="1050" b="0" dirty="0" smtClean="0"/>
                    </a:p>
                  </a:txBody>
                  <a:tcPr anchor="ctr"/>
                </a:tc>
              </a:tr>
            </a:tbl>
          </a:graphicData>
        </a:graphic>
      </p:graphicFrame>
      <p:sp>
        <p:nvSpPr>
          <p:cNvPr id="3" name="Rectangle 2"/>
          <p:cNvSpPr/>
          <p:nvPr/>
        </p:nvSpPr>
        <p:spPr>
          <a:xfrm>
            <a:off x="652463" y="1696361"/>
            <a:ext cx="5471776" cy="1323439"/>
          </a:xfrm>
          <a:prstGeom prst="rect">
            <a:avLst/>
          </a:prstGeom>
          <a:ln>
            <a:noFill/>
          </a:ln>
        </p:spPr>
        <p:txBody>
          <a:bodyPr wrap="square">
            <a:spAutoFit/>
          </a:bodyPr>
          <a:lstStyle/>
          <a:p>
            <a:pPr lvl="1"/>
            <a:r>
              <a:rPr lang="en-US" sz="1600" dirty="0" smtClean="0">
                <a:latin typeface="Courier" pitchFamily="49" charset="0"/>
              </a:rPr>
              <a:t>done </a:t>
            </a:r>
            <a:r>
              <a:rPr lang="en-US" sz="1600" dirty="0">
                <a:latin typeface="Courier" pitchFamily="49" charset="0"/>
              </a:rPr>
              <a:t>d0,i</a:t>
            </a:r>
          </a:p>
          <a:p>
            <a:r>
              <a:rPr lang="en-US" sz="1600" dirty="0">
                <a:latin typeface="Courier" pitchFamily="49" charset="0"/>
              </a:rPr>
              <a:t>d0: </a:t>
            </a:r>
          </a:p>
          <a:p>
            <a:pPr lvl="1"/>
            <a:r>
              <a:rPr lang="en-US" sz="1600" dirty="0" smtClean="0">
                <a:latin typeface="Courier" pitchFamily="49" charset="0"/>
              </a:rPr>
              <a:t>done </a:t>
            </a:r>
            <a:r>
              <a:rPr lang="en-US" sz="1600" dirty="0">
                <a:latin typeface="Courier" pitchFamily="49" charset="0"/>
              </a:rPr>
              <a:t>d1,i</a:t>
            </a:r>
          </a:p>
          <a:p>
            <a:r>
              <a:rPr lang="en-US" sz="1600" dirty="0">
                <a:latin typeface="Courier" pitchFamily="49" charset="0"/>
              </a:rPr>
              <a:t>d1:</a:t>
            </a:r>
          </a:p>
          <a:p>
            <a:pPr lvl="1"/>
            <a:r>
              <a:rPr lang="en-US" sz="1600" dirty="0" smtClean="0">
                <a:latin typeface="Courier" pitchFamily="49" charset="0"/>
              </a:rPr>
              <a:t>done </a:t>
            </a:r>
            <a:r>
              <a:rPr lang="en-US" sz="1600" dirty="0">
                <a:latin typeface="Courier" pitchFamily="49" charset="0"/>
              </a:rPr>
              <a:t>d2,i</a:t>
            </a:r>
            <a:endParaRPr lang="en-US" sz="3200" dirty="0">
              <a:latin typeface="Courier" pitchFamily="49" charset="0"/>
            </a:endParaRPr>
          </a:p>
        </p:txBody>
      </p:sp>
      <p:sp>
        <p:nvSpPr>
          <p:cNvPr id="14" name="TextBox 13"/>
          <p:cNvSpPr txBox="1"/>
          <p:nvPr/>
        </p:nvSpPr>
        <p:spPr>
          <a:xfrm>
            <a:off x="652463" y="1186773"/>
            <a:ext cx="8909826" cy="494183"/>
          </a:xfrm>
          <a:prstGeom prst="rect">
            <a:avLst/>
          </a:prstGeom>
          <a:noFill/>
        </p:spPr>
        <p:txBody>
          <a:bodyPr wrap="square" lIns="91440" tIns="45720" rIns="91440" rtlCol="0" anchor="t">
            <a:noAutofit/>
          </a:bodyPr>
          <a:lstStyle/>
          <a:p>
            <a:r>
              <a:rPr lang="en-GB" sz="2200" b="1" dirty="0" smtClean="0">
                <a:solidFill>
                  <a:schemeClr val="tx1"/>
                </a:solidFill>
              </a:rPr>
              <a:t>Code: Input initialisation</a:t>
            </a:r>
            <a:endParaRPr lang="fr-FR" sz="2200" b="1" dirty="0" err="1" smtClean="0">
              <a:solidFill>
                <a:schemeClr val="tx1"/>
              </a:solidFill>
            </a:endParaRPr>
          </a:p>
        </p:txBody>
      </p:sp>
      <p:cxnSp>
        <p:nvCxnSpPr>
          <p:cNvPr id="9" name="Straight Arrow Connector 8"/>
          <p:cNvCxnSpPr>
            <a:endCxn id="7" idx="1"/>
          </p:cNvCxnSpPr>
          <p:nvPr/>
        </p:nvCxnSpPr>
        <p:spPr>
          <a:xfrm flipV="1">
            <a:off x="2413633" y="1310931"/>
            <a:ext cx="6050447" cy="640441"/>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8" idx="1"/>
          </p:cNvCxnSpPr>
          <p:nvPr/>
        </p:nvCxnSpPr>
        <p:spPr>
          <a:xfrm>
            <a:off x="2413633" y="2372941"/>
            <a:ext cx="6050447" cy="810202"/>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4" idx="1"/>
          </p:cNvCxnSpPr>
          <p:nvPr/>
        </p:nvCxnSpPr>
        <p:spPr>
          <a:xfrm>
            <a:off x="2413633" y="2837468"/>
            <a:ext cx="6050447" cy="2217887"/>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091528" y="1058965"/>
            <a:ext cx="1820065" cy="749798"/>
          </a:xfrm>
          <a:prstGeom prst="rect">
            <a:avLst/>
          </a:prstGeom>
          <a:noFill/>
        </p:spPr>
        <p:txBody>
          <a:bodyPr wrap="square" lIns="91440" tIns="45720" rIns="91440" rtlCol="0" anchor="t">
            <a:noAutofit/>
          </a:bodyPr>
          <a:lstStyle/>
          <a:p>
            <a:pPr algn="ctr"/>
            <a:r>
              <a:rPr lang="en-GB" sz="2200" dirty="0" smtClean="0">
                <a:solidFill>
                  <a:schemeClr val="tx1"/>
                </a:solidFill>
              </a:rPr>
              <a:t>Input matrix</a:t>
            </a:r>
          </a:p>
          <a:p>
            <a:pPr algn="ctr"/>
            <a:r>
              <a:rPr lang="en-GB" sz="2200" dirty="0" err="1" smtClean="0">
                <a:solidFill>
                  <a:schemeClr val="tx1"/>
                </a:solidFill>
              </a:rPr>
              <a:t>InA</a:t>
            </a:r>
            <a:endParaRPr lang="fr-FR" sz="2200" dirty="0" err="1" smtClean="0">
              <a:solidFill>
                <a:schemeClr val="tx1"/>
              </a:solidFill>
            </a:endParaRPr>
          </a:p>
        </p:txBody>
      </p:sp>
    </p:spTree>
    <p:extLst>
      <p:ext uri="{BB962C8B-B14F-4D97-AF65-F5344CB8AC3E}">
        <p14:creationId xmlns:p14="http://schemas.microsoft.com/office/powerpoint/2010/main" val="1561165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2:1 </a:t>
            </a:r>
            <a:r>
              <a:rPr lang="en-US" dirty="0"/>
              <a:t>Scaling</a:t>
            </a:r>
            <a:endParaRPr lang="fr-FR" dirty="0"/>
          </a:p>
        </p:txBody>
      </p:sp>
      <p:graphicFrame>
        <p:nvGraphicFramePr>
          <p:cNvPr id="6" name="Table 5"/>
          <p:cNvGraphicFramePr>
            <a:graphicFrameLocks noGrp="1"/>
          </p:cNvGraphicFramePr>
          <p:nvPr>
            <p:extLst/>
          </p:nvPr>
        </p:nvGraphicFramePr>
        <p:xfrm>
          <a:off x="8420577" y="500931"/>
          <a:ext cx="1620000" cy="1620000"/>
        </p:xfrm>
        <a:graphic>
          <a:graphicData uri="http://schemas.openxmlformats.org/drawingml/2006/table">
            <a:tbl>
              <a:tblPr firstRow="1" bandRow="1">
                <a:tableStyleId>{5940675A-B579-460E-94D1-54222C63F5DA}</a:tableStyleId>
              </a:tblPr>
              <a:tblGrid>
                <a:gridCol w="540000"/>
                <a:gridCol w="540000"/>
                <a:gridCol w="540000"/>
              </a:tblGrid>
              <a:tr h="455056">
                <a:tc>
                  <a:txBody>
                    <a:bodyPr/>
                    <a:lstStyle/>
                    <a:p>
                      <a:pPr algn="ctr"/>
                      <a:r>
                        <a:rPr lang="en-GB" sz="1400" b="0" dirty="0" smtClean="0"/>
                        <a:t>1</a:t>
                      </a:r>
                      <a:endParaRPr lang="fr-FR" sz="14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smtClean="0"/>
                        <a:t>0</a:t>
                      </a:r>
                      <a:endParaRPr lang="fr-FR" sz="1400" b="0" dirty="0" smtClean="0"/>
                    </a:p>
                  </a:txBody>
                  <a:tcPr anchor="ctr"/>
                </a:tc>
                <a:tc>
                  <a:txBody>
                    <a:bodyPr/>
                    <a:lstStyle/>
                    <a:p>
                      <a:pPr algn="ctr"/>
                      <a:r>
                        <a:rPr lang="en-GB" sz="1400" b="0" dirty="0" smtClean="0"/>
                        <a:t>1</a:t>
                      </a:r>
                      <a:endParaRPr lang="fr-FR" sz="1400" b="0" dirty="0"/>
                    </a:p>
                  </a:txBody>
                  <a:tcPr anchor="ctr"/>
                </a:tc>
              </a:tr>
              <a:tr h="582472">
                <a:tc>
                  <a:txBody>
                    <a:bodyPr/>
                    <a:lstStyle/>
                    <a:p>
                      <a:pPr algn="ctr"/>
                      <a:r>
                        <a:rPr lang="en-GB" sz="1400" b="0" dirty="0" smtClean="0"/>
                        <a:t>0</a:t>
                      </a:r>
                      <a:endParaRPr lang="fr-FR" sz="14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smtClean="0"/>
                        <a:t>0</a:t>
                      </a:r>
                      <a:endParaRPr lang="fr-FR" sz="1400" b="0" dirty="0" smtClean="0"/>
                    </a:p>
                  </a:txBody>
                  <a:tcPr anchor="ctr"/>
                </a:tc>
                <a:tc>
                  <a:txBody>
                    <a:bodyPr/>
                    <a:lstStyle/>
                    <a:p>
                      <a:pPr algn="ctr"/>
                      <a:r>
                        <a:rPr lang="en-GB" sz="1400" b="0" dirty="0" smtClean="0"/>
                        <a:t>0</a:t>
                      </a:r>
                      <a:endParaRPr lang="fr-FR" sz="1400" b="0" dirty="0"/>
                    </a:p>
                  </a:txBody>
                  <a:tcPr anchor="ctr"/>
                </a:tc>
              </a:tr>
              <a:tr h="582472">
                <a:tc>
                  <a:txBody>
                    <a:bodyPr/>
                    <a:lstStyle/>
                    <a:p>
                      <a:pPr algn="ctr"/>
                      <a:r>
                        <a:rPr lang="en-GB" sz="1400" b="0" dirty="0" smtClean="0"/>
                        <a:t>1</a:t>
                      </a:r>
                      <a:endParaRPr lang="fr-FR" sz="14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smtClean="0"/>
                        <a:t>0</a:t>
                      </a:r>
                      <a:endParaRPr lang="fr-FR" sz="1400" b="0" dirty="0" smtClean="0"/>
                    </a:p>
                  </a:txBody>
                  <a:tcPr anchor="ctr"/>
                </a:tc>
                <a:tc>
                  <a:txBody>
                    <a:bodyPr/>
                    <a:lstStyle/>
                    <a:p>
                      <a:pPr algn="ctr"/>
                      <a:r>
                        <a:rPr lang="en-GB" sz="1400" b="0" dirty="0" smtClean="0"/>
                        <a:t>1</a:t>
                      </a:r>
                      <a:endParaRPr lang="fr-FR" sz="1400" b="0" dirty="0"/>
                    </a:p>
                  </a:txBody>
                  <a:tcPr anchor="ctr"/>
                </a:tc>
              </a:tr>
            </a:tbl>
          </a:graphicData>
        </a:graphic>
      </p:graphicFrame>
      <p:sp>
        <p:nvSpPr>
          <p:cNvPr id="7" name="TextBox 6"/>
          <p:cNvSpPr txBox="1"/>
          <p:nvPr/>
        </p:nvSpPr>
        <p:spPr>
          <a:xfrm>
            <a:off x="10091529" y="1096247"/>
            <a:ext cx="1795672" cy="429367"/>
          </a:xfrm>
          <a:prstGeom prst="rect">
            <a:avLst/>
          </a:prstGeom>
          <a:noFill/>
        </p:spPr>
        <p:txBody>
          <a:bodyPr wrap="square" lIns="91440" tIns="45720" rIns="91440" rtlCol="0" anchor="t">
            <a:noAutofit/>
          </a:bodyPr>
          <a:lstStyle/>
          <a:p>
            <a:pPr algn="ctr"/>
            <a:r>
              <a:rPr lang="en-GB" sz="2200" dirty="0" smtClean="0">
                <a:solidFill>
                  <a:schemeClr val="tx1"/>
                </a:solidFill>
              </a:rPr>
              <a:t>Mask Matrix</a:t>
            </a:r>
            <a:endParaRPr lang="fr-FR" sz="2200" dirty="0" err="1" smtClean="0">
              <a:solidFill>
                <a:schemeClr val="tx1"/>
              </a:solidFill>
            </a:endParaRPr>
          </a:p>
        </p:txBody>
      </p:sp>
      <p:grpSp>
        <p:nvGrpSpPr>
          <p:cNvPr id="4" name="Group 3"/>
          <p:cNvGrpSpPr/>
          <p:nvPr/>
        </p:nvGrpSpPr>
        <p:grpSpPr>
          <a:xfrm>
            <a:off x="654844" y="1186773"/>
            <a:ext cx="8907445" cy="2079248"/>
            <a:chOff x="299524" y="1186773"/>
            <a:chExt cx="9262765" cy="2079248"/>
          </a:xfrm>
        </p:grpSpPr>
        <p:sp>
          <p:nvSpPr>
            <p:cNvPr id="3" name="Rectangle 2"/>
            <p:cNvSpPr/>
            <p:nvPr/>
          </p:nvSpPr>
          <p:spPr>
            <a:xfrm>
              <a:off x="299524" y="1696361"/>
              <a:ext cx="6096000" cy="1569660"/>
            </a:xfrm>
            <a:prstGeom prst="rect">
              <a:avLst/>
            </a:prstGeom>
            <a:ln>
              <a:noFill/>
            </a:ln>
          </p:spPr>
          <p:txBody>
            <a:bodyPr>
              <a:spAutoFit/>
            </a:bodyPr>
            <a:lstStyle/>
            <a:p>
              <a:r>
                <a:rPr lang="en-US" sz="1600" dirty="0">
                  <a:latin typeface="Courier" pitchFamily="49" charset="0"/>
                </a:rPr>
                <a:t>d2:</a:t>
              </a:r>
            </a:p>
            <a:p>
              <a:pPr lvl="1"/>
              <a:r>
                <a:rPr lang="en-US" sz="1600" dirty="0" err="1" smtClean="0">
                  <a:latin typeface="Courier" pitchFamily="49" charset="0"/>
                </a:rPr>
                <a:t>mset</a:t>
              </a:r>
              <a:r>
                <a:rPr lang="en-US" sz="1600" dirty="0" smtClean="0">
                  <a:latin typeface="Courier" pitchFamily="49" charset="0"/>
                </a:rPr>
                <a:t> </a:t>
              </a:r>
              <a:r>
                <a:rPr lang="en-US" sz="1600" dirty="0">
                  <a:latin typeface="Courier" pitchFamily="49" charset="0"/>
                </a:rPr>
                <a:t>0b101000101</a:t>
              </a:r>
            </a:p>
            <a:p>
              <a:pPr lvl="1"/>
              <a:r>
                <a:rPr lang="en-US" sz="1600" dirty="0" err="1" smtClean="0">
                  <a:latin typeface="Courier" pitchFamily="49" charset="0"/>
                </a:rPr>
                <a:t>mov</a:t>
              </a:r>
              <a:r>
                <a:rPr lang="en-US" sz="1600" dirty="0" smtClean="0">
                  <a:latin typeface="Courier" pitchFamily="49" charset="0"/>
                </a:rPr>
                <a:t> w,4             </a:t>
              </a:r>
              <a:r>
                <a:rPr lang="en-US" sz="1600" dirty="0">
                  <a:latin typeface="Courier" pitchFamily="49" charset="0"/>
                </a:rPr>
                <a:t>// to w</a:t>
              </a:r>
            </a:p>
            <a:p>
              <a:pPr lvl="1"/>
              <a:r>
                <a:rPr lang="en-US" sz="1600" dirty="0" err="1" smtClean="0">
                  <a:latin typeface="Courier" pitchFamily="49" charset="0"/>
                </a:rPr>
                <a:t>mset</a:t>
              </a:r>
              <a:r>
                <a:rPr lang="en-US" sz="1600" dirty="0" smtClean="0">
                  <a:latin typeface="Courier" pitchFamily="49" charset="0"/>
                </a:rPr>
                <a:t> </a:t>
              </a:r>
              <a:r>
                <a:rPr lang="en-US" sz="1600" dirty="0">
                  <a:latin typeface="Courier" pitchFamily="49" charset="0"/>
                </a:rPr>
                <a:t>0b010101010</a:t>
              </a:r>
            </a:p>
            <a:p>
              <a:pPr lvl="1"/>
              <a:r>
                <a:rPr lang="en-US" sz="1600" dirty="0" err="1" smtClean="0">
                  <a:latin typeface="Courier" pitchFamily="49" charset="0"/>
                </a:rPr>
                <a:t>mov</a:t>
              </a:r>
              <a:r>
                <a:rPr lang="en-US" sz="1600" dirty="0" smtClean="0">
                  <a:latin typeface="Courier" pitchFamily="49" charset="0"/>
                </a:rPr>
                <a:t> w,3             </a:t>
              </a:r>
              <a:r>
                <a:rPr lang="en-US" sz="1600" dirty="0">
                  <a:latin typeface="Courier" pitchFamily="49" charset="0"/>
                </a:rPr>
                <a:t>// to w</a:t>
              </a:r>
            </a:p>
            <a:p>
              <a:pPr lvl="1"/>
              <a:r>
                <a:rPr lang="en-US" sz="1600" dirty="0" err="1" smtClean="0">
                  <a:latin typeface="Courier" pitchFamily="49" charset="0"/>
                </a:rPr>
                <a:t>mov</a:t>
              </a:r>
              <a:r>
                <a:rPr lang="en-US" sz="1600" dirty="0" smtClean="0">
                  <a:latin typeface="Courier" pitchFamily="49" charset="0"/>
                </a:rPr>
                <a:t> </a:t>
              </a:r>
              <a:r>
                <a:rPr lang="en-US" sz="1600" dirty="0">
                  <a:latin typeface="Courier" pitchFamily="49" charset="0"/>
                </a:rPr>
                <a:t>w4,2</a:t>
              </a:r>
            </a:p>
          </p:txBody>
        </p:sp>
        <p:sp>
          <p:nvSpPr>
            <p:cNvPr id="14" name="TextBox 13"/>
            <p:cNvSpPr txBox="1"/>
            <p:nvPr/>
          </p:nvSpPr>
          <p:spPr>
            <a:xfrm>
              <a:off x="299524" y="1186773"/>
              <a:ext cx="9262765" cy="494183"/>
            </a:xfrm>
            <a:prstGeom prst="rect">
              <a:avLst/>
            </a:prstGeom>
            <a:noFill/>
          </p:spPr>
          <p:txBody>
            <a:bodyPr wrap="square" lIns="91440" tIns="45720" rIns="91440" rtlCol="0" anchor="t">
              <a:noAutofit/>
            </a:bodyPr>
            <a:lstStyle/>
            <a:p>
              <a:r>
                <a:rPr lang="en-GB" sz="2200" b="1" dirty="0" smtClean="0">
                  <a:solidFill>
                    <a:schemeClr val="tx1"/>
                  </a:solidFill>
                </a:rPr>
                <a:t>Code: </a:t>
              </a:r>
              <a:r>
                <a:rPr lang="en-GB" sz="2200" b="1" dirty="0"/>
                <a:t>S</a:t>
              </a:r>
              <a:r>
                <a:rPr lang="en-GB" sz="2200" b="1" dirty="0" smtClean="0">
                  <a:solidFill>
                    <a:schemeClr val="tx1"/>
                  </a:solidFill>
                </a:rPr>
                <a:t>hifting matrix initialisation</a:t>
              </a:r>
              <a:endParaRPr lang="fr-FR" sz="2200" b="1" dirty="0" err="1" smtClean="0">
                <a:solidFill>
                  <a:schemeClr val="tx1"/>
                </a:solidFill>
              </a:endParaRPr>
            </a:p>
          </p:txBody>
        </p:sp>
        <p:cxnSp>
          <p:nvCxnSpPr>
            <p:cNvPr id="8" name="Straight Arrow Connector 7"/>
            <p:cNvCxnSpPr/>
            <p:nvPr/>
          </p:nvCxnSpPr>
          <p:spPr>
            <a:xfrm flipV="1">
              <a:off x="3005847" y="1310932"/>
              <a:ext cx="5414730" cy="80999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0339301"/>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2:1 Scaling</a:t>
            </a:r>
            <a:endParaRPr lang="fr-FR" dirty="0"/>
          </a:p>
        </p:txBody>
      </p:sp>
      <p:pic>
        <p:nvPicPr>
          <p:cNvPr id="4" name="Picture 3"/>
          <p:cNvPicPr>
            <a:picLocks noChangeAspect="1" noChangeArrowheads="1"/>
          </p:cNvPicPr>
          <p:nvPr/>
        </p:nvPicPr>
        <p:blipFill>
          <a:blip r:embed="rId2" cstate="print"/>
          <a:srcRect/>
          <a:stretch>
            <a:fillRect/>
          </a:stretch>
        </p:blipFill>
        <p:spPr bwMode="auto">
          <a:xfrm>
            <a:off x="4619134" y="934763"/>
            <a:ext cx="3234229" cy="5026693"/>
          </a:xfrm>
          <a:prstGeom prst="rect">
            <a:avLst/>
          </a:prstGeom>
          <a:noFill/>
          <a:ln w="9525">
            <a:noFill/>
            <a:miter lim="800000"/>
            <a:headEnd/>
            <a:tailEnd/>
          </a:ln>
        </p:spPr>
      </p:pic>
      <p:cxnSp>
        <p:nvCxnSpPr>
          <p:cNvPr id="5" name="Straight Arrow Connector 4"/>
          <p:cNvCxnSpPr>
            <a:stCxn id="6" idx="3"/>
            <a:endCxn id="7" idx="1"/>
          </p:cNvCxnSpPr>
          <p:nvPr/>
        </p:nvCxnSpPr>
        <p:spPr>
          <a:xfrm>
            <a:off x="7173798" y="3553906"/>
            <a:ext cx="1765549" cy="0"/>
          </a:xfrm>
          <a:prstGeom prst="straightConnector1">
            <a:avLst/>
          </a:prstGeom>
          <a:ln w="41275">
            <a:solidFill>
              <a:schemeClr val="accent2">
                <a:lumMod val="75000"/>
              </a:schemeClr>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421120" y="3289955"/>
            <a:ext cx="752678" cy="527902"/>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p:cNvSpPr txBox="1"/>
          <p:nvPr/>
        </p:nvSpPr>
        <p:spPr>
          <a:xfrm>
            <a:off x="8939347" y="3374196"/>
            <a:ext cx="1929757" cy="359420"/>
          </a:xfrm>
          <a:prstGeom prst="rect">
            <a:avLst/>
          </a:prstGeom>
          <a:noFill/>
        </p:spPr>
        <p:txBody>
          <a:bodyPr wrap="square" lIns="91440" tIns="45720" rIns="91440" rtlCol="0" anchor="t">
            <a:noAutofit/>
          </a:bodyPr>
          <a:lstStyle/>
          <a:p>
            <a:r>
              <a:rPr lang="en-GB" sz="2200" dirty="0" smtClean="0">
                <a:solidFill>
                  <a:schemeClr val="tx1"/>
                </a:solidFill>
              </a:rPr>
              <a:t>Mask matrix</a:t>
            </a:r>
            <a:endParaRPr lang="en-GB" sz="2200" dirty="0" smtClean="0"/>
          </a:p>
        </p:txBody>
      </p:sp>
    </p:spTree>
    <p:extLst>
      <p:ext uri="{BB962C8B-B14F-4D97-AF65-F5344CB8AC3E}">
        <p14:creationId xmlns:p14="http://schemas.microsoft.com/office/powerpoint/2010/main" val="1539256301"/>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2:1 </a:t>
            </a:r>
            <a:r>
              <a:rPr lang="en-US" dirty="0"/>
              <a:t>Scaling</a:t>
            </a:r>
            <a:endParaRPr lang="fr-FR" dirty="0"/>
          </a:p>
        </p:txBody>
      </p:sp>
      <p:graphicFrame>
        <p:nvGraphicFramePr>
          <p:cNvPr id="6" name="Table 5"/>
          <p:cNvGraphicFramePr>
            <a:graphicFrameLocks noGrp="1"/>
          </p:cNvGraphicFramePr>
          <p:nvPr/>
        </p:nvGraphicFramePr>
        <p:xfrm>
          <a:off x="8420577" y="500931"/>
          <a:ext cx="1620000" cy="1620000"/>
        </p:xfrm>
        <a:graphic>
          <a:graphicData uri="http://schemas.openxmlformats.org/drawingml/2006/table">
            <a:tbl>
              <a:tblPr firstRow="1" bandRow="1">
                <a:tableStyleId>{5940675A-B579-460E-94D1-54222C63F5DA}</a:tableStyleId>
              </a:tblPr>
              <a:tblGrid>
                <a:gridCol w="540000"/>
                <a:gridCol w="540000"/>
                <a:gridCol w="540000"/>
              </a:tblGrid>
              <a:tr h="455056">
                <a:tc>
                  <a:txBody>
                    <a:bodyPr/>
                    <a:lstStyle/>
                    <a:p>
                      <a:pPr algn="ctr"/>
                      <a:r>
                        <a:rPr lang="en-GB" sz="1400" b="0" dirty="0" smtClean="0"/>
                        <a:t>1</a:t>
                      </a:r>
                      <a:endParaRPr lang="fr-FR" sz="14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smtClean="0"/>
                        <a:t>0</a:t>
                      </a:r>
                      <a:endParaRPr lang="fr-FR" sz="1400" b="0" dirty="0" smtClean="0"/>
                    </a:p>
                  </a:txBody>
                  <a:tcPr anchor="ctr"/>
                </a:tc>
                <a:tc>
                  <a:txBody>
                    <a:bodyPr/>
                    <a:lstStyle/>
                    <a:p>
                      <a:pPr algn="ctr"/>
                      <a:r>
                        <a:rPr lang="en-GB" sz="1400" b="0" dirty="0" smtClean="0"/>
                        <a:t>1</a:t>
                      </a:r>
                      <a:endParaRPr lang="fr-FR" sz="1400" b="0" dirty="0"/>
                    </a:p>
                  </a:txBody>
                  <a:tcPr anchor="ctr"/>
                </a:tc>
              </a:tr>
              <a:tr h="582472">
                <a:tc>
                  <a:txBody>
                    <a:bodyPr/>
                    <a:lstStyle/>
                    <a:p>
                      <a:pPr algn="ctr"/>
                      <a:r>
                        <a:rPr lang="en-GB" sz="1400" b="0" dirty="0" smtClean="0"/>
                        <a:t>0</a:t>
                      </a:r>
                      <a:endParaRPr lang="fr-FR" sz="14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smtClean="0"/>
                        <a:t>0</a:t>
                      </a:r>
                      <a:endParaRPr lang="fr-FR" sz="1400" b="0" dirty="0" smtClean="0"/>
                    </a:p>
                  </a:txBody>
                  <a:tcPr anchor="ctr"/>
                </a:tc>
                <a:tc>
                  <a:txBody>
                    <a:bodyPr/>
                    <a:lstStyle/>
                    <a:p>
                      <a:pPr algn="ctr"/>
                      <a:r>
                        <a:rPr lang="en-GB" sz="1400" b="0" dirty="0" smtClean="0"/>
                        <a:t>0</a:t>
                      </a:r>
                      <a:endParaRPr lang="fr-FR" sz="1400" b="0" dirty="0"/>
                    </a:p>
                  </a:txBody>
                  <a:tcPr anchor="ctr"/>
                </a:tc>
              </a:tr>
              <a:tr h="582472">
                <a:tc>
                  <a:txBody>
                    <a:bodyPr/>
                    <a:lstStyle/>
                    <a:p>
                      <a:pPr algn="ctr"/>
                      <a:r>
                        <a:rPr lang="en-GB" sz="1400" b="0" dirty="0" smtClean="0"/>
                        <a:t>1</a:t>
                      </a:r>
                      <a:endParaRPr lang="fr-FR" sz="14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smtClean="0"/>
                        <a:t>0</a:t>
                      </a:r>
                      <a:endParaRPr lang="fr-FR" sz="1400" b="0" dirty="0" smtClean="0"/>
                    </a:p>
                  </a:txBody>
                  <a:tcPr anchor="ctr"/>
                </a:tc>
                <a:tc>
                  <a:txBody>
                    <a:bodyPr/>
                    <a:lstStyle/>
                    <a:p>
                      <a:pPr algn="ctr"/>
                      <a:r>
                        <a:rPr lang="en-GB" sz="1400" b="0" dirty="0" smtClean="0"/>
                        <a:t>1</a:t>
                      </a:r>
                      <a:endParaRPr lang="fr-FR" sz="1400" b="0" dirty="0"/>
                    </a:p>
                  </a:txBody>
                  <a:tcPr anchor="ctr"/>
                </a:tc>
              </a:tr>
            </a:tbl>
          </a:graphicData>
        </a:graphic>
      </p:graphicFrame>
      <p:sp>
        <p:nvSpPr>
          <p:cNvPr id="7" name="TextBox 6"/>
          <p:cNvSpPr txBox="1"/>
          <p:nvPr/>
        </p:nvSpPr>
        <p:spPr>
          <a:xfrm>
            <a:off x="10091529" y="1096247"/>
            <a:ext cx="1795672" cy="429367"/>
          </a:xfrm>
          <a:prstGeom prst="rect">
            <a:avLst/>
          </a:prstGeom>
          <a:noFill/>
        </p:spPr>
        <p:txBody>
          <a:bodyPr wrap="square" lIns="91440" tIns="45720" rIns="91440" rtlCol="0" anchor="t">
            <a:noAutofit/>
          </a:bodyPr>
          <a:lstStyle/>
          <a:p>
            <a:pPr algn="ctr"/>
            <a:r>
              <a:rPr lang="en-GB" sz="2200" dirty="0" smtClean="0">
                <a:solidFill>
                  <a:schemeClr val="tx1"/>
                </a:solidFill>
              </a:rPr>
              <a:t>Mask matrix</a:t>
            </a:r>
            <a:endParaRPr lang="fr-FR" sz="2200" dirty="0" err="1" smtClean="0">
              <a:solidFill>
                <a:schemeClr val="tx1"/>
              </a:solidFill>
            </a:endParaRPr>
          </a:p>
        </p:txBody>
      </p:sp>
      <p:graphicFrame>
        <p:nvGraphicFramePr>
          <p:cNvPr id="13" name="Table 12"/>
          <p:cNvGraphicFramePr>
            <a:graphicFrameLocks noGrp="1"/>
          </p:cNvGraphicFramePr>
          <p:nvPr>
            <p:extLst/>
          </p:nvPr>
        </p:nvGraphicFramePr>
        <p:xfrm>
          <a:off x="8420577" y="3007434"/>
          <a:ext cx="1620000" cy="1620000"/>
        </p:xfrm>
        <a:graphic>
          <a:graphicData uri="http://schemas.openxmlformats.org/drawingml/2006/table">
            <a:tbl>
              <a:tblPr firstRow="1" bandRow="1">
                <a:tableStyleId>{5940675A-B579-460E-94D1-54222C63F5DA}</a:tableStyleId>
              </a:tblPr>
              <a:tblGrid>
                <a:gridCol w="540000"/>
                <a:gridCol w="540000"/>
                <a:gridCol w="540000"/>
              </a:tblGrid>
              <a:tr h="455056">
                <a:tc>
                  <a:txBody>
                    <a:bodyPr/>
                    <a:lstStyle/>
                    <a:p>
                      <a:pPr algn="ctr"/>
                      <a:r>
                        <a:rPr lang="en-GB" sz="1400" b="1" dirty="0" smtClean="0">
                          <a:solidFill>
                            <a:srgbClr val="FF0000"/>
                          </a:solidFill>
                        </a:rPr>
                        <a:t>4</a:t>
                      </a:r>
                      <a:endParaRPr lang="fr-FR" sz="1400" b="1" dirty="0">
                        <a:solidFill>
                          <a:srgbClr val="FF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smtClean="0"/>
                        <a:t>0</a:t>
                      </a:r>
                      <a:endParaRPr lang="fr-FR" sz="1400" b="0" dirty="0" smtClean="0"/>
                    </a:p>
                  </a:txBody>
                  <a:tcPr anchor="ctr"/>
                </a:tc>
                <a:tc>
                  <a:txBody>
                    <a:bodyPr/>
                    <a:lstStyle/>
                    <a:p>
                      <a:pPr algn="ctr"/>
                      <a:r>
                        <a:rPr lang="en-GB" sz="1400" b="1" dirty="0" smtClean="0">
                          <a:solidFill>
                            <a:srgbClr val="FF0000"/>
                          </a:solidFill>
                        </a:rPr>
                        <a:t>4</a:t>
                      </a:r>
                      <a:endParaRPr lang="fr-FR" sz="1400" b="1" dirty="0">
                        <a:solidFill>
                          <a:srgbClr val="FF0000"/>
                        </a:solidFill>
                      </a:endParaRPr>
                    </a:p>
                  </a:txBody>
                  <a:tcPr anchor="ctr"/>
                </a:tc>
              </a:tr>
              <a:tr h="582472">
                <a:tc>
                  <a:txBody>
                    <a:bodyPr/>
                    <a:lstStyle/>
                    <a:p>
                      <a:pPr algn="ctr"/>
                      <a:r>
                        <a:rPr lang="en-GB" sz="1400" b="0" dirty="0" smtClean="0"/>
                        <a:t>0</a:t>
                      </a:r>
                      <a:endParaRPr lang="fr-FR" sz="14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smtClean="0"/>
                        <a:t>0</a:t>
                      </a:r>
                      <a:endParaRPr lang="fr-FR" sz="1400" b="0" dirty="0" smtClean="0"/>
                    </a:p>
                  </a:txBody>
                  <a:tcPr anchor="ctr"/>
                </a:tc>
                <a:tc>
                  <a:txBody>
                    <a:bodyPr/>
                    <a:lstStyle/>
                    <a:p>
                      <a:pPr algn="ctr"/>
                      <a:r>
                        <a:rPr lang="en-GB" sz="1400" b="0" dirty="0" smtClean="0"/>
                        <a:t>0</a:t>
                      </a:r>
                      <a:endParaRPr lang="fr-FR" sz="1400" b="0" dirty="0"/>
                    </a:p>
                  </a:txBody>
                  <a:tcPr anchor="ctr"/>
                </a:tc>
              </a:tr>
              <a:tr h="582472">
                <a:tc>
                  <a:txBody>
                    <a:bodyPr/>
                    <a:lstStyle/>
                    <a:p>
                      <a:pPr algn="ctr"/>
                      <a:r>
                        <a:rPr lang="en-GB" sz="1400" b="1" dirty="0" smtClean="0">
                          <a:solidFill>
                            <a:srgbClr val="FF0000"/>
                          </a:solidFill>
                        </a:rPr>
                        <a:t>4</a:t>
                      </a:r>
                      <a:endParaRPr lang="fr-FR" sz="1400" b="1" dirty="0">
                        <a:solidFill>
                          <a:srgbClr val="FF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smtClean="0"/>
                        <a:t>0</a:t>
                      </a:r>
                      <a:endParaRPr lang="fr-FR" sz="1400" b="0" dirty="0" smtClean="0"/>
                    </a:p>
                  </a:txBody>
                  <a:tcPr anchor="ctr"/>
                </a:tc>
                <a:tc>
                  <a:txBody>
                    <a:bodyPr/>
                    <a:lstStyle/>
                    <a:p>
                      <a:pPr algn="ctr"/>
                      <a:r>
                        <a:rPr lang="en-GB" sz="1400" b="1" dirty="0" smtClean="0">
                          <a:solidFill>
                            <a:srgbClr val="FF0000"/>
                          </a:solidFill>
                        </a:rPr>
                        <a:t>4</a:t>
                      </a:r>
                      <a:endParaRPr lang="fr-FR" sz="1400" b="1" dirty="0">
                        <a:solidFill>
                          <a:srgbClr val="FF0000"/>
                        </a:solidFill>
                      </a:endParaRPr>
                    </a:p>
                  </a:txBody>
                  <a:tcPr anchor="ctr"/>
                </a:tc>
              </a:tr>
            </a:tbl>
          </a:graphicData>
        </a:graphic>
      </p:graphicFrame>
      <p:cxnSp>
        <p:nvCxnSpPr>
          <p:cNvPr id="16" name="Straight Arrow Connector 15"/>
          <p:cNvCxnSpPr>
            <a:stCxn id="6" idx="2"/>
            <a:endCxn id="13" idx="0"/>
          </p:cNvCxnSpPr>
          <p:nvPr/>
        </p:nvCxnSpPr>
        <p:spPr>
          <a:xfrm>
            <a:off x="9230577" y="2120931"/>
            <a:ext cx="0" cy="886503"/>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040577" y="3436504"/>
            <a:ext cx="1795672" cy="761860"/>
          </a:xfrm>
          <a:prstGeom prst="rect">
            <a:avLst/>
          </a:prstGeom>
          <a:noFill/>
        </p:spPr>
        <p:txBody>
          <a:bodyPr wrap="square" lIns="91440" tIns="45720" rIns="91440" rtlCol="0" anchor="t">
            <a:noAutofit/>
          </a:bodyPr>
          <a:lstStyle/>
          <a:p>
            <a:pPr algn="ctr"/>
            <a:r>
              <a:rPr lang="en-GB" sz="2200" dirty="0" smtClean="0">
                <a:solidFill>
                  <a:schemeClr val="tx1"/>
                </a:solidFill>
              </a:rPr>
              <a:t>Working matrix W</a:t>
            </a:r>
            <a:endParaRPr lang="fr-FR" sz="2200" dirty="0" err="1" smtClean="0">
              <a:solidFill>
                <a:schemeClr val="tx1"/>
              </a:solidFill>
            </a:endParaRPr>
          </a:p>
        </p:txBody>
      </p:sp>
      <p:sp>
        <p:nvSpPr>
          <p:cNvPr id="3" name="Rectangle 2"/>
          <p:cNvSpPr/>
          <p:nvPr/>
        </p:nvSpPr>
        <p:spPr>
          <a:xfrm>
            <a:off x="654844" y="1696361"/>
            <a:ext cx="5862157" cy="1569660"/>
          </a:xfrm>
          <a:prstGeom prst="rect">
            <a:avLst/>
          </a:prstGeom>
          <a:ln>
            <a:noFill/>
          </a:ln>
        </p:spPr>
        <p:txBody>
          <a:bodyPr>
            <a:spAutoFit/>
          </a:bodyPr>
          <a:lstStyle/>
          <a:p>
            <a:r>
              <a:rPr lang="en-US" sz="1600" dirty="0">
                <a:latin typeface="Courier" pitchFamily="49" charset="0"/>
              </a:rPr>
              <a:t>d2:</a:t>
            </a:r>
          </a:p>
          <a:p>
            <a:pPr lvl="1"/>
            <a:r>
              <a:rPr lang="en-US" sz="1600" dirty="0" err="1" smtClean="0">
                <a:latin typeface="Courier" pitchFamily="49" charset="0"/>
              </a:rPr>
              <a:t>mset</a:t>
            </a:r>
            <a:r>
              <a:rPr lang="en-US" sz="1600" dirty="0" smtClean="0">
                <a:latin typeface="Courier" pitchFamily="49" charset="0"/>
              </a:rPr>
              <a:t> </a:t>
            </a:r>
            <a:r>
              <a:rPr lang="en-US" sz="1600" dirty="0">
                <a:latin typeface="Courier" pitchFamily="49" charset="0"/>
              </a:rPr>
              <a:t>0b101000101</a:t>
            </a:r>
          </a:p>
          <a:p>
            <a:pPr lvl="1"/>
            <a:r>
              <a:rPr lang="en-US" sz="1600" dirty="0" err="1" smtClean="0">
                <a:latin typeface="Courier" pitchFamily="49" charset="0"/>
              </a:rPr>
              <a:t>mov</a:t>
            </a:r>
            <a:r>
              <a:rPr lang="en-US" sz="1600" dirty="0" smtClean="0">
                <a:latin typeface="Courier" pitchFamily="49" charset="0"/>
              </a:rPr>
              <a:t> w,4             </a:t>
            </a:r>
          </a:p>
          <a:p>
            <a:pPr lvl="1"/>
            <a:r>
              <a:rPr lang="en-US" sz="1600" dirty="0" err="1" smtClean="0">
                <a:latin typeface="Courier" pitchFamily="49" charset="0"/>
              </a:rPr>
              <a:t>mset</a:t>
            </a:r>
            <a:r>
              <a:rPr lang="en-US" sz="1600" dirty="0" smtClean="0">
                <a:latin typeface="Courier" pitchFamily="49" charset="0"/>
              </a:rPr>
              <a:t> </a:t>
            </a:r>
            <a:r>
              <a:rPr lang="en-US" sz="1600" dirty="0">
                <a:latin typeface="Courier" pitchFamily="49" charset="0"/>
              </a:rPr>
              <a:t>0b010101010</a:t>
            </a:r>
          </a:p>
          <a:p>
            <a:pPr lvl="1"/>
            <a:r>
              <a:rPr lang="en-US" sz="1600" dirty="0" err="1" smtClean="0">
                <a:latin typeface="Courier" pitchFamily="49" charset="0"/>
              </a:rPr>
              <a:t>mov</a:t>
            </a:r>
            <a:r>
              <a:rPr lang="en-US" sz="1600" dirty="0" smtClean="0">
                <a:latin typeface="Courier" pitchFamily="49" charset="0"/>
              </a:rPr>
              <a:t> w,3             </a:t>
            </a:r>
          </a:p>
          <a:p>
            <a:pPr lvl="1"/>
            <a:r>
              <a:rPr lang="en-US" sz="1600" dirty="0" err="1" smtClean="0">
                <a:latin typeface="Courier" pitchFamily="49" charset="0"/>
              </a:rPr>
              <a:t>mov</a:t>
            </a:r>
            <a:r>
              <a:rPr lang="en-US" sz="1600" dirty="0" smtClean="0">
                <a:latin typeface="Courier" pitchFamily="49" charset="0"/>
              </a:rPr>
              <a:t> </a:t>
            </a:r>
            <a:r>
              <a:rPr lang="en-US" sz="1600" dirty="0">
                <a:latin typeface="Courier" pitchFamily="49" charset="0"/>
              </a:rPr>
              <a:t>w4,2</a:t>
            </a:r>
          </a:p>
        </p:txBody>
      </p:sp>
      <p:sp>
        <p:nvSpPr>
          <p:cNvPr id="14" name="TextBox 13"/>
          <p:cNvSpPr txBox="1"/>
          <p:nvPr/>
        </p:nvSpPr>
        <p:spPr>
          <a:xfrm>
            <a:off x="654844" y="1186773"/>
            <a:ext cx="8907445" cy="494183"/>
          </a:xfrm>
          <a:prstGeom prst="rect">
            <a:avLst/>
          </a:prstGeom>
          <a:noFill/>
          <a:ln>
            <a:noFill/>
          </a:ln>
        </p:spPr>
        <p:txBody>
          <a:bodyPr wrap="square" lIns="91440" tIns="45720" rIns="91440" rtlCol="0" anchor="t">
            <a:noAutofit/>
          </a:bodyPr>
          <a:lstStyle/>
          <a:p>
            <a:r>
              <a:rPr lang="en-GB" sz="2200" b="1" dirty="0"/>
              <a:t>Code: Shifting matrix initialisation</a:t>
            </a:r>
            <a:endParaRPr lang="fr-FR" sz="2200" b="1" dirty="0" err="1"/>
          </a:p>
        </p:txBody>
      </p:sp>
      <p:cxnSp>
        <p:nvCxnSpPr>
          <p:cNvPr id="8" name="Straight Arrow Connector 7"/>
          <p:cNvCxnSpPr/>
          <p:nvPr/>
        </p:nvCxnSpPr>
        <p:spPr>
          <a:xfrm>
            <a:off x="3149824" y="2366128"/>
            <a:ext cx="6093478" cy="6813"/>
          </a:xfrm>
          <a:prstGeom prst="straightConnector1">
            <a:avLst/>
          </a:prstGeom>
          <a:ln w="76200">
            <a:solidFill>
              <a:schemeClr val="accent2">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820294" y="1932966"/>
            <a:ext cx="2721206" cy="433162"/>
          </a:xfrm>
          <a:prstGeom prst="rect">
            <a:avLst/>
          </a:prstGeom>
          <a:noFill/>
          <a:ln>
            <a:noFill/>
          </a:ln>
        </p:spPr>
        <p:txBody>
          <a:bodyPr wrap="square" lIns="91440" tIns="45720" rIns="91440" rtlCol="0" anchor="t">
            <a:noAutofit/>
          </a:bodyPr>
          <a:lstStyle/>
          <a:p>
            <a:pPr algn="ctr"/>
            <a:r>
              <a:rPr lang="en-GB" sz="2200" dirty="0" smtClean="0">
                <a:solidFill>
                  <a:schemeClr val="tx1"/>
                </a:solidFill>
              </a:rPr>
              <a:t>Matrix instruction</a:t>
            </a:r>
            <a:endParaRPr lang="fr-FR" sz="2200" dirty="0" err="1" smtClean="0">
              <a:solidFill>
                <a:schemeClr val="tx1"/>
              </a:solidFill>
            </a:endParaRPr>
          </a:p>
        </p:txBody>
      </p:sp>
    </p:spTree>
    <p:extLst>
      <p:ext uri="{BB962C8B-B14F-4D97-AF65-F5344CB8AC3E}">
        <p14:creationId xmlns:p14="http://schemas.microsoft.com/office/powerpoint/2010/main" val="260004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2:1 Scaling</a:t>
            </a:r>
            <a:endParaRPr lang="fr-FR" dirty="0"/>
          </a:p>
        </p:txBody>
      </p:sp>
      <p:pic>
        <p:nvPicPr>
          <p:cNvPr id="4" name="Picture 3"/>
          <p:cNvPicPr>
            <a:picLocks noChangeAspect="1" noChangeArrowheads="1"/>
          </p:cNvPicPr>
          <p:nvPr/>
        </p:nvPicPr>
        <p:blipFill>
          <a:blip r:embed="rId2" cstate="print"/>
          <a:srcRect/>
          <a:stretch>
            <a:fillRect/>
          </a:stretch>
        </p:blipFill>
        <p:spPr bwMode="auto">
          <a:xfrm>
            <a:off x="4619134" y="934763"/>
            <a:ext cx="3234229" cy="5026693"/>
          </a:xfrm>
          <a:prstGeom prst="rect">
            <a:avLst/>
          </a:prstGeom>
          <a:noFill/>
          <a:ln w="9525">
            <a:noFill/>
            <a:miter lim="800000"/>
            <a:headEnd/>
            <a:tailEnd/>
          </a:ln>
        </p:spPr>
      </p:pic>
      <p:cxnSp>
        <p:nvCxnSpPr>
          <p:cNvPr id="5" name="Straight Arrow Connector 4"/>
          <p:cNvCxnSpPr>
            <a:stCxn id="6" idx="1"/>
            <a:endCxn id="7" idx="3"/>
          </p:cNvCxnSpPr>
          <p:nvPr/>
        </p:nvCxnSpPr>
        <p:spPr>
          <a:xfrm flipH="1" flipV="1">
            <a:off x="3091993" y="2031476"/>
            <a:ext cx="1593129" cy="1"/>
          </a:xfrm>
          <a:prstGeom prst="straightConnector1">
            <a:avLst/>
          </a:prstGeom>
          <a:ln w="41275">
            <a:solidFill>
              <a:schemeClr val="accent2">
                <a:lumMod val="75000"/>
              </a:schemeClr>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685122" y="1781666"/>
            <a:ext cx="1099362" cy="499621"/>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p:cNvSpPr txBox="1"/>
          <p:nvPr/>
        </p:nvSpPr>
        <p:spPr>
          <a:xfrm>
            <a:off x="603316" y="1851766"/>
            <a:ext cx="2488677" cy="359420"/>
          </a:xfrm>
          <a:prstGeom prst="rect">
            <a:avLst/>
          </a:prstGeom>
          <a:noFill/>
        </p:spPr>
        <p:txBody>
          <a:bodyPr wrap="square" lIns="91440" tIns="45720" rIns="91440" rtlCol="0" anchor="t">
            <a:noAutofit/>
          </a:bodyPr>
          <a:lstStyle/>
          <a:p>
            <a:r>
              <a:rPr lang="en-GB" sz="2200" dirty="0" smtClean="0">
                <a:solidFill>
                  <a:schemeClr val="tx1"/>
                </a:solidFill>
              </a:rPr>
              <a:t>Working matrix W</a:t>
            </a:r>
            <a:endParaRPr lang="en-GB" sz="2200" dirty="0" smtClean="0"/>
          </a:p>
        </p:txBody>
      </p:sp>
    </p:spTree>
    <p:extLst>
      <p:ext uri="{BB962C8B-B14F-4D97-AF65-F5344CB8AC3E}">
        <p14:creationId xmlns:p14="http://schemas.microsoft.com/office/powerpoint/2010/main" val="2525222377"/>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2:1 </a:t>
            </a:r>
            <a:r>
              <a:rPr lang="en-US" dirty="0"/>
              <a:t>Scaling</a:t>
            </a:r>
            <a:endParaRPr lang="fr-FR" dirty="0"/>
          </a:p>
        </p:txBody>
      </p:sp>
      <p:graphicFrame>
        <p:nvGraphicFramePr>
          <p:cNvPr id="6" name="Table 5"/>
          <p:cNvGraphicFramePr>
            <a:graphicFrameLocks noGrp="1"/>
          </p:cNvGraphicFramePr>
          <p:nvPr>
            <p:extLst/>
          </p:nvPr>
        </p:nvGraphicFramePr>
        <p:xfrm>
          <a:off x="8420577" y="500931"/>
          <a:ext cx="1620000" cy="1620000"/>
        </p:xfrm>
        <a:graphic>
          <a:graphicData uri="http://schemas.openxmlformats.org/drawingml/2006/table">
            <a:tbl>
              <a:tblPr firstRow="1" bandRow="1">
                <a:tableStyleId>{5940675A-B579-460E-94D1-54222C63F5DA}</a:tableStyleId>
              </a:tblPr>
              <a:tblGrid>
                <a:gridCol w="540000"/>
                <a:gridCol w="540000"/>
                <a:gridCol w="540000"/>
              </a:tblGrid>
              <a:tr h="455056">
                <a:tc>
                  <a:txBody>
                    <a:bodyPr/>
                    <a:lstStyle/>
                    <a:p>
                      <a:pPr algn="ctr"/>
                      <a:r>
                        <a:rPr lang="en-GB" sz="1400" b="0" dirty="0" smtClean="0"/>
                        <a:t>0</a:t>
                      </a:r>
                      <a:endParaRPr lang="fr-FR" sz="14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smtClean="0"/>
                        <a:t>1</a:t>
                      </a:r>
                      <a:endParaRPr lang="fr-FR" sz="1400" b="0" dirty="0" smtClean="0"/>
                    </a:p>
                  </a:txBody>
                  <a:tcPr anchor="ctr"/>
                </a:tc>
                <a:tc>
                  <a:txBody>
                    <a:bodyPr/>
                    <a:lstStyle/>
                    <a:p>
                      <a:pPr algn="ctr"/>
                      <a:r>
                        <a:rPr lang="en-GB" sz="1400" b="0" dirty="0" smtClean="0"/>
                        <a:t>0</a:t>
                      </a:r>
                      <a:endParaRPr lang="fr-FR" sz="1400" b="0" dirty="0"/>
                    </a:p>
                  </a:txBody>
                  <a:tcPr anchor="ctr"/>
                </a:tc>
              </a:tr>
              <a:tr h="582472">
                <a:tc>
                  <a:txBody>
                    <a:bodyPr/>
                    <a:lstStyle/>
                    <a:p>
                      <a:pPr algn="ctr"/>
                      <a:r>
                        <a:rPr lang="en-GB" sz="1400" b="0" dirty="0" smtClean="0"/>
                        <a:t>1</a:t>
                      </a:r>
                      <a:endParaRPr lang="fr-FR" sz="14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smtClean="0"/>
                        <a:t>0</a:t>
                      </a:r>
                      <a:endParaRPr lang="fr-FR" sz="1400" b="0" dirty="0" smtClean="0"/>
                    </a:p>
                  </a:txBody>
                  <a:tcPr anchor="ctr"/>
                </a:tc>
                <a:tc>
                  <a:txBody>
                    <a:bodyPr/>
                    <a:lstStyle/>
                    <a:p>
                      <a:pPr algn="ctr"/>
                      <a:r>
                        <a:rPr lang="en-GB" sz="1400" b="0" dirty="0" smtClean="0"/>
                        <a:t>1</a:t>
                      </a:r>
                      <a:endParaRPr lang="fr-FR" sz="1400" b="0" dirty="0"/>
                    </a:p>
                  </a:txBody>
                  <a:tcPr anchor="ctr"/>
                </a:tc>
              </a:tr>
              <a:tr h="582472">
                <a:tc>
                  <a:txBody>
                    <a:bodyPr/>
                    <a:lstStyle/>
                    <a:p>
                      <a:pPr algn="ctr"/>
                      <a:r>
                        <a:rPr lang="en-GB" sz="1400" b="0" dirty="0" smtClean="0"/>
                        <a:t>0</a:t>
                      </a:r>
                      <a:endParaRPr lang="fr-FR" sz="14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smtClean="0"/>
                        <a:t>1</a:t>
                      </a:r>
                      <a:endParaRPr lang="fr-FR" sz="1400" b="0" dirty="0" smtClean="0"/>
                    </a:p>
                  </a:txBody>
                  <a:tcPr anchor="ctr"/>
                </a:tc>
                <a:tc>
                  <a:txBody>
                    <a:bodyPr/>
                    <a:lstStyle/>
                    <a:p>
                      <a:pPr algn="ctr"/>
                      <a:r>
                        <a:rPr lang="en-GB" sz="1400" b="0" dirty="0" smtClean="0"/>
                        <a:t>0</a:t>
                      </a:r>
                      <a:endParaRPr lang="fr-FR" sz="1400" b="0" dirty="0"/>
                    </a:p>
                  </a:txBody>
                  <a:tcPr anchor="ctr"/>
                </a:tc>
              </a:tr>
            </a:tbl>
          </a:graphicData>
        </a:graphic>
      </p:graphicFrame>
      <p:sp>
        <p:nvSpPr>
          <p:cNvPr id="7" name="TextBox 6"/>
          <p:cNvSpPr txBox="1"/>
          <p:nvPr/>
        </p:nvSpPr>
        <p:spPr>
          <a:xfrm>
            <a:off x="10091529" y="1096247"/>
            <a:ext cx="1795672" cy="429367"/>
          </a:xfrm>
          <a:prstGeom prst="rect">
            <a:avLst/>
          </a:prstGeom>
          <a:noFill/>
        </p:spPr>
        <p:txBody>
          <a:bodyPr wrap="square" lIns="91440" tIns="45720" rIns="91440" rtlCol="0" anchor="t">
            <a:noAutofit/>
          </a:bodyPr>
          <a:lstStyle/>
          <a:p>
            <a:pPr algn="ctr"/>
            <a:r>
              <a:rPr lang="en-GB" sz="2200" dirty="0" smtClean="0">
                <a:solidFill>
                  <a:schemeClr val="tx1"/>
                </a:solidFill>
              </a:rPr>
              <a:t>Mask matrix</a:t>
            </a:r>
            <a:endParaRPr lang="fr-FR" sz="2200" dirty="0" err="1" smtClean="0">
              <a:solidFill>
                <a:schemeClr val="tx1"/>
              </a:solidFill>
            </a:endParaRPr>
          </a:p>
        </p:txBody>
      </p:sp>
      <p:graphicFrame>
        <p:nvGraphicFramePr>
          <p:cNvPr id="13" name="Table 12"/>
          <p:cNvGraphicFramePr>
            <a:graphicFrameLocks noGrp="1"/>
          </p:cNvGraphicFramePr>
          <p:nvPr>
            <p:extLst/>
          </p:nvPr>
        </p:nvGraphicFramePr>
        <p:xfrm>
          <a:off x="8420577" y="3695590"/>
          <a:ext cx="1620000" cy="1620000"/>
        </p:xfrm>
        <a:graphic>
          <a:graphicData uri="http://schemas.openxmlformats.org/drawingml/2006/table">
            <a:tbl>
              <a:tblPr firstRow="1" bandRow="1">
                <a:tableStyleId>{5940675A-B579-460E-94D1-54222C63F5DA}</a:tableStyleId>
              </a:tblPr>
              <a:tblGrid>
                <a:gridCol w="540000"/>
                <a:gridCol w="540000"/>
                <a:gridCol w="540000"/>
              </a:tblGrid>
              <a:tr h="455056">
                <a:tc>
                  <a:txBody>
                    <a:bodyPr/>
                    <a:lstStyle/>
                    <a:p>
                      <a:pPr algn="ctr"/>
                      <a:r>
                        <a:rPr lang="en-GB" sz="1400" b="0" dirty="0" smtClean="0"/>
                        <a:t>4</a:t>
                      </a:r>
                      <a:endParaRPr lang="fr-FR" sz="14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1" dirty="0" smtClean="0">
                          <a:solidFill>
                            <a:srgbClr val="FF0000"/>
                          </a:solidFill>
                        </a:rPr>
                        <a:t>3</a:t>
                      </a:r>
                      <a:endParaRPr lang="fr-FR" sz="1400" b="1" dirty="0" smtClean="0">
                        <a:solidFill>
                          <a:srgbClr val="FF0000"/>
                        </a:solidFill>
                      </a:endParaRPr>
                    </a:p>
                  </a:txBody>
                  <a:tcPr anchor="ctr"/>
                </a:tc>
                <a:tc>
                  <a:txBody>
                    <a:bodyPr/>
                    <a:lstStyle/>
                    <a:p>
                      <a:pPr algn="ctr"/>
                      <a:r>
                        <a:rPr lang="en-GB" sz="1400" b="0" dirty="0" smtClean="0"/>
                        <a:t>4</a:t>
                      </a:r>
                      <a:endParaRPr lang="fr-FR" sz="1400" b="0" dirty="0"/>
                    </a:p>
                  </a:txBody>
                  <a:tcPr anchor="ctr"/>
                </a:tc>
              </a:tr>
              <a:tr h="582472">
                <a:tc>
                  <a:txBody>
                    <a:bodyPr/>
                    <a:lstStyle/>
                    <a:p>
                      <a:pPr algn="ctr"/>
                      <a:r>
                        <a:rPr lang="en-GB" sz="1400" b="1" dirty="0" smtClean="0">
                          <a:solidFill>
                            <a:srgbClr val="FF0000"/>
                          </a:solidFill>
                        </a:rPr>
                        <a:t>3</a:t>
                      </a:r>
                      <a:endParaRPr lang="fr-FR" sz="1400" b="1" dirty="0">
                        <a:solidFill>
                          <a:srgbClr val="FF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smtClean="0"/>
                        <a:t>0</a:t>
                      </a:r>
                      <a:endParaRPr lang="fr-FR" sz="1400" b="0" dirty="0" smtClean="0"/>
                    </a:p>
                  </a:txBody>
                  <a:tcPr anchor="ctr"/>
                </a:tc>
                <a:tc>
                  <a:txBody>
                    <a:bodyPr/>
                    <a:lstStyle/>
                    <a:p>
                      <a:pPr algn="ctr"/>
                      <a:r>
                        <a:rPr lang="en-GB" sz="1400" b="1" dirty="0" smtClean="0">
                          <a:solidFill>
                            <a:srgbClr val="FF0000"/>
                          </a:solidFill>
                        </a:rPr>
                        <a:t>3</a:t>
                      </a:r>
                      <a:endParaRPr lang="fr-FR" sz="1400" b="1" dirty="0">
                        <a:solidFill>
                          <a:srgbClr val="FF0000"/>
                        </a:solidFill>
                      </a:endParaRPr>
                    </a:p>
                  </a:txBody>
                  <a:tcPr anchor="ctr"/>
                </a:tc>
              </a:tr>
              <a:tr h="582472">
                <a:tc>
                  <a:txBody>
                    <a:bodyPr/>
                    <a:lstStyle/>
                    <a:p>
                      <a:pPr algn="ctr"/>
                      <a:r>
                        <a:rPr lang="en-GB" sz="1400" b="0" dirty="0" smtClean="0"/>
                        <a:t>4</a:t>
                      </a:r>
                      <a:endParaRPr lang="fr-FR" sz="14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1" dirty="0" smtClean="0">
                          <a:solidFill>
                            <a:srgbClr val="FF0000"/>
                          </a:solidFill>
                        </a:rPr>
                        <a:t>3</a:t>
                      </a:r>
                      <a:endParaRPr lang="fr-FR" sz="1400" b="1" dirty="0" smtClean="0">
                        <a:solidFill>
                          <a:srgbClr val="FF0000"/>
                        </a:solidFill>
                      </a:endParaRPr>
                    </a:p>
                  </a:txBody>
                  <a:tcPr anchor="ctr"/>
                </a:tc>
                <a:tc>
                  <a:txBody>
                    <a:bodyPr/>
                    <a:lstStyle/>
                    <a:p>
                      <a:pPr algn="ctr"/>
                      <a:r>
                        <a:rPr lang="en-GB" sz="1400" b="0" dirty="0" smtClean="0"/>
                        <a:t>4</a:t>
                      </a:r>
                      <a:endParaRPr lang="fr-FR" sz="1400" b="0" dirty="0"/>
                    </a:p>
                  </a:txBody>
                  <a:tcPr anchor="ctr"/>
                </a:tc>
              </a:tr>
            </a:tbl>
          </a:graphicData>
        </a:graphic>
      </p:graphicFrame>
      <p:cxnSp>
        <p:nvCxnSpPr>
          <p:cNvPr id="16" name="Straight Arrow Connector 15"/>
          <p:cNvCxnSpPr>
            <a:stCxn id="6" idx="2"/>
            <a:endCxn id="13" idx="0"/>
          </p:cNvCxnSpPr>
          <p:nvPr/>
        </p:nvCxnSpPr>
        <p:spPr>
          <a:xfrm>
            <a:off x="9230577" y="2120931"/>
            <a:ext cx="0" cy="157465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650081" y="1696361"/>
            <a:ext cx="5862157" cy="1569660"/>
          </a:xfrm>
          <a:prstGeom prst="rect">
            <a:avLst/>
          </a:prstGeom>
          <a:ln>
            <a:noFill/>
          </a:ln>
        </p:spPr>
        <p:txBody>
          <a:bodyPr>
            <a:spAutoFit/>
          </a:bodyPr>
          <a:lstStyle/>
          <a:p>
            <a:r>
              <a:rPr lang="en-US" sz="1600" dirty="0">
                <a:latin typeface="Courier" pitchFamily="49" charset="0"/>
              </a:rPr>
              <a:t>d2:</a:t>
            </a:r>
          </a:p>
          <a:p>
            <a:pPr lvl="1"/>
            <a:r>
              <a:rPr lang="en-US" sz="1600" dirty="0" err="1" smtClean="0">
                <a:latin typeface="Courier" pitchFamily="49" charset="0"/>
              </a:rPr>
              <a:t>mset</a:t>
            </a:r>
            <a:r>
              <a:rPr lang="en-US" sz="1600" dirty="0" smtClean="0">
                <a:latin typeface="Courier" pitchFamily="49" charset="0"/>
              </a:rPr>
              <a:t> </a:t>
            </a:r>
            <a:r>
              <a:rPr lang="en-US" sz="1600" dirty="0">
                <a:latin typeface="Courier" pitchFamily="49" charset="0"/>
              </a:rPr>
              <a:t>0b101000101</a:t>
            </a:r>
          </a:p>
          <a:p>
            <a:pPr lvl="1"/>
            <a:r>
              <a:rPr lang="en-US" sz="1600" dirty="0" err="1" smtClean="0">
                <a:latin typeface="Courier" pitchFamily="49" charset="0"/>
              </a:rPr>
              <a:t>mov</a:t>
            </a:r>
            <a:r>
              <a:rPr lang="en-US" sz="1600" dirty="0" smtClean="0">
                <a:latin typeface="Courier" pitchFamily="49" charset="0"/>
              </a:rPr>
              <a:t> w,4             </a:t>
            </a:r>
          </a:p>
          <a:p>
            <a:pPr lvl="1"/>
            <a:r>
              <a:rPr lang="en-US" sz="1600" dirty="0" err="1" smtClean="0">
                <a:latin typeface="Courier" pitchFamily="49" charset="0"/>
              </a:rPr>
              <a:t>mset</a:t>
            </a:r>
            <a:r>
              <a:rPr lang="en-US" sz="1600" dirty="0" smtClean="0">
                <a:latin typeface="Courier" pitchFamily="49" charset="0"/>
              </a:rPr>
              <a:t> </a:t>
            </a:r>
            <a:r>
              <a:rPr lang="en-US" sz="1600" dirty="0">
                <a:latin typeface="Courier" pitchFamily="49" charset="0"/>
              </a:rPr>
              <a:t>0b010101010</a:t>
            </a:r>
          </a:p>
          <a:p>
            <a:pPr lvl="1"/>
            <a:r>
              <a:rPr lang="en-US" sz="1600" dirty="0" err="1" smtClean="0">
                <a:latin typeface="Courier" pitchFamily="49" charset="0"/>
              </a:rPr>
              <a:t>mov</a:t>
            </a:r>
            <a:r>
              <a:rPr lang="en-US" sz="1600" dirty="0" smtClean="0">
                <a:latin typeface="Courier" pitchFamily="49" charset="0"/>
              </a:rPr>
              <a:t> w,3             </a:t>
            </a:r>
          </a:p>
          <a:p>
            <a:pPr lvl="1"/>
            <a:r>
              <a:rPr lang="en-US" sz="1600" dirty="0" err="1" smtClean="0">
                <a:latin typeface="Courier" pitchFamily="49" charset="0"/>
              </a:rPr>
              <a:t>mov</a:t>
            </a:r>
            <a:r>
              <a:rPr lang="en-US" sz="1600" dirty="0" smtClean="0">
                <a:latin typeface="Courier" pitchFamily="49" charset="0"/>
              </a:rPr>
              <a:t> </a:t>
            </a:r>
            <a:r>
              <a:rPr lang="en-US" sz="1600" dirty="0">
                <a:latin typeface="Courier" pitchFamily="49" charset="0"/>
              </a:rPr>
              <a:t>w4,2</a:t>
            </a:r>
          </a:p>
        </p:txBody>
      </p:sp>
      <p:sp>
        <p:nvSpPr>
          <p:cNvPr id="14" name="TextBox 13"/>
          <p:cNvSpPr txBox="1"/>
          <p:nvPr/>
        </p:nvSpPr>
        <p:spPr>
          <a:xfrm>
            <a:off x="650081" y="1186773"/>
            <a:ext cx="8907445" cy="494183"/>
          </a:xfrm>
          <a:prstGeom prst="rect">
            <a:avLst/>
          </a:prstGeom>
          <a:noFill/>
          <a:ln>
            <a:noFill/>
          </a:ln>
        </p:spPr>
        <p:txBody>
          <a:bodyPr wrap="square" lIns="91440" tIns="45720" rIns="91440" rtlCol="0" anchor="t">
            <a:noAutofit/>
          </a:bodyPr>
          <a:lstStyle/>
          <a:p>
            <a:r>
              <a:rPr lang="en-GB" sz="2200" b="1" dirty="0"/>
              <a:t>Code: Shifting matrix initialisation</a:t>
            </a:r>
            <a:endParaRPr lang="fr-FR" sz="2200" b="1" dirty="0" err="1"/>
          </a:p>
        </p:txBody>
      </p:sp>
      <p:cxnSp>
        <p:nvCxnSpPr>
          <p:cNvPr id="8" name="Straight Arrow Connector 7"/>
          <p:cNvCxnSpPr/>
          <p:nvPr/>
        </p:nvCxnSpPr>
        <p:spPr>
          <a:xfrm flipV="1">
            <a:off x="2442738" y="2826825"/>
            <a:ext cx="6800563" cy="12040"/>
          </a:xfrm>
          <a:prstGeom prst="straightConnector1">
            <a:avLst/>
          </a:prstGeom>
          <a:ln w="76200">
            <a:solidFill>
              <a:schemeClr val="accent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6" idx="1"/>
          </p:cNvCxnSpPr>
          <p:nvPr/>
        </p:nvCxnSpPr>
        <p:spPr>
          <a:xfrm flipV="1">
            <a:off x="3149824" y="1310931"/>
            <a:ext cx="5314549" cy="1290867"/>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040577" y="4124660"/>
            <a:ext cx="1795672" cy="761860"/>
          </a:xfrm>
          <a:prstGeom prst="rect">
            <a:avLst/>
          </a:prstGeom>
          <a:noFill/>
        </p:spPr>
        <p:txBody>
          <a:bodyPr wrap="square" lIns="91440" tIns="45720" rIns="91440" rtlCol="0" anchor="t">
            <a:noAutofit/>
          </a:bodyPr>
          <a:lstStyle/>
          <a:p>
            <a:pPr algn="ctr"/>
            <a:r>
              <a:rPr lang="en-GB" sz="2200" dirty="0" smtClean="0">
                <a:solidFill>
                  <a:schemeClr val="tx1"/>
                </a:solidFill>
              </a:rPr>
              <a:t>Working matrix W</a:t>
            </a:r>
            <a:endParaRPr lang="fr-FR" sz="2200" dirty="0" err="1" smtClean="0">
              <a:solidFill>
                <a:schemeClr val="tx1"/>
              </a:solidFill>
            </a:endParaRPr>
          </a:p>
        </p:txBody>
      </p:sp>
    </p:spTree>
    <p:extLst>
      <p:ext uri="{BB962C8B-B14F-4D97-AF65-F5344CB8AC3E}">
        <p14:creationId xmlns:p14="http://schemas.microsoft.com/office/powerpoint/2010/main" val="3624169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2:1 </a:t>
            </a:r>
            <a:r>
              <a:rPr lang="en-US" dirty="0"/>
              <a:t>Scaling</a:t>
            </a:r>
            <a:endParaRPr lang="fr-FR" dirty="0"/>
          </a:p>
        </p:txBody>
      </p:sp>
      <p:graphicFrame>
        <p:nvGraphicFramePr>
          <p:cNvPr id="13" name="Table 12"/>
          <p:cNvGraphicFramePr>
            <a:graphicFrameLocks noGrp="1"/>
          </p:cNvGraphicFramePr>
          <p:nvPr>
            <p:extLst/>
          </p:nvPr>
        </p:nvGraphicFramePr>
        <p:xfrm>
          <a:off x="8178629" y="2268190"/>
          <a:ext cx="1620000" cy="1620000"/>
        </p:xfrm>
        <a:graphic>
          <a:graphicData uri="http://schemas.openxmlformats.org/drawingml/2006/table">
            <a:tbl>
              <a:tblPr firstRow="1" bandRow="1">
                <a:tableStyleId>{5940675A-B579-460E-94D1-54222C63F5DA}</a:tableStyleId>
              </a:tblPr>
              <a:tblGrid>
                <a:gridCol w="540000"/>
                <a:gridCol w="540000"/>
                <a:gridCol w="540000"/>
              </a:tblGrid>
              <a:tr h="455056">
                <a:tc>
                  <a:txBody>
                    <a:bodyPr/>
                    <a:lstStyle/>
                    <a:p>
                      <a:pPr algn="ctr"/>
                      <a:r>
                        <a:rPr lang="en-GB" sz="1400" b="0" dirty="0" smtClean="0"/>
                        <a:t>4</a:t>
                      </a:r>
                      <a:endParaRPr lang="fr-FR" sz="14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smtClean="0"/>
                        <a:t>3</a:t>
                      </a:r>
                      <a:endParaRPr lang="fr-FR" sz="1400" b="0" dirty="0" smtClean="0"/>
                    </a:p>
                  </a:txBody>
                  <a:tcPr anchor="ctr">
                    <a:lnB w="38100" cap="flat" cmpd="sng" algn="ctr">
                      <a:solidFill>
                        <a:srgbClr val="FF0000"/>
                      </a:solidFill>
                      <a:prstDash val="solid"/>
                      <a:round/>
                      <a:headEnd type="none" w="med" len="med"/>
                      <a:tailEnd type="none" w="med" len="med"/>
                    </a:lnB>
                  </a:tcPr>
                </a:tc>
                <a:tc>
                  <a:txBody>
                    <a:bodyPr/>
                    <a:lstStyle/>
                    <a:p>
                      <a:pPr algn="ctr"/>
                      <a:r>
                        <a:rPr lang="en-GB" sz="1400" b="0" dirty="0" smtClean="0"/>
                        <a:t>4</a:t>
                      </a:r>
                      <a:endParaRPr lang="fr-FR" sz="1400" b="0" dirty="0"/>
                    </a:p>
                  </a:txBody>
                  <a:tcPr anchor="ctr"/>
                </a:tc>
              </a:tr>
              <a:tr h="582472">
                <a:tc>
                  <a:txBody>
                    <a:bodyPr/>
                    <a:lstStyle/>
                    <a:p>
                      <a:pPr algn="ctr"/>
                      <a:r>
                        <a:rPr lang="en-GB" sz="1400" b="0" dirty="0" smtClean="0"/>
                        <a:t>3</a:t>
                      </a:r>
                      <a:endParaRPr lang="fr-FR" sz="1400" b="0" dirty="0"/>
                    </a:p>
                  </a:txBody>
                  <a:tcPr anchor="ctr">
                    <a:lnR w="38100" cap="flat" cmpd="sng" algn="ctr">
                      <a:solidFill>
                        <a:srgbClr val="FF0000"/>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1" dirty="0" smtClean="0">
                          <a:solidFill>
                            <a:srgbClr val="FF0000"/>
                          </a:solidFill>
                        </a:rPr>
                        <a:t>2</a:t>
                      </a:r>
                      <a:endParaRPr lang="fr-FR" sz="1400" b="1" dirty="0" smtClean="0">
                        <a:solidFill>
                          <a:srgbClr val="FF0000"/>
                        </a:solidFill>
                      </a:endParaRP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algn="ctr"/>
                      <a:r>
                        <a:rPr lang="en-GB" sz="1400" b="0" dirty="0" smtClean="0"/>
                        <a:t>3</a:t>
                      </a:r>
                      <a:endParaRPr lang="fr-FR" sz="1400" b="0" dirty="0"/>
                    </a:p>
                  </a:txBody>
                  <a:tcPr anchor="ctr">
                    <a:lnL w="38100" cap="flat" cmpd="sng" algn="ctr">
                      <a:solidFill>
                        <a:srgbClr val="FF0000"/>
                      </a:solidFill>
                      <a:prstDash val="solid"/>
                      <a:round/>
                      <a:headEnd type="none" w="med" len="med"/>
                      <a:tailEnd type="none" w="med" len="med"/>
                    </a:lnL>
                  </a:tcPr>
                </a:tc>
              </a:tr>
              <a:tr h="582472">
                <a:tc>
                  <a:txBody>
                    <a:bodyPr/>
                    <a:lstStyle/>
                    <a:p>
                      <a:pPr algn="ctr"/>
                      <a:r>
                        <a:rPr lang="en-GB" sz="1400" b="0" dirty="0" smtClean="0"/>
                        <a:t>4</a:t>
                      </a:r>
                      <a:endParaRPr lang="fr-FR" sz="14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smtClean="0"/>
                        <a:t>3</a:t>
                      </a:r>
                      <a:endParaRPr lang="fr-FR" sz="1400" b="0" dirty="0" smtClean="0"/>
                    </a:p>
                  </a:txBody>
                  <a:tcPr anchor="ctr">
                    <a:lnT w="38100" cap="flat" cmpd="sng" algn="ctr">
                      <a:solidFill>
                        <a:srgbClr val="FF0000"/>
                      </a:solidFill>
                      <a:prstDash val="solid"/>
                      <a:round/>
                      <a:headEnd type="none" w="med" len="med"/>
                      <a:tailEnd type="none" w="med" len="med"/>
                    </a:lnT>
                  </a:tcPr>
                </a:tc>
                <a:tc>
                  <a:txBody>
                    <a:bodyPr/>
                    <a:lstStyle/>
                    <a:p>
                      <a:pPr algn="ctr"/>
                      <a:r>
                        <a:rPr lang="en-GB" sz="1400" b="0" dirty="0" smtClean="0"/>
                        <a:t>4</a:t>
                      </a:r>
                      <a:endParaRPr lang="fr-FR" sz="1400" b="0" dirty="0"/>
                    </a:p>
                  </a:txBody>
                  <a:tcPr anchor="ctr"/>
                </a:tc>
              </a:tr>
            </a:tbl>
          </a:graphicData>
        </a:graphic>
      </p:graphicFrame>
      <p:sp>
        <p:nvSpPr>
          <p:cNvPr id="3" name="Rectangle 2"/>
          <p:cNvSpPr/>
          <p:nvPr/>
        </p:nvSpPr>
        <p:spPr>
          <a:xfrm>
            <a:off x="650875" y="1696361"/>
            <a:ext cx="5864769" cy="1569660"/>
          </a:xfrm>
          <a:prstGeom prst="rect">
            <a:avLst/>
          </a:prstGeom>
          <a:ln>
            <a:noFill/>
          </a:ln>
        </p:spPr>
        <p:txBody>
          <a:bodyPr>
            <a:spAutoFit/>
          </a:bodyPr>
          <a:lstStyle/>
          <a:p>
            <a:r>
              <a:rPr lang="en-US" sz="1600" dirty="0">
                <a:latin typeface="Courier" pitchFamily="49" charset="0"/>
              </a:rPr>
              <a:t>d2:</a:t>
            </a:r>
          </a:p>
          <a:p>
            <a:pPr lvl="1"/>
            <a:r>
              <a:rPr lang="en-US" sz="1600" dirty="0" err="1" smtClean="0">
                <a:latin typeface="Courier" pitchFamily="49" charset="0"/>
              </a:rPr>
              <a:t>mset</a:t>
            </a:r>
            <a:r>
              <a:rPr lang="en-US" sz="1600" dirty="0" smtClean="0">
                <a:latin typeface="Courier" pitchFamily="49" charset="0"/>
              </a:rPr>
              <a:t> </a:t>
            </a:r>
            <a:r>
              <a:rPr lang="en-US" sz="1600" dirty="0">
                <a:latin typeface="Courier" pitchFamily="49" charset="0"/>
              </a:rPr>
              <a:t>0b101000101</a:t>
            </a:r>
          </a:p>
          <a:p>
            <a:pPr lvl="1"/>
            <a:r>
              <a:rPr lang="en-US" sz="1600" dirty="0" err="1" smtClean="0">
                <a:latin typeface="Courier" pitchFamily="49" charset="0"/>
              </a:rPr>
              <a:t>mov</a:t>
            </a:r>
            <a:r>
              <a:rPr lang="en-US" sz="1600" dirty="0" smtClean="0">
                <a:latin typeface="Courier" pitchFamily="49" charset="0"/>
              </a:rPr>
              <a:t> w,4             </a:t>
            </a:r>
          </a:p>
          <a:p>
            <a:pPr lvl="1"/>
            <a:r>
              <a:rPr lang="en-US" sz="1600" dirty="0" err="1" smtClean="0">
                <a:latin typeface="Courier" pitchFamily="49" charset="0"/>
              </a:rPr>
              <a:t>mset</a:t>
            </a:r>
            <a:r>
              <a:rPr lang="en-US" sz="1600" dirty="0" smtClean="0">
                <a:latin typeface="Courier" pitchFamily="49" charset="0"/>
              </a:rPr>
              <a:t> </a:t>
            </a:r>
            <a:r>
              <a:rPr lang="en-US" sz="1600" dirty="0">
                <a:latin typeface="Courier" pitchFamily="49" charset="0"/>
              </a:rPr>
              <a:t>0b010101010</a:t>
            </a:r>
          </a:p>
          <a:p>
            <a:pPr lvl="1"/>
            <a:r>
              <a:rPr lang="en-US" sz="1600" dirty="0" err="1" smtClean="0">
                <a:latin typeface="Courier" pitchFamily="49" charset="0"/>
              </a:rPr>
              <a:t>mov</a:t>
            </a:r>
            <a:r>
              <a:rPr lang="en-US" sz="1600" dirty="0" smtClean="0">
                <a:latin typeface="Courier" pitchFamily="49" charset="0"/>
              </a:rPr>
              <a:t> w,3             </a:t>
            </a:r>
          </a:p>
          <a:p>
            <a:pPr lvl="1"/>
            <a:r>
              <a:rPr lang="en-US" sz="1600" dirty="0" err="1" smtClean="0">
                <a:latin typeface="Courier" pitchFamily="49" charset="0"/>
              </a:rPr>
              <a:t>mov</a:t>
            </a:r>
            <a:r>
              <a:rPr lang="en-US" sz="1600" dirty="0" smtClean="0">
                <a:latin typeface="Courier" pitchFamily="49" charset="0"/>
              </a:rPr>
              <a:t> </a:t>
            </a:r>
            <a:r>
              <a:rPr lang="en-US" sz="1600" dirty="0">
                <a:latin typeface="Courier" pitchFamily="49" charset="0"/>
              </a:rPr>
              <a:t>w4,2</a:t>
            </a:r>
          </a:p>
        </p:txBody>
      </p:sp>
      <p:sp>
        <p:nvSpPr>
          <p:cNvPr id="14" name="TextBox 13"/>
          <p:cNvSpPr txBox="1"/>
          <p:nvPr/>
        </p:nvSpPr>
        <p:spPr>
          <a:xfrm>
            <a:off x="650875" y="1186773"/>
            <a:ext cx="8911414" cy="494183"/>
          </a:xfrm>
          <a:prstGeom prst="rect">
            <a:avLst/>
          </a:prstGeom>
          <a:noFill/>
        </p:spPr>
        <p:txBody>
          <a:bodyPr wrap="square" lIns="91440" tIns="45720" rIns="91440" rtlCol="0" anchor="t">
            <a:noAutofit/>
          </a:bodyPr>
          <a:lstStyle/>
          <a:p>
            <a:r>
              <a:rPr lang="en-GB" sz="2200" b="1" dirty="0"/>
              <a:t>Code: Shifting matrix initialisation</a:t>
            </a:r>
            <a:endParaRPr lang="fr-FR" sz="2200" b="1" dirty="0" err="1"/>
          </a:p>
        </p:txBody>
      </p:sp>
      <p:cxnSp>
        <p:nvCxnSpPr>
          <p:cNvPr id="11" name="Straight Arrow Connector 10"/>
          <p:cNvCxnSpPr>
            <a:endCxn id="13" idx="1"/>
          </p:cNvCxnSpPr>
          <p:nvPr/>
        </p:nvCxnSpPr>
        <p:spPr>
          <a:xfrm flipV="1">
            <a:off x="2294458" y="3078190"/>
            <a:ext cx="5936655" cy="13802"/>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786062" y="2697260"/>
            <a:ext cx="1795672" cy="761860"/>
          </a:xfrm>
          <a:prstGeom prst="rect">
            <a:avLst/>
          </a:prstGeom>
          <a:noFill/>
        </p:spPr>
        <p:txBody>
          <a:bodyPr wrap="square" lIns="91440" tIns="45720" rIns="91440" rtlCol="0" anchor="t">
            <a:noAutofit/>
          </a:bodyPr>
          <a:lstStyle/>
          <a:p>
            <a:pPr algn="ctr"/>
            <a:r>
              <a:rPr lang="en-GB" sz="2200" dirty="0" smtClean="0">
                <a:solidFill>
                  <a:schemeClr val="tx1"/>
                </a:solidFill>
              </a:rPr>
              <a:t>Working matrix W</a:t>
            </a:r>
            <a:endParaRPr lang="fr-FR" sz="2200" dirty="0" err="1" smtClean="0">
              <a:solidFill>
                <a:schemeClr val="tx1"/>
              </a:solidFill>
            </a:endParaRPr>
          </a:p>
        </p:txBody>
      </p:sp>
      <p:sp>
        <p:nvSpPr>
          <p:cNvPr id="17" name="TextBox 16"/>
          <p:cNvSpPr txBox="1"/>
          <p:nvPr/>
        </p:nvSpPr>
        <p:spPr>
          <a:xfrm>
            <a:off x="3484488" y="3266021"/>
            <a:ext cx="4145672" cy="845063"/>
          </a:xfrm>
          <a:prstGeom prst="rect">
            <a:avLst/>
          </a:prstGeom>
          <a:noFill/>
        </p:spPr>
        <p:txBody>
          <a:bodyPr wrap="square" lIns="91440" tIns="45720" rIns="91440" rtlCol="0" anchor="t">
            <a:noAutofit/>
          </a:bodyPr>
          <a:lstStyle/>
          <a:p>
            <a:pPr algn="ctr"/>
            <a:r>
              <a:rPr lang="en-GB" sz="2200" dirty="0" smtClean="0">
                <a:solidFill>
                  <a:schemeClr val="tx1"/>
                </a:solidFill>
              </a:rPr>
              <a:t>Scalar instruction </a:t>
            </a:r>
          </a:p>
          <a:p>
            <a:pPr algn="ctr"/>
            <a:r>
              <a:rPr lang="en-GB" sz="2000" dirty="0" smtClean="0">
                <a:solidFill>
                  <a:schemeClr val="tx1"/>
                </a:solidFill>
              </a:rPr>
              <a:t>(Mask matrix does not apply)</a:t>
            </a:r>
            <a:endParaRPr lang="fr-FR" sz="2000" dirty="0" err="1" smtClean="0">
              <a:solidFill>
                <a:schemeClr val="tx1"/>
              </a:solidFill>
            </a:endParaRPr>
          </a:p>
        </p:txBody>
      </p:sp>
    </p:spTree>
    <p:extLst>
      <p:ext uri="{BB962C8B-B14F-4D97-AF65-F5344CB8AC3E}">
        <p14:creationId xmlns:p14="http://schemas.microsoft.com/office/powerpoint/2010/main" val="190727608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Freescale PowerPoint Template&amp;quot;&quot;/&gt;&lt;property id=&quot;20307&quot; value=&quot;257&quot;/&gt;&lt;/object&gt;&lt;object type=&quot;3&quot; unique_id=&quot;10005&quot;&gt;&lt;property id=&quot;20148&quot; value=&quot;5&quot;/&gt;&lt;property id=&quot;20300&quot; value=&quot;Slide 2 - &amp;quot;Sample Slide: Text Only&amp;quot;&quot;/&gt;&lt;property id=&quot;20307&quot; value=&quot;260&quot;/&gt;&lt;/object&gt;&lt;object type=&quot;3&quot; unique_id=&quot;10006&quot;&gt;&lt;property id=&quot;20148&quot; value=&quot;5&quot;/&gt;&lt;property id=&quot;20300&quot; value=&quot;Slide 3 - &amp;quot;Sample Slide: Text + 1 Graphic&amp;quot;&quot;/&gt;&lt;property id=&quot;20307&quot; value=&quot;264&quot;/&gt;&lt;/object&gt;&lt;object type=&quot;3&quot; unique_id=&quot;10007&quot;&gt;&lt;property id=&quot;20148&quot; value=&quot;5&quot;/&gt;&lt;property id=&quot;20300&quot; value=&quot;Slide 4 - &amp;quot;Sample Slide: Text + 1 Graphic&amp;quot;&quot;/&gt;&lt;property id=&quot;20307&quot; value=&quot;265&quot;/&gt;&lt;/object&gt;&lt;object type=&quot;3&quot; unique_id=&quot;10008&quot;&gt;&lt;property id=&quot;20148&quot; value=&quot;5&quot;/&gt;&lt;property id=&quot;20300&quot; value=&quot;Slide 5 - &amp;quot;Sample Slide: Text + 2 Graphics&amp;quot;&quot;/&gt;&lt;property id=&quot;20307&quot; value=&quot;266&quot;/&gt;&lt;/object&gt;&lt;object type=&quot;3&quot; unique_id=&quot;10009&quot;&gt;&lt;property id=&quot;20148&quot; value=&quot;5&quot;/&gt;&lt;property id=&quot;20300&quot; value=&quot;Slide 6 - &amp;quot;Sample Slide: Text + 2 Graphics&amp;quot;&quot;/&gt;&lt;property id=&quot;20307&quot; value=&quot;267&quot;/&gt;&lt;/object&gt;&lt;object type=&quot;3&quot; unique_id=&quot;10010&quot;&gt;&lt;property id=&quot;20148&quot; value=&quot;5&quot;/&gt;&lt;property id=&quot;20300&quot; value=&quot;Slide 7 - &amp;quot;Sample Slide: Text + 3 Graphics&amp;quot;&quot;/&gt;&lt;property id=&quot;20307&quot; value=&quot;268&quot;/&gt;&lt;/object&gt;&lt;object type=&quot;3&quot; unique_id=&quot;10011&quot;&gt;&lt;property id=&quot;20148&quot; value=&quot;5&quot;/&gt;&lt;property id=&quot;20300&quot; value=&quot;Slide 8 - &amp;quot;Sample Slide: Text + 3 Graphics&amp;quot;&quot;/&gt;&lt;property id=&quot;20307&quot; value=&quot;269&quot;/&gt;&lt;/object&gt;&lt;object type=&quot;3&quot; unique_id=&quot;10012&quot;&gt;&lt;property id=&quot;20148&quot; value=&quot;5&quot;/&gt;&lt;property id=&quot;20300&quot; value=&quot;Slide 9 - &amp;quot;Sample Slide: Text and Logos&amp;quot;&quot;/&gt;&lt;property id=&quot;20307&quot; value=&quot;270&quot;/&gt;&lt;/object&gt;&lt;object type=&quot;3&quot; unique_id=&quot;10013&quot;&gt;&lt;property id=&quot;20148&quot; value=&quot;5&quot;/&gt;&lt;property id=&quot;20300&quot; value=&quot;Slide 10 - &amp;quot;Sample Slide: Text and Logos&amp;quot;&quot;/&gt;&lt;property id=&quot;20307&quot; value=&quot;271&quot;/&gt;&lt;/object&gt;&lt;object type=&quot;3&quot; unique_id=&quot;10014&quot;&gt;&lt;property id=&quot;20148&quot; value=&quot;5&quot;/&gt;&lt;property id=&quot;20300&quot; value=&quot;Slide 11 - &amp;quot;Sample Slide: Bar Graph&amp;quot;&quot;/&gt;&lt;property id=&quot;20307&quot; value=&quot;276&quot;/&gt;&lt;/object&gt;&lt;object type=&quot;3&quot; unique_id=&quot;10015&quot;&gt;&lt;property id=&quot;20148&quot; value=&quot;5&quot;/&gt;&lt;property id=&quot;20300&quot; value=&quot;Slide 12 - &amp;quot;Sample Slide: Bar Graph Quadrant&amp;quot;&quot;/&gt;&lt;property id=&quot;20307&quot; value=&quot;296&quot;/&gt;&lt;/object&gt;&lt;object type=&quot;3&quot; unique_id=&quot;10016&quot;&gt;&lt;property id=&quot;20148&quot; value=&quot;5&quot;/&gt;&lt;property id=&quot;20300&quot; value=&quot;Slide 13 - &amp;quot;Sample Slide: Pie Graph&amp;quot;&quot;/&gt;&lt;property id=&quot;20307&quot; value=&quot;277&quot;/&gt;&lt;/object&gt;&lt;object type=&quot;3&quot; unique_id=&quot;10017&quot;&gt;&lt;property id=&quot;20148&quot; value=&quot;5&quot;/&gt;&lt;property id=&quot;20300&quot; value=&quot;Slide 14 - &amp;quot;Sample Slide: Line Graph Quadrant&amp;quot;&quot;/&gt;&lt;property id=&quot;20307&quot; value=&quot;278&quot;/&gt;&lt;/object&gt;&lt;object type=&quot;3&quot; unique_id=&quot;10018&quot;&gt;&lt;property id=&quot;20148&quot; value=&quot;5&quot;/&gt;&lt;property id=&quot;20300&quot; value=&quot;Slide 15 - &amp;quot;Sample Slide: Line Graph&amp;quot;&quot;/&gt;&lt;property id=&quot;20307&quot; value=&quot;297&quot;/&gt;&lt;/object&gt;&lt;object type=&quot;3&quot; unique_id=&quot;10019&quot;&gt;&lt;property id=&quot;20148&quot; value=&quot;5&quot;/&gt;&lt;property id=&quot;20300&quot; value=&quot;Slide 16 - &amp;quot;Sample Slide: Diagram Slide&amp;quot;&quot;/&gt;&lt;property id=&quot;20307&quot; value=&quot;283&quot;/&gt;&lt;/object&gt;&lt;object type=&quot;3&quot; unique_id=&quot;10020&quot;&gt;&lt;property id=&quot;20148&quot; value=&quot;5&quot;/&gt;&lt;property id=&quot;20300&quot; value=&quot;Slide 17&quot;/&gt;&lt;property id=&quot;20307&quot; value=&quot;287&quot;/&gt;&lt;/object&gt;&lt;object type=&quot;3&quot; unique_id=&quot;10021&quot;&gt;&lt;property id=&quot;20148&quot; value=&quot;5&quot;/&gt;&lt;property id=&quot;20300&quot; value=&quot;Slide 18 - &amp;quot;Sample Slide: Text Treatments&amp;quot;&quot;/&gt;&lt;property id=&quot;20307&quot; value=&quot;289&quot;/&gt;&lt;/object&gt;&lt;object type=&quot;3&quot; unique_id=&quot;10022&quot;&gt;&lt;property id=&quot;20148&quot; value=&quot;5&quot;/&gt;&lt;property id=&quot;20300&quot; value=&quot;Slide 19 - &amp;quot;Sample Slide: Timeline&amp;quot;&quot;/&gt;&lt;property id=&quot;20307&quot; value=&quot;290&quot;/&gt;&lt;/object&gt;&lt;object type=&quot;3&quot; unique_id=&quot;10023&quot;&gt;&lt;property id=&quot;20148&quot; value=&quot;5&quot;/&gt;&lt;property id=&quot;20300&quot; value=&quot;Slide 20 - &amp;quot;Sample Slide: Timeline 2&amp;quot;&quot;/&gt;&lt;property id=&quot;20307&quot; value=&quot;294&quot;/&gt;&lt;/object&gt;&lt;object type=&quot;3&quot; unique_id=&quot;10024&quot;&gt;&lt;property id=&quot;20148&quot; value=&quot;5&quot;/&gt;&lt;property id=&quot;20300&quot; value=&quot;Slide 21 - &amp;quot;Sample Slide: Charts&amp;quot;&quot;/&gt;&lt;property id=&quot;20307&quot; value=&quot;295&quot;/&gt;&lt;/object&gt;&lt;object type=&quot;3&quot; unique_id=&quot;10025&quot;&gt;&lt;property id=&quot;20148&quot; value=&quot;5&quot;/&gt;&lt;property id=&quot;20300&quot; value=&quot;Slide 22 - &amp;quot;New Freescale Colors&amp;quot;&quot;/&gt;&lt;property id=&quot;20307&quot; value=&quot;293&quot;/&gt;&lt;/object&gt;&lt;object type=&quot;3&quot; unique_id=&quot;10026&quot;&gt;&lt;property id=&quot;20148&quot; value=&quot;5&quot;/&gt;&lt;property id=&quot;20300&quot; value=&quot;Slide 23 - &amp;quot;Sample Slide: Blank White Page&amp;quot;&quot;/&gt;&lt;property id=&quot;20307&quot; value=&quot;288&quot;/&gt;&lt;/object&gt;&lt;object type=&quot;3&quot; unique_id=&quot;10027&quot;&gt;&lt;property id=&quot;20148&quot; value=&quot;5&quot;/&gt;&lt;property id=&quot;20300&quot; value=&quot;Slide 24&quot;/&gt;&lt;property id=&quot;20307&quot; value=&quot;291&quot;/&gt;&lt;/object&gt;&lt;/object&gt;&lt;/object&gt;&lt;/database&gt;"/>
  <p:tag name="SECTOMILLISECCONVERTED" val="1"/>
</p:tagLst>
</file>

<file path=ppt/theme/theme1.xml><?xml version="1.0" encoding="utf-8"?>
<a:theme xmlns:a="http://schemas.openxmlformats.org/drawingml/2006/main" name="0_Master Content Slide">
  <a:themeElements>
    <a:clrScheme name="Custom 46">
      <a:dk1>
        <a:srgbClr val="000000"/>
      </a:dk1>
      <a:lt1>
        <a:sysClr val="window" lastClr="FFFFFF"/>
      </a:lt1>
      <a:dk2>
        <a:srgbClr val="969696"/>
      </a:dk2>
      <a:lt2>
        <a:srgbClr val="FFFFFF"/>
      </a:lt2>
      <a:accent1>
        <a:srgbClr val="F9B500"/>
      </a:accent1>
      <a:accent2>
        <a:srgbClr val="7BB1DB"/>
      </a:accent2>
      <a:accent3>
        <a:srgbClr val="C9D200"/>
      </a:accent3>
      <a:accent4>
        <a:srgbClr val="D54E12"/>
      </a:accent4>
      <a:accent5>
        <a:srgbClr val="A40044"/>
      </a:accent5>
      <a:accent6>
        <a:srgbClr val="979200"/>
      </a:accent6>
      <a:hlink>
        <a:srgbClr val="FFCF00"/>
      </a:hlink>
      <a:folHlink>
        <a:srgbClr val="9ED3CA"/>
      </a:folHlink>
    </a:clrScheme>
    <a:fontScheme name="Master_PPT_Confident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7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rtlCol="0" anchor="t">
        <a:noAutofit/>
      </a:bodyPr>
      <a:lstStyle>
        <a:defPPr>
          <a:defRPr sz="2200" dirty="0" err="1" smtClean="0">
            <a:solidFill>
              <a:schemeClr val="tx1"/>
            </a:solidFill>
          </a:defRPr>
        </a:defPPr>
      </a:lstStyle>
    </a:txDef>
  </a:objectDefaults>
  <a:extraClrSchemeLst>
    <a:extraClrScheme>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0_ FSL Logo Slide">
  <a:themeElements>
    <a:clrScheme name="Custom 46">
      <a:dk1>
        <a:srgbClr val="000000"/>
      </a:dk1>
      <a:lt1>
        <a:sysClr val="window" lastClr="FFFFFF"/>
      </a:lt1>
      <a:dk2>
        <a:srgbClr val="969696"/>
      </a:dk2>
      <a:lt2>
        <a:srgbClr val="FFFFFF"/>
      </a:lt2>
      <a:accent1>
        <a:srgbClr val="F9B500"/>
      </a:accent1>
      <a:accent2>
        <a:srgbClr val="7BB1DB"/>
      </a:accent2>
      <a:accent3>
        <a:srgbClr val="C9D200"/>
      </a:accent3>
      <a:accent4>
        <a:srgbClr val="D54E12"/>
      </a:accent4>
      <a:accent5>
        <a:srgbClr val="A40044"/>
      </a:accent5>
      <a:accent6>
        <a:srgbClr val="979200"/>
      </a:accent6>
      <a:hlink>
        <a:srgbClr val="FFCF00"/>
      </a:hlink>
      <a:folHlink>
        <a:srgbClr val="9ED3CA"/>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Image" ma:contentTypeID="0x0101009148F5A04DDD49CBA7127AADA5FB792B00AADE34325A8B49CDA8BB4DB53328F21400A1CF16D3F231F542B0C3BB7B3CE6AFA3" ma:contentTypeVersion="1" ma:contentTypeDescription="Upload an image." ma:contentTypeScope="" ma:versionID="e4138e7673ead783bfb3835beaf39bb5">
  <xsd:schema xmlns:xsd="http://www.w3.org/2001/XMLSchema" xmlns:xs="http://www.w3.org/2001/XMLSchema" xmlns:p="http://schemas.microsoft.com/office/2006/metadata/properties" xmlns:ns1="http://schemas.microsoft.com/sharepoint/v3" xmlns:ns2="B726B980-9F48-4B62-B6DB-7257583548F3" xmlns:ns3="http://schemas.microsoft.com/sharepoint/v3/fields" targetNamespace="http://schemas.microsoft.com/office/2006/metadata/properties" ma:root="true" ma:fieldsID="4fd720ace74b3a18ec92a999b47a8751" ns1:_="" ns2:_="" ns3:_="">
    <xsd:import namespace="http://schemas.microsoft.com/sharepoint/v3"/>
    <xsd:import namespace="B726B980-9F48-4B62-B6DB-7257583548F3"/>
    <xsd:import namespace="http://schemas.microsoft.com/sharepoint/v3/fields"/>
    <xsd:element name="properties">
      <xsd:complexType>
        <xsd:sequence>
          <xsd:element name="documentManagement">
            <xsd:complexType>
              <xsd:all>
                <xsd:element ref="ns1:FileRef" minOccurs="0"/>
                <xsd:element ref="ns1:File_x0020_Type" minOccurs="0"/>
                <xsd:element ref="ns1:HTML_x0020_File_x0020_Type" minOccurs="0"/>
                <xsd:element ref="ns1:FSObjType" minOccurs="0"/>
                <xsd:element ref="ns2:ThumbnailExists" minOccurs="0"/>
                <xsd:element ref="ns2:PreviewExists" minOccurs="0"/>
                <xsd:element ref="ns2:ImageWidth" minOccurs="0"/>
                <xsd:element ref="ns2:ImageHeight" minOccurs="0"/>
                <xsd:element ref="ns2:ImageCreateDate" minOccurs="0"/>
                <xsd:element ref="ns3:wic_System_Copyright"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FileRef" ma:index="8" nillable="true" ma:displayName="URL Path" ma:hidden="true" ma:list="Docs" ma:internalName="FileRef" ma:readOnly="true" ma:showField="FullUrl">
      <xsd:simpleType>
        <xsd:restriction base="dms:Lookup"/>
      </xsd:simpleType>
    </xsd:element>
    <xsd:element name="File_x0020_Type" ma:index="9" nillable="true" ma:displayName="File Type" ma:hidden="true" ma:internalName="File_x0020_Type" ma:readOnly="true">
      <xsd:simpleType>
        <xsd:restriction base="dms:Text"/>
      </xsd:simpleType>
    </xsd:element>
    <xsd:element name="HTML_x0020_File_x0020_Type" ma:index="10" nillable="true" ma:displayName="HTML File Type" ma:hidden="true" ma:internalName="HTML_x0020_File_x0020_Type" ma:readOnly="true">
      <xsd:simpleType>
        <xsd:restriction base="dms:Text"/>
      </xsd:simpleType>
    </xsd:element>
    <xsd:element name="FSObjType" ma:index="11" nillable="true" ma:displayName="Item Type" ma:hidden="true" ma:list="Docs" ma:internalName="FSObjType" ma:readOnly="true" ma:showField="FSType">
      <xsd:simpleType>
        <xsd:restriction base="dms:Lookup"/>
      </xsd:simpleType>
    </xsd:element>
    <xsd:element name="PublishingStartDate" ma:index="27" nillable="true" ma:displayName="Scheduling Start Date" ma:description="" ma:hidden="true" ma:internalName="PublishingStartDate">
      <xsd:simpleType>
        <xsd:restriction base="dms:Unknown"/>
      </xsd:simpleType>
    </xsd:element>
    <xsd:element name="PublishingExpirationDate" ma:index="28" nillable="true" ma:displayName="Scheduling End Date" ma:descriptio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726B980-9F48-4B62-B6DB-7257583548F3" elementFormDefault="qualified">
    <xsd:import namespace="http://schemas.microsoft.com/office/2006/documentManagement/types"/>
    <xsd:import namespace="http://schemas.microsoft.com/office/infopath/2007/PartnerControls"/>
    <xsd:element name="ThumbnailExists" ma:index="18" nillable="true" ma:displayName="Thumbnail Exists" ma:default="FALSE" ma:hidden="true" ma:internalName="ThumbnailExists" ma:readOnly="true">
      <xsd:simpleType>
        <xsd:restriction base="dms:Boolean"/>
      </xsd:simpleType>
    </xsd:element>
    <xsd:element name="PreviewExists" ma:index="19" nillable="true" ma:displayName="Preview Exists" ma:default="FALSE" ma:hidden="true" ma:internalName="PreviewExists" ma:readOnly="true">
      <xsd:simpleType>
        <xsd:restriction base="dms:Boolean"/>
      </xsd:simpleType>
    </xsd:element>
    <xsd:element name="ImageWidth" ma:index="20" nillable="true" ma:displayName="Width" ma:internalName="ImageWidth" ma:readOnly="true">
      <xsd:simpleType>
        <xsd:restriction base="dms:Unknown"/>
      </xsd:simpleType>
    </xsd:element>
    <xsd:element name="ImageHeight" ma:index="22" nillable="true" ma:displayName="Height" ma:internalName="ImageHeight" ma:readOnly="true">
      <xsd:simpleType>
        <xsd:restriction base="dms:Unknown"/>
      </xsd:simpleType>
    </xsd:element>
    <xsd:element name="ImageCreateDate" ma:index="25" nillable="true" ma:displayName="Date Picture Taken" ma:format="DateTime" ma:hidden="true" ma:internalName="ImageCreat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wic_System_Copyright" ma:index="26" nillable="true" ma:displayName="Copyright" ma:internalName="wic_System_Copyright">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4"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23" ma:displayName="Comments"/>
        <xsd:element name="keywords" minOccurs="0" maxOccurs="1" type="xsd:string" ma:index="1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ImageCreateDate xmlns="B726B980-9F48-4B62-B6DB-7257583548F3" xsi:nil="true"/>
    <PublishingExpirationDate xmlns="http://schemas.microsoft.com/sharepoint/v3" xsi:nil="true"/>
    <PublishingStartDate xmlns="http://schemas.microsoft.com/sharepoint/v3" xsi:nil="true"/>
    <wic_System_Copyright xmlns="http://schemas.microsoft.com/sharepoint/v3/fields"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2A2347-0883-49D9-94D0-A107D7804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26B980-9F48-4B62-B6DB-7257583548F3"/>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AED307F-BC7B-4A3E-BFC6-C6B5651E7FD8}">
  <ds:schemaRefs>
    <ds:schemaRef ds:uri="http://schemas.microsoft.com/office/2006/metadata/properties"/>
    <ds:schemaRef ds:uri="http://purl.org/dc/terms/"/>
    <ds:schemaRef ds:uri="http://schemas.microsoft.com/sharepoint/v3/fields"/>
    <ds:schemaRef ds:uri="http://www.w3.org/XML/1998/namespace"/>
    <ds:schemaRef ds:uri="http://schemas.microsoft.com/office/2006/documentManagement/types"/>
    <ds:schemaRef ds:uri="http://schemas.microsoft.com/sharepoint/v3"/>
    <ds:schemaRef ds:uri="http://purl.org/dc/dcmitype/"/>
    <ds:schemaRef ds:uri="http://purl.org/dc/elements/1.1/"/>
    <ds:schemaRef ds:uri="http://schemas.microsoft.com/office/infopath/2007/PartnerControls"/>
    <ds:schemaRef ds:uri="http://schemas.openxmlformats.org/package/2006/metadata/core-properties"/>
    <ds:schemaRef ds:uri="B726B980-9F48-4B62-B6DB-7257583548F3"/>
  </ds:schemaRefs>
</ds:datastoreItem>
</file>

<file path=customXml/itemProps3.xml><?xml version="1.0" encoding="utf-8"?>
<ds:datastoreItem xmlns:ds="http://schemas.openxmlformats.org/officeDocument/2006/customXml" ds:itemID="{04681FAB-9F3F-4E5C-9558-4643493A74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5301</TotalTime>
  <Pages>0</Pages>
  <Words>3837</Words>
  <Characters>0</Characters>
  <Application>Microsoft Office PowerPoint</Application>
  <DocSecurity>0</DocSecurity>
  <PresentationFormat>Widescreen</PresentationFormat>
  <Lines>0</Lines>
  <Paragraphs>1542</Paragraphs>
  <Slides>131</Slides>
  <Notes>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131</vt:i4>
      </vt:variant>
    </vt:vector>
  </HeadingPairs>
  <TitlesOfParts>
    <vt:vector size="136" baseType="lpstr">
      <vt:lpstr>Arial</vt:lpstr>
      <vt:lpstr>Courier</vt:lpstr>
      <vt:lpstr>Wingdings</vt:lpstr>
      <vt:lpstr>0_Master Content Slide</vt:lpstr>
      <vt:lpstr>10_ FSL Logo Slide</vt:lpstr>
      <vt:lpstr>ISP: Image sensor Processor</vt:lpstr>
      <vt:lpstr>AGENDA</vt:lpstr>
      <vt:lpstr>AGENDA</vt:lpstr>
      <vt:lpstr>PowerPoint Presentation</vt:lpstr>
      <vt:lpstr>PowerPoint Presentation</vt:lpstr>
      <vt:lpstr>PowerPoint Presentation</vt:lpstr>
      <vt:lpstr>PowerPoint Presentation</vt:lpstr>
      <vt:lpstr>Image sensor processing</vt:lpstr>
      <vt:lpstr>Raw Camera Image</vt:lpstr>
      <vt:lpstr>Raw Camera Image</vt:lpstr>
      <vt:lpstr>Bayer Pattern</vt:lpstr>
      <vt:lpstr>Sensor sensitivity</vt:lpstr>
      <vt:lpstr>White Balancing</vt:lpstr>
      <vt:lpstr>Raw Camera Image</vt:lpstr>
      <vt:lpstr>HDR: High Dynamic Range</vt:lpstr>
      <vt:lpstr>HDR: High Dynamic Range</vt:lpstr>
      <vt:lpstr>Bayer Pattern</vt:lpstr>
      <vt:lpstr>Bayer Pattern</vt:lpstr>
      <vt:lpstr>Bayer Pattern</vt:lpstr>
      <vt:lpstr>Bayer Pattern</vt:lpstr>
      <vt:lpstr>Vignetting</vt:lpstr>
      <vt:lpstr>Image Sensor Processing</vt:lpstr>
      <vt:lpstr>S32v234: Vision Application</vt:lpstr>
      <vt:lpstr>Image Pipeline</vt:lpstr>
      <vt:lpstr>Image Pipeline</vt:lpstr>
      <vt:lpstr>When to Use the ISP?</vt:lpstr>
      <vt:lpstr>Usage of the ISP</vt:lpstr>
      <vt:lpstr>AGENDA</vt:lpstr>
      <vt:lpstr>AGENDA</vt:lpstr>
      <vt:lpstr>Image processing and ISP kernels</vt:lpstr>
      <vt:lpstr>Principle</vt:lpstr>
      <vt:lpstr>Examples: Sobel</vt:lpstr>
      <vt:lpstr>Examples: Mean</vt:lpstr>
      <vt:lpstr>ISP Kernel</vt:lpstr>
      <vt:lpstr>ISP kernel</vt:lpstr>
      <vt:lpstr>ISP Kernel examples</vt:lpstr>
      <vt:lpstr>ISP subsystem</vt:lpstr>
      <vt:lpstr>ISP Sub-system</vt:lpstr>
      <vt:lpstr>ISP Sub-system</vt:lpstr>
      <vt:lpstr>ISP Sub-system</vt:lpstr>
      <vt:lpstr>ISP Sub-system</vt:lpstr>
      <vt:lpstr>ISP Sub-system</vt:lpstr>
      <vt:lpstr>ISP Sub-system</vt:lpstr>
      <vt:lpstr>ISP Sub-system</vt:lpstr>
      <vt:lpstr>ISP Sub-system</vt:lpstr>
      <vt:lpstr>ISP Sub-system</vt:lpstr>
      <vt:lpstr>ISP Sub-system</vt:lpstr>
      <vt:lpstr>ISP Sub-system</vt:lpstr>
      <vt:lpstr>ISP Sub-system</vt:lpstr>
      <vt:lpstr>ISP Sub-system</vt:lpstr>
      <vt:lpstr>ISP graph</vt:lpstr>
      <vt:lpstr>Graph</vt:lpstr>
      <vt:lpstr>Graph</vt:lpstr>
      <vt:lpstr>ISP Kernel examples</vt:lpstr>
      <vt:lpstr>Graph</vt:lpstr>
      <vt:lpstr>Graph</vt:lpstr>
      <vt:lpstr>Graph</vt:lpstr>
      <vt:lpstr>Graph</vt:lpstr>
      <vt:lpstr>Sequencer and processing pipeline</vt:lpstr>
      <vt:lpstr>ISP Sub-system</vt:lpstr>
      <vt:lpstr>Sequencer: Block Diagram</vt:lpstr>
      <vt:lpstr>ISP Pipeline</vt:lpstr>
      <vt:lpstr>ISP Pipeline</vt:lpstr>
      <vt:lpstr>ISP Pipeline</vt:lpstr>
      <vt:lpstr>Memory management</vt:lpstr>
      <vt:lpstr>ISP Kernel</vt:lpstr>
      <vt:lpstr>Image processing kernel</vt:lpstr>
      <vt:lpstr>Image processing kernel</vt:lpstr>
      <vt:lpstr>Hardware Replacement Modes</vt:lpstr>
      <vt:lpstr>IPU</vt:lpstr>
      <vt:lpstr>Scalar Engine (IPUS)</vt:lpstr>
      <vt:lpstr>Scalar Engine (IPUS)</vt:lpstr>
      <vt:lpstr>Scalar Engine (IPUS)</vt:lpstr>
      <vt:lpstr>Scalar Engine (IPUS)</vt:lpstr>
      <vt:lpstr>Scalar Engine (IPUS)</vt:lpstr>
      <vt:lpstr>Scalar Engine (IPUS)</vt:lpstr>
      <vt:lpstr>Vector Engine (IPUV)</vt:lpstr>
      <vt:lpstr>IPU Engines</vt:lpstr>
      <vt:lpstr>Input Matrix: IPUS</vt:lpstr>
      <vt:lpstr>Input Matrix: IPUS</vt:lpstr>
      <vt:lpstr>Input Matrix: IPUS</vt:lpstr>
      <vt:lpstr>Input Matrix: IPUS</vt:lpstr>
      <vt:lpstr>Input Matrix: IPUS</vt:lpstr>
      <vt:lpstr>Input Matrix: IPUS</vt:lpstr>
      <vt:lpstr>Input Matrix: IPUS</vt:lpstr>
      <vt:lpstr>AGENDA</vt:lpstr>
      <vt:lpstr>AGENDA</vt:lpstr>
      <vt:lpstr>Graph tool (DEMO)</vt:lpstr>
      <vt:lpstr>Kernel example</vt:lpstr>
      <vt:lpstr>Example of 2:1 Scaling</vt:lpstr>
      <vt:lpstr>Example of 2:1 Scaling</vt:lpstr>
      <vt:lpstr>Example of 2:1 Scaling</vt:lpstr>
      <vt:lpstr>Example of 2:1 Scaling</vt:lpstr>
      <vt:lpstr>Example of 2:1 Scaling</vt:lpstr>
      <vt:lpstr>Example of 2:1 Scaling</vt:lpstr>
      <vt:lpstr>Example of 2:1 Scaling</vt:lpstr>
      <vt:lpstr>Example of 2:1 Scaling</vt:lpstr>
      <vt:lpstr>Example of 2:1 Scaling</vt:lpstr>
      <vt:lpstr>Example of 2:1 Scaling</vt:lpstr>
      <vt:lpstr>Example of 2:1 Scaling</vt:lpstr>
      <vt:lpstr>Example of 2:1 Scaling</vt:lpstr>
      <vt:lpstr>Example of 2:1 Scaling</vt:lpstr>
      <vt:lpstr>Software Components</vt:lpstr>
      <vt:lpstr>ISP Application</vt:lpstr>
      <vt:lpstr>ISP Application</vt:lpstr>
      <vt:lpstr>Build Process</vt:lpstr>
      <vt:lpstr>ISP Application</vt:lpstr>
      <vt:lpstr>Build sequence</vt:lpstr>
      <vt:lpstr>Build sequence</vt:lpstr>
      <vt:lpstr>Build sequence</vt:lpstr>
      <vt:lpstr>Build sequence</vt:lpstr>
      <vt:lpstr>Build sequence</vt:lpstr>
      <vt:lpstr>Build sequence</vt:lpstr>
      <vt:lpstr>Build sequence</vt:lpstr>
      <vt:lpstr>Build sequence</vt:lpstr>
      <vt:lpstr>Project structure</vt:lpstr>
      <vt:lpstr>ISP demo</vt:lpstr>
      <vt:lpstr>ISP demo</vt:lpstr>
      <vt:lpstr>ISP graph</vt:lpstr>
      <vt:lpstr>ISP graph</vt:lpstr>
      <vt:lpstr>ISP Graph</vt:lpstr>
      <vt:lpstr>ISP API</vt:lpstr>
      <vt:lpstr>ISP API: Initialisation (main.cpp)</vt:lpstr>
      <vt:lpstr>ISP API: Initialisation (main.cpp)</vt:lpstr>
      <vt:lpstr>ISP API: Initialisation (main.cpp)</vt:lpstr>
      <vt:lpstr>ISP API: Run time (main.cpp)</vt:lpstr>
      <vt:lpstr>ISP API: Run time (main.cpp)</vt:lpstr>
      <vt:lpstr>Application code: camera configuration</vt:lpstr>
      <vt:lpstr>Questions</vt:lpstr>
      <vt:lpstr>For next training session</vt:lpstr>
      <vt:lpstr>PowerPoint Presentation</vt:lpstr>
    </vt:vector>
  </TitlesOfParts>
  <Company>Free Scale</Company>
  <LinksUpToDate>false</LinksUpToDate>
  <CharactersWithSpaces>0</CharactersWithSpaces>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NXP Powerpoint template confidential 16:9 Widescreen</dc:title>
  <dc:creator>rls02c</dc:creator>
  <cp:lastModifiedBy>LE MENN MarieAnne-B48072</cp:lastModifiedBy>
  <cp:revision>418</cp:revision>
  <dcterms:created xsi:type="dcterms:W3CDTF">2012-11-14T23:25:03Z</dcterms:created>
  <dcterms:modified xsi:type="dcterms:W3CDTF">2016-11-01T16:48:16Z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0x0101009148F5A04DDD49CBA7127AADA5FB792B00AADE34325A8B49CDA8BB4DB53328F21400A1CF16D3F231F542B0C3BB7B3CE6AFA3</vt:lpwstr>
  </property>
</Properties>
</file>